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2" r:id="rId1"/>
  </p:sldMasterIdLst>
  <p:notesMasterIdLst>
    <p:notesMasterId r:id="rId40"/>
  </p:notesMasterIdLst>
  <p:handoutMasterIdLst>
    <p:handoutMasterId r:id="rId41"/>
  </p:handoutMasterIdLst>
  <p:sldIdLst>
    <p:sldId id="256" r:id="rId2"/>
    <p:sldId id="257" r:id="rId3"/>
    <p:sldId id="258" r:id="rId4"/>
    <p:sldId id="305" r:id="rId5"/>
    <p:sldId id="306" r:id="rId6"/>
    <p:sldId id="291" r:id="rId7"/>
    <p:sldId id="266" r:id="rId8"/>
    <p:sldId id="292" r:id="rId9"/>
    <p:sldId id="259" r:id="rId10"/>
    <p:sldId id="260" r:id="rId11"/>
    <p:sldId id="261" r:id="rId12"/>
    <p:sldId id="262" r:id="rId13"/>
    <p:sldId id="263" r:id="rId14"/>
    <p:sldId id="298" r:id="rId15"/>
    <p:sldId id="299" r:id="rId16"/>
    <p:sldId id="307" r:id="rId17"/>
    <p:sldId id="300" r:id="rId18"/>
    <p:sldId id="301" r:id="rId19"/>
    <p:sldId id="308" r:id="rId20"/>
    <p:sldId id="302" r:id="rId21"/>
    <p:sldId id="309" r:id="rId22"/>
    <p:sldId id="304" r:id="rId23"/>
    <p:sldId id="264" r:id="rId24"/>
    <p:sldId id="267" r:id="rId25"/>
    <p:sldId id="310" r:id="rId26"/>
    <p:sldId id="269" r:id="rId27"/>
    <p:sldId id="271" r:id="rId28"/>
    <p:sldId id="270" r:id="rId29"/>
    <p:sldId id="272" r:id="rId30"/>
    <p:sldId id="273" r:id="rId31"/>
    <p:sldId id="294" r:id="rId32"/>
    <p:sldId id="274" r:id="rId33"/>
    <p:sldId id="283" r:id="rId34"/>
    <p:sldId id="285" r:id="rId35"/>
    <p:sldId id="286" r:id="rId36"/>
    <p:sldId id="297" r:id="rId37"/>
    <p:sldId id="295" r:id="rId38"/>
    <p:sldId id="296" r:id="rId39"/>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F1A"/>
    <a:srgbClr val="A4A4A4"/>
    <a:srgbClr val="838383"/>
    <a:srgbClr val="CC9900"/>
    <a:srgbClr val="FF9966"/>
    <a:srgbClr val="92D050"/>
    <a:srgbClr val="FFFF00"/>
    <a:srgbClr val="FBE1DD"/>
    <a:srgbClr val="FFE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593124" y="1"/>
            <a:ext cx="4278842" cy="341064"/>
          </a:xfrm>
          <a:prstGeom prst="rect">
            <a:avLst/>
          </a:prstGeom>
        </p:spPr>
        <p:txBody>
          <a:bodyPr vert="horz" lIns="91440" tIns="45720" rIns="91440" bIns="45720" rtlCol="0"/>
          <a:lstStyle>
            <a:lvl1pPr algn="r">
              <a:defRPr sz="1200"/>
            </a:lvl1pPr>
          </a:lstStyle>
          <a:p>
            <a:fld id="{E1E05F37-2DD7-47E5-86EA-8F07185B5AC2}" type="datetimeFigureOut">
              <a:rPr lang="zh-HK" altLang="en-US" smtClean="0"/>
              <a:t>30/8/2023</a:t>
            </a:fld>
            <a:endParaRPr lang="zh-HK" altLang="en-US"/>
          </a:p>
        </p:txBody>
      </p:sp>
      <p:sp>
        <p:nvSpPr>
          <p:cNvPr id="4" name="頁尾版面配置區 3"/>
          <p:cNvSpPr>
            <a:spLocks noGrp="1"/>
          </p:cNvSpPr>
          <p:nvPr>
            <p:ph type="ftr" sz="quarter" idx="2"/>
          </p:nvPr>
        </p:nvSpPr>
        <p:spPr>
          <a:xfrm>
            <a:off x="0" y="6456613"/>
            <a:ext cx="4278842" cy="341063"/>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593124" y="6456613"/>
            <a:ext cx="4278842" cy="341063"/>
          </a:xfrm>
          <a:prstGeom prst="rect">
            <a:avLst/>
          </a:prstGeom>
        </p:spPr>
        <p:txBody>
          <a:bodyPr vert="horz" lIns="91440" tIns="45720" rIns="91440" bIns="45720" rtlCol="0" anchor="b"/>
          <a:lstStyle>
            <a:lvl1pPr algn="r">
              <a:defRPr sz="1200"/>
            </a:lvl1pPr>
          </a:lstStyle>
          <a:p>
            <a:fld id="{7154CF3F-3824-4555-92D9-0C845E8097FB}" type="slidenum">
              <a:rPr lang="zh-HK" altLang="en-US" smtClean="0"/>
              <a:t>‹#›</a:t>
            </a:fld>
            <a:endParaRPr lang="zh-HK" altLang="en-US"/>
          </a:p>
        </p:txBody>
      </p:sp>
    </p:spTree>
    <p:extLst>
      <p:ext uri="{BB962C8B-B14F-4D97-AF65-F5344CB8AC3E}">
        <p14:creationId xmlns:p14="http://schemas.microsoft.com/office/powerpoint/2010/main" val="35492836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279420" cy="34131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593251" y="1"/>
            <a:ext cx="4279420" cy="341313"/>
          </a:xfrm>
          <a:prstGeom prst="rect">
            <a:avLst/>
          </a:prstGeom>
        </p:spPr>
        <p:txBody>
          <a:bodyPr vert="horz" lIns="91440" tIns="45720" rIns="91440" bIns="45720" rtlCol="0"/>
          <a:lstStyle>
            <a:lvl1pPr algn="r">
              <a:defRPr sz="1200"/>
            </a:lvl1pPr>
          </a:lstStyle>
          <a:p>
            <a:fld id="{81739FCB-5CD3-46FD-83E7-921D1111539A}" type="datetimeFigureOut">
              <a:rPr lang="zh-HK" altLang="en-US" smtClean="0"/>
              <a:t>30/8/2023</a:t>
            </a:fld>
            <a:endParaRPr lang="zh-HK" altLang="en-US"/>
          </a:p>
        </p:txBody>
      </p:sp>
      <p:sp>
        <p:nvSpPr>
          <p:cNvPr id="4" name="投影片圖像版面配置區 3"/>
          <p:cNvSpPr>
            <a:spLocks noGrp="1" noRot="1" noChangeAspect="1"/>
          </p:cNvSpPr>
          <p:nvPr>
            <p:ph type="sldImg" idx="2"/>
          </p:nvPr>
        </p:nvSpPr>
        <p:spPr>
          <a:xfrm>
            <a:off x="3408363" y="849313"/>
            <a:ext cx="3057525" cy="229393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86952" y="3271839"/>
            <a:ext cx="7900347" cy="267652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1" y="6456363"/>
            <a:ext cx="4279420" cy="34131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593251" y="6456363"/>
            <a:ext cx="4279420" cy="341312"/>
          </a:xfrm>
          <a:prstGeom prst="rect">
            <a:avLst/>
          </a:prstGeom>
        </p:spPr>
        <p:txBody>
          <a:bodyPr vert="horz" lIns="91440" tIns="45720" rIns="91440" bIns="45720" rtlCol="0" anchor="b"/>
          <a:lstStyle>
            <a:lvl1pPr algn="r">
              <a:defRPr sz="1200"/>
            </a:lvl1pPr>
          </a:lstStyle>
          <a:p>
            <a:fld id="{A81FEA94-A7E2-4EB5-B96F-1884B7A08C92}" type="slidenum">
              <a:rPr lang="zh-HK" altLang="en-US" smtClean="0"/>
              <a:t>‹#›</a:t>
            </a:fld>
            <a:endParaRPr lang="zh-HK" altLang="en-US"/>
          </a:p>
        </p:txBody>
      </p:sp>
    </p:spTree>
    <p:extLst>
      <p:ext uri="{BB962C8B-B14F-4D97-AF65-F5344CB8AC3E}">
        <p14:creationId xmlns:p14="http://schemas.microsoft.com/office/powerpoint/2010/main" val="10472724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頁首版面配置區 3"/>
          <p:cNvSpPr>
            <a:spLocks noGrp="1"/>
          </p:cNvSpPr>
          <p:nvPr>
            <p:ph type="hdr" sz="quarter" idx="10"/>
          </p:nvPr>
        </p:nvSpPr>
        <p:spPr/>
        <p:txBody>
          <a:bodyPr/>
          <a:lstStyle/>
          <a:p>
            <a:pPr>
              <a:defRPr/>
            </a:pPr>
            <a:r>
              <a:rPr lang="en-US" altLang="zh-TW"/>
              <a:t>Employer Briefing (2 Nov 2018)</a:t>
            </a:r>
          </a:p>
        </p:txBody>
      </p:sp>
    </p:spTree>
    <p:extLst>
      <p:ext uri="{BB962C8B-B14F-4D97-AF65-F5344CB8AC3E}">
        <p14:creationId xmlns:p14="http://schemas.microsoft.com/office/powerpoint/2010/main" val="178138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頁首版面配置區 3"/>
          <p:cNvSpPr>
            <a:spLocks noGrp="1"/>
          </p:cNvSpPr>
          <p:nvPr>
            <p:ph type="hdr" sz="quarter" idx="10"/>
          </p:nvPr>
        </p:nvSpPr>
        <p:spPr/>
        <p:txBody>
          <a:bodyPr/>
          <a:lstStyle/>
          <a:p>
            <a:pPr>
              <a:defRPr/>
            </a:pPr>
            <a:r>
              <a:rPr lang="en-US" altLang="zh-TW"/>
              <a:t>Employer Briefing (2 Nov 2018)</a:t>
            </a:r>
          </a:p>
        </p:txBody>
      </p:sp>
    </p:spTree>
    <p:extLst>
      <p:ext uri="{BB962C8B-B14F-4D97-AF65-F5344CB8AC3E}">
        <p14:creationId xmlns:p14="http://schemas.microsoft.com/office/powerpoint/2010/main" val="70273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A4C4722-5932-4833-B5F4-F4EB63F7E372}"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53523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2809D17-5AC4-41AE-AC2F-5C48861EFEF3}"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167855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9B2D593-EB63-4A3E-98D7-A096009B926D}"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005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F1003F23-3FAA-43BD-982A-87401DA6A8F0}"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28009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87BA3F6-5F1F-4718-9241-8949741FE9E5}"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232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F9BD6E9-886E-4DA4-9280-A09EC42BB98F}"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919295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EB85DD7-B290-4FDB-87F8-8D140BAB1761}"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424121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A6F26D5-D19A-4AFB-BC07-929F08C40DDF}"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269073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4A2D13A-3323-49B8-AF78-B5C4FCFE7660}"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344884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2E41BF3-85BC-4DA5-98EC-C1A667085761}" type="datetime1">
              <a:rPr lang="en-GB" altLang="zh-HK"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87065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C1D3207-DA9F-4681-916A-F30C7C58E58A}" type="datetime1">
              <a:rPr lang="en-GB" altLang="zh-HK"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89235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EF8D91B-3458-4BA3-B693-8EF6A145C36B}" type="datetime1">
              <a:rPr lang="en-GB" altLang="zh-HK"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225650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07DCE07-2FF3-4CBC-AB29-9C9D3DFCDA85}" type="datetime1">
              <a:rPr lang="en-GB" altLang="zh-HK"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359980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59494-85FD-4699-824D-8BA629EC30EE}" type="datetime1">
              <a:rPr lang="en-GB" altLang="zh-HK"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56437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8216638-7196-4CBF-A79C-CC23B1673462}" type="datetime1">
              <a:rPr lang="en-GB" altLang="zh-HK"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189532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A25C08D-E814-4199-AC22-A1026DAC9256}" type="datetime1">
              <a:rPr lang="en-GB" altLang="zh-HK"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C0A18-93C4-410B-B4EE-B5924265EC4C}" type="slidenum">
              <a:rPr lang="en-GB" smtClean="0"/>
              <a:t>‹#›</a:t>
            </a:fld>
            <a:endParaRPr lang="en-GB"/>
          </a:p>
        </p:txBody>
      </p:sp>
    </p:spTree>
    <p:extLst>
      <p:ext uri="{BB962C8B-B14F-4D97-AF65-F5344CB8AC3E}">
        <p14:creationId xmlns:p14="http://schemas.microsoft.com/office/powerpoint/2010/main" val="98740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52EFA2-8B76-4F9C-A4D6-1A3455ADBB54}" type="datetime1">
              <a:rPr lang="en-GB" altLang="zh-HK" smtClean="0"/>
              <a:t>30/08/2023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21C0A18-93C4-410B-B4EE-B5924265EC4C}" type="slidenum">
              <a:rPr lang="en-GB" smtClean="0"/>
              <a:t>‹#›</a:t>
            </a:fld>
            <a:endParaRPr lang="en-GB"/>
          </a:p>
        </p:txBody>
      </p:sp>
    </p:spTree>
    <p:extLst>
      <p:ext uri="{BB962C8B-B14F-4D97-AF65-F5344CB8AC3E}">
        <p14:creationId xmlns:p14="http://schemas.microsoft.com/office/powerpoint/2010/main" val="34385449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3519" y="1862051"/>
            <a:ext cx="6616867" cy="2188783"/>
          </a:xfrm>
        </p:spPr>
        <p:txBody>
          <a:bodyPr/>
          <a:lstStyle/>
          <a:p>
            <a:pPr algn="ctr"/>
            <a:r>
              <a:rPr lang="zh-TW" altLang="en-US" dirty="0" smtClean="0"/>
              <a:t>補充勞工優化計劃</a:t>
            </a:r>
            <a:r>
              <a:rPr lang="en-US" altLang="zh-TW" dirty="0" smtClean="0"/>
              <a:t/>
            </a:r>
            <a:br>
              <a:rPr lang="en-US" altLang="zh-TW" dirty="0" smtClean="0"/>
            </a:br>
            <a:r>
              <a:rPr lang="en-US" altLang="zh-TW" sz="4000" dirty="0" smtClean="0">
                <a:latin typeface="Arial" panose="020B0604020202020204" pitchFamily="34" charset="0"/>
                <a:ea typeface="新細明體" panose="02020500000000000000" pitchFamily="18" charset="-120"/>
              </a:rPr>
              <a:t>Enhanced Supplementary Labour Scheme (ESLS)</a:t>
            </a:r>
            <a:endParaRPr lang="en-GB" sz="4000" dirty="0">
              <a:latin typeface="Arial" panose="020B0604020202020204" pitchFamily="34" charset="0"/>
              <a:ea typeface="新細明體" panose="02020500000000000000" pitchFamily="18" charset="-120"/>
            </a:endParaRPr>
          </a:p>
        </p:txBody>
      </p:sp>
      <p:cxnSp>
        <p:nvCxnSpPr>
          <p:cNvPr id="6" name="直線接點 5"/>
          <p:cNvCxnSpPr/>
          <p:nvPr/>
        </p:nvCxnSpPr>
        <p:spPr>
          <a:xfrm>
            <a:off x="581891" y="405083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01" y="4873603"/>
            <a:ext cx="909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2100854" y="5049022"/>
            <a:ext cx="38862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Verdana" panose="020B0604030504040204" pitchFamily="34" charset="0"/>
                <a:ea typeface="新細明體" panose="02020500000000000000" pitchFamily="18" charset="-120"/>
              </a:defRPr>
            </a:lvl1pPr>
            <a:lvl2pPr marL="1527175" indent="-285750">
              <a:defRPr kumimoji="1" sz="2400">
                <a:solidFill>
                  <a:schemeClr val="tx1"/>
                </a:solidFill>
                <a:latin typeface="Verdana" panose="020B0604030504040204" pitchFamily="34" charset="0"/>
                <a:ea typeface="新細明體" panose="02020500000000000000" pitchFamily="18" charset="-120"/>
              </a:defRPr>
            </a:lvl2pPr>
            <a:lvl3pPr marL="1946275" indent="-228600">
              <a:defRPr kumimoji="1" sz="2400">
                <a:solidFill>
                  <a:schemeClr val="tx1"/>
                </a:solidFill>
                <a:latin typeface="Verdana" panose="020B0604030504040204" pitchFamily="34" charset="0"/>
                <a:ea typeface="新細明體" panose="02020500000000000000" pitchFamily="18" charset="-120"/>
              </a:defRPr>
            </a:lvl3pPr>
            <a:lvl4pPr marL="2365375" indent="-228600">
              <a:defRPr kumimoji="1" sz="2400">
                <a:solidFill>
                  <a:schemeClr val="tx1"/>
                </a:solidFill>
                <a:latin typeface="Verdana" panose="020B0604030504040204" pitchFamily="34" charset="0"/>
                <a:ea typeface="新細明體" panose="02020500000000000000" pitchFamily="18" charset="-120"/>
              </a:defRPr>
            </a:lvl4pPr>
            <a:lvl5pPr marL="2784475" indent="-228600">
              <a:defRPr kumimoji="1" sz="2400">
                <a:solidFill>
                  <a:schemeClr val="tx1"/>
                </a:solidFill>
                <a:latin typeface="Verdana" panose="020B0604030504040204" pitchFamily="34" charset="0"/>
                <a:ea typeface="新細明體" panose="02020500000000000000" pitchFamily="18" charset="-120"/>
              </a:defRPr>
            </a:lvl5pPr>
            <a:lvl6pPr marL="3241675"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3698875"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4156075"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4613275"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r" eaLnBrk="1" hangingPunct="1">
              <a:lnSpc>
                <a:spcPct val="90000"/>
              </a:lnSpc>
              <a:spcBef>
                <a:spcPct val="20000"/>
              </a:spcBef>
              <a:buClr>
                <a:schemeClr val="folHlink"/>
              </a:buClr>
              <a:buSzPct val="75000"/>
              <a:buFont typeface="Wingdings" panose="05000000000000000000" pitchFamily="2" charset="2"/>
              <a:buNone/>
            </a:pPr>
            <a:r>
              <a:rPr lang="zh-TW" altLang="en-US" sz="3000" b="1" dirty="0">
                <a:solidFill>
                  <a:schemeClr val="tx2"/>
                </a:solidFill>
                <a:latin typeface="微軟正黑體 Light" panose="020B0304030504040204" pitchFamily="34" charset="-120"/>
                <a:ea typeface="微軟正黑體 Light" panose="020B0304030504040204" pitchFamily="34" charset="-120"/>
              </a:rPr>
              <a:t>勞工處補充勞工科</a:t>
            </a:r>
          </a:p>
        </p:txBody>
      </p:sp>
      <p:cxnSp>
        <p:nvCxnSpPr>
          <p:cNvPr id="12" name="直線接點 11"/>
          <p:cNvCxnSpPr/>
          <p:nvPr/>
        </p:nvCxnSpPr>
        <p:spPr>
          <a:xfrm>
            <a:off x="532015" y="4322618"/>
            <a:ext cx="716557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p:txBody>
          <a:bodyPr/>
          <a:lstStyle/>
          <a:p>
            <a:fld id="{B21C0A18-93C4-410B-B4EE-B5924265EC4C}" type="slidenum">
              <a:rPr lang="en-GB" smtClean="0"/>
              <a:t>1</a:t>
            </a:fld>
            <a:endParaRPr lang="en-GB"/>
          </a:p>
        </p:txBody>
      </p:sp>
    </p:spTree>
    <p:extLst>
      <p:ext uri="{BB962C8B-B14F-4D97-AF65-F5344CB8AC3E}">
        <p14:creationId xmlns:p14="http://schemas.microsoft.com/office/powerpoint/2010/main" val="5049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normAutofit/>
          </a:bodyPr>
          <a:lstStyle/>
          <a:p>
            <a:r>
              <a:rPr lang="zh-TW" altLang="en-US" dirty="0"/>
              <a:t>補充</a:t>
            </a:r>
            <a:r>
              <a:rPr lang="zh-TW" altLang="en-US" dirty="0" smtClean="0"/>
              <a:t>勞工優化計劃 </a:t>
            </a:r>
            <a:r>
              <a:rPr lang="en-US" altLang="zh-TW" dirty="0" smtClean="0"/>
              <a:t>(ESLS) </a:t>
            </a:r>
            <a:r>
              <a:rPr lang="zh-TW" altLang="en-US" dirty="0" smtClean="0"/>
              <a:t>初步甄別</a:t>
            </a:r>
            <a:endParaRPr lang="en-GB" dirty="0"/>
          </a:p>
        </p:txBody>
      </p:sp>
      <p:grpSp>
        <p:nvGrpSpPr>
          <p:cNvPr id="16" name="群組 15"/>
          <p:cNvGrpSpPr/>
          <p:nvPr/>
        </p:nvGrpSpPr>
        <p:grpSpPr>
          <a:xfrm>
            <a:off x="609599" y="1385919"/>
            <a:ext cx="1862051" cy="4838006"/>
            <a:chOff x="415197" y="1762299"/>
            <a:chExt cx="1862051" cy="4838006"/>
          </a:xfrm>
        </p:grpSpPr>
        <p:sp>
          <p:nvSpPr>
            <p:cNvPr id="5" name="圓角矩形 4"/>
            <p:cNvSpPr/>
            <p:nvPr/>
          </p:nvSpPr>
          <p:spPr>
            <a:xfrm>
              <a:off x="415197" y="1762299"/>
              <a:ext cx="1862051" cy="4838006"/>
            </a:xfrm>
            <a:prstGeom prst="roundRect">
              <a:avLst/>
            </a:prstGeom>
            <a:solidFill>
              <a:srgbClr val="FBE1DD">
                <a:alpha val="50196"/>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五邊形 5"/>
            <p:cNvSpPr/>
            <p:nvPr/>
          </p:nvSpPr>
          <p:spPr>
            <a:xfrm>
              <a:off x="423509" y="1762299"/>
              <a:ext cx="1837113" cy="656706"/>
            </a:xfrm>
            <a:prstGeom prst="homePlate">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1.</a:t>
              </a:r>
              <a:r>
                <a:rPr lang="zh-TW" altLang="en-US" b="1" dirty="0" smtClean="0">
                  <a:ln>
                    <a:solidFill>
                      <a:schemeClr val="bg1"/>
                    </a:solidFill>
                  </a:ln>
                  <a:solidFill>
                    <a:schemeClr val="bg1"/>
                  </a:solidFill>
                  <a:effectLst>
                    <a:innerShdw blurRad="63500" dist="50800" dir="16200000">
                      <a:prstClr val="black">
                        <a:alpha val="50000"/>
                      </a:prstClr>
                    </a:innerShdw>
                  </a:effectLst>
                </a:rPr>
                <a:t>初步甄別</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7" name="橢圓 6"/>
            <p:cNvSpPr/>
            <p:nvPr/>
          </p:nvSpPr>
          <p:spPr>
            <a:xfrm>
              <a:off x="568985" y="2467496"/>
              <a:ext cx="1457284" cy="520930"/>
            </a:xfrm>
            <a:prstGeom prst="ellipse">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僱主</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簡介會</a:t>
              </a:r>
              <a:r>
                <a:rPr lang="en-US" altLang="zh-TW" sz="1600" dirty="0" smtClean="0">
                  <a:ln>
                    <a:solidFill>
                      <a:schemeClr val="bg1"/>
                    </a:solidFill>
                  </a:ln>
                  <a:solidFill>
                    <a:schemeClr val="bg1"/>
                  </a:solidFill>
                </a:rPr>
                <a:t>*</a:t>
              </a:r>
              <a:endParaRPr lang="en-GB" sz="1600" dirty="0">
                <a:ln>
                  <a:solidFill>
                    <a:schemeClr val="bg1"/>
                  </a:solidFill>
                </a:ln>
                <a:solidFill>
                  <a:schemeClr val="bg1"/>
                </a:solidFill>
              </a:endParaRPr>
            </a:p>
          </p:txBody>
        </p:sp>
        <p:sp>
          <p:nvSpPr>
            <p:cNvPr id="8" name="流程圖: 替代程序 7"/>
            <p:cNvSpPr/>
            <p:nvPr/>
          </p:nvSpPr>
          <p:spPr>
            <a:xfrm>
              <a:off x="568985" y="3175227"/>
              <a:ext cx="1457284" cy="520930"/>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僱主</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遞交申請</a:t>
              </a:r>
              <a:endParaRPr lang="en-GB" sz="1600" dirty="0">
                <a:ln>
                  <a:solidFill>
                    <a:schemeClr val="bg1"/>
                  </a:solidFill>
                </a:ln>
                <a:solidFill>
                  <a:schemeClr val="bg1"/>
                </a:solidFill>
              </a:endParaRPr>
            </a:p>
          </p:txBody>
        </p:sp>
        <p:sp>
          <p:nvSpPr>
            <p:cNvPr id="9" name="流程圖: 替代程序 8"/>
            <p:cNvSpPr/>
            <p:nvPr/>
          </p:nvSpPr>
          <p:spPr>
            <a:xfrm>
              <a:off x="568985" y="3882958"/>
              <a:ext cx="1457284" cy="520930"/>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提交補充資料</a:t>
              </a:r>
              <a:endParaRPr lang="en-GB" sz="1600" dirty="0">
                <a:ln>
                  <a:solidFill>
                    <a:schemeClr val="bg1"/>
                  </a:solidFill>
                </a:ln>
                <a:solidFill>
                  <a:schemeClr val="bg1"/>
                </a:solidFill>
              </a:endParaRPr>
            </a:p>
          </p:txBody>
        </p:sp>
        <p:sp>
          <p:nvSpPr>
            <p:cNvPr id="10" name="流程圖: 替代程序 9"/>
            <p:cNvSpPr/>
            <p:nvPr/>
          </p:nvSpPr>
          <p:spPr>
            <a:xfrm>
              <a:off x="568985" y="4590689"/>
              <a:ext cx="1457284" cy="645743"/>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諮詢專業意見 </a:t>
              </a:r>
              <a:r>
                <a:rPr lang="en-US" altLang="zh-TW" sz="1600" dirty="0" smtClean="0">
                  <a:ln>
                    <a:solidFill>
                      <a:schemeClr val="bg1"/>
                    </a:solidFill>
                  </a:ln>
                  <a:solidFill>
                    <a:schemeClr val="bg1"/>
                  </a:solidFill>
                </a:rPr>
                <a:t>(</a:t>
              </a:r>
              <a:r>
                <a:rPr lang="zh-TW" altLang="en-US" sz="1600" dirty="0" smtClean="0">
                  <a:ln>
                    <a:solidFill>
                      <a:schemeClr val="bg1"/>
                    </a:solidFill>
                  </a:ln>
                  <a:solidFill>
                    <a:schemeClr val="bg1"/>
                  </a:solidFill>
                </a:rPr>
                <a:t>有需要時</a:t>
              </a:r>
              <a:r>
                <a:rPr lang="en-US" altLang="zh-TW" sz="1600" dirty="0" smtClean="0">
                  <a:ln>
                    <a:solidFill>
                      <a:schemeClr val="bg1"/>
                    </a:solidFill>
                  </a:ln>
                  <a:solidFill>
                    <a:schemeClr val="bg1"/>
                  </a:solidFill>
                </a:rPr>
                <a:t>)</a:t>
              </a:r>
              <a:endParaRPr lang="en-GB" sz="1600" dirty="0">
                <a:ln>
                  <a:solidFill>
                    <a:schemeClr val="bg1"/>
                  </a:solidFill>
                </a:ln>
                <a:solidFill>
                  <a:schemeClr val="bg1"/>
                </a:solidFill>
              </a:endParaRPr>
            </a:p>
          </p:txBody>
        </p:sp>
        <p:sp>
          <p:nvSpPr>
            <p:cNvPr id="11" name="流程圖: 替代程序 10"/>
            <p:cNvSpPr/>
            <p:nvPr/>
          </p:nvSpPr>
          <p:spPr>
            <a:xfrm>
              <a:off x="579862" y="5543146"/>
              <a:ext cx="1457284" cy="820965"/>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確定每月</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中位工資及</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招聘條件</a:t>
              </a:r>
              <a:endParaRPr lang="en-GB" sz="1600" dirty="0">
                <a:ln>
                  <a:solidFill>
                    <a:schemeClr val="bg1"/>
                  </a:solidFill>
                </a:ln>
                <a:solidFill>
                  <a:schemeClr val="bg1"/>
                </a:solidFill>
              </a:endParaRPr>
            </a:p>
          </p:txBody>
        </p:sp>
        <p:cxnSp>
          <p:nvCxnSpPr>
            <p:cNvPr id="12" name="直線單箭頭接點 11"/>
            <p:cNvCxnSpPr/>
            <p:nvPr/>
          </p:nvCxnSpPr>
          <p:spPr>
            <a:xfrm>
              <a:off x="1303927" y="2988426"/>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線單箭頭接點 12"/>
            <p:cNvCxnSpPr/>
            <p:nvPr/>
          </p:nvCxnSpPr>
          <p:spPr>
            <a:xfrm>
              <a:off x="1288901" y="3696157"/>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線單箭頭接點 13"/>
            <p:cNvCxnSpPr/>
            <p:nvPr/>
          </p:nvCxnSpPr>
          <p:spPr>
            <a:xfrm>
              <a:off x="1288901" y="4379477"/>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線單箭頭接點 14"/>
            <p:cNvCxnSpPr/>
            <p:nvPr/>
          </p:nvCxnSpPr>
          <p:spPr>
            <a:xfrm flipH="1">
              <a:off x="1282188" y="5236432"/>
              <a:ext cx="6713" cy="28530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3" name="內容版面配置區 2"/>
          <p:cNvSpPr>
            <a:spLocks noGrp="1"/>
          </p:cNvSpPr>
          <p:nvPr>
            <p:ph idx="1"/>
          </p:nvPr>
        </p:nvSpPr>
        <p:spPr>
          <a:xfrm>
            <a:off x="2608812" y="1268843"/>
            <a:ext cx="5249313" cy="4389116"/>
          </a:xfrm>
        </p:spPr>
        <p:txBody>
          <a:bodyPr>
            <a:noAutofit/>
          </a:bodyPr>
          <a:lstStyle/>
          <a:p>
            <a:r>
              <a:rPr lang="zh-TW" altLang="en-US" sz="2200" dirty="0" smtClean="0">
                <a:latin typeface="+mn-ea"/>
              </a:rPr>
              <a:t>可選擇報名出席僱主簡介會</a:t>
            </a:r>
            <a:endParaRPr lang="en-US" altLang="zh-TW" sz="2200" dirty="0" smtClean="0">
              <a:latin typeface="+mn-ea"/>
            </a:endParaRPr>
          </a:p>
          <a:p>
            <a:r>
              <a:rPr lang="zh-TW" altLang="en-US" sz="2200" dirty="0" smtClean="0">
                <a:latin typeface="+mn-ea"/>
              </a:rPr>
              <a:t>下載及填寫補充</a:t>
            </a:r>
            <a:r>
              <a:rPr lang="zh-TW" altLang="en-US" sz="2200" dirty="0">
                <a:latin typeface="+mn-ea"/>
              </a:rPr>
              <a:t>勞工優化</a:t>
            </a:r>
            <a:r>
              <a:rPr lang="zh-TW" altLang="en-US" sz="2200" dirty="0" smtClean="0">
                <a:latin typeface="+mn-ea"/>
              </a:rPr>
              <a:t>計劃申請表</a:t>
            </a:r>
            <a:r>
              <a:rPr lang="en-US" altLang="zh-TW" sz="2200" dirty="0" smtClean="0">
                <a:latin typeface="+mn-ea"/>
              </a:rPr>
              <a:t>(ESLS-1) [</a:t>
            </a:r>
            <a:r>
              <a:rPr lang="zh-TW" altLang="en-US" sz="2200" dirty="0" smtClean="0">
                <a:latin typeface="+mn-ea"/>
              </a:rPr>
              <a:t>文件清單</a:t>
            </a:r>
            <a:r>
              <a:rPr lang="en-US" altLang="zh-TW" sz="2200" dirty="0" smtClean="0">
                <a:latin typeface="+mn-ea"/>
              </a:rPr>
              <a:t>+</a:t>
            </a:r>
            <a:r>
              <a:rPr lang="zh-TW" altLang="en-US" sz="2200" dirty="0" smtClean="0">
                <a:latin typeface="+mn-ea"/>
              </a:rPr>
              <a:t>附件</a:t>
            </a:r>
            <a:r>
              <a:rPr lang="en-US" altLang="zh-TW" sz="2200" dirty="0" smtClean="0">
                <a:latin typeface="+mn-ea"/>
              </a:rPr>
              <a:t>]</a:t>
            </a:r>
          </a:p>
          <a:p>
            <a:r>
              <a:rPr lang="zh-TW" altLang="en-US" sz="2200" dirty="0" smtClean="0">
                <a:latin typeface="+mn-ea"/>
              </a:rPr>
              <a:t>參考資料</a:t>
            </a:r>
            <a:r>
              <a:rPr lang="en-US" altLang="zh-TW" sz="2200" dirty="0" smtClean="0">
                <a:latin typeface="+mn-ea"/>
              </a:rPr>
              <a:t>: (</a:t>
            </a:r>
            <a:r>
              <a:rPr lang="en-US" altLang="zh-TW" sz="2200" dirty="0" err="1" smtClean="0">
                <a:latin typeface="+mn-ea"/>
              </a:rPr>
              <a:t>i</a:t>
            </a:r>
            <a:r>
              <a:rPr lang="en-US" altLang="zh-TW" sz="2200" dirty="0" smtClean="0">
                <a:latin typeface="+mn-ea"/>
              </a:rPr>
              <a:t>)</a:t>
            </a:r>
            <a:r>
              <a:rPr lang="zh-TW" altLang="en-US" sz="2200" dirty="0" smtClean="0">
                <a:latin typeface="+mn-ea"/>
              </a:rPr>
              <a:t>主要</a:t>
            </a:r>
            <a:r>
              <a:rPr lang="zh-TW" altLang="en-US" sz="2200" dirty="0">
                <a:latin typeface="+mn-ea"/>
              </a:rPr>
              <a:t>職位及每月中位工資</a:t>
            </a:r>
            <a:r>
              <a:rPr lang="zh-TW" altLang="en-US" sz="2200" dirty="0" smtClean="0">
                <a:latin typeface="+mn-ea"/>
              </a:rPr>
              <a:t>一覽表 </a:t>
            </a:r>
            <a:r>
              <a:rPr lang="en-US" altLang="zh-TW" sz="2200" dirty="0" smtClean="0">
                <a:latin typeface="+mn-ea"/>
              </a:rPr>
              <a:t>(ii)</a:t>
            </a:r>
            <a:r>
              <a:rPr lang="zh-TW" altLang="en-US" sz="2200" dirty="0" smtClean="0">
                <a:latin typeface="+mn-ea"/>
              </a:rPr>
              <a:t>常見</a:t>
            </a:r>
            <a:r>
              <a:rPr lang="zh-TW" altLang="en-US" sz="2200" dirty="0">
                <a:latin typeface="+mn-ea"/>
              </a:rPr>
              <a:t>申請</a:t>
            </a:r>
            <a:r>
              <a:rPr lang="zh-TW" altLang="en-US" sz="2200" dirty="0" smtClean="0">
                <a:latin typeface="+mn-ea"/>
              </a:rPr>
              <a:t>職位，包括每月中</a:t>
            </a:r>
            <a:r>
              <a:rPr lang="zh-TW" altLang="en-US" sz="2200" dirty="0">
                <a:latin typeface="+mn-ea"/>
              </a:rPr>
              <a:t>位工資、入職條件和職責</a:t>
            </a:r>
            <a:r>
              <a:rPr lang="zh-TW" altLang="en-US" sz="2200" dirty="0" smtClean="0">
                <a:latin typeface="+mn-ea"/>
              </a:rPr>
              <a:t>範圍 </a:t>
            </a:r>
            <a:r>
              <a:rPr lang="en-US" altLang="zh-TW" sz="2200" dirty="0" smtClean="0">
                <a:latin typeface="+mn-ea"/>
              </a:rPr>
              <a:t>(</a:t>
            </a:r>
            <a:r>
              <a:rPr lang="zh-TW" altLang="en-US" sz="2200" dirty="0" smtClean="0">
                <a:latin typeface="+mn-ea"/>
              </a:rPr>
              <a:t>稍後上載至網頁</a:t>
            </a:r>
            <a:r>
              <a:rPr lang="en-US" altLang="zh-TW" sz="2200" dirty="0" smtClean="0">
                <a:latin typeface="+mn-ea"/>
              </a:rPr>
              <a:t>)</a:t>
            </a:r>
            <a:endParaRPr lang="en-US" altLang="zh-TW" sz="2200" dirty="0">
              <a:latin typeface="+mn-ea"/>
            </a:endParaRPr>
          </a:p>
          <a:p>
            <a:r>
              <a:rPr lang="zh-TW" altLang="en-US" sz="2200" dirty="0">
                <a:latin typeface="+mn-ea"/>
              </a:rPr>
              <a:t>僱主擬提供的薪金，須不低於當時市場相類職位的每月中位</a:t>
            </a:r>
            <a:r>
              <a:rPr lang="zh-TW" altLang="en-US" sz="2200" dirty="0" smtClean="0">
                <a:latin typeface="+mn-ea"/>
              </a:rPr>
              <a:t>工資及按實際</a:t>
            </a:r>
            <a:r>
              <a:rPr lang="zh-TW" altLang="en-US" sz="2200" dirty="0">
                <a:latin typeface="+mn-ea"/>
              </a:rPr>
              <a:t>需要諮詢相關政府決策局及∕或部門∕培訓機構∕專業團體等的</a:t>
            </a:r>
            <a:r>
              <a:rPr lang="zh-TW" altLang="en-US" sz="2200" dirty="0" smtClean="0">
                <a:latin typeface="+mn-ea"/>
              </a:rPr>
              <a:t>意見</a:t>
            </a:r>
            <a:endParaRPr lang="en-US" altLang="zh-TW" sz="2200" dirty="0">
              <a:latin typeface="+mn-ea"/>
            </a:endParaRPr>
          </a:p>
          <a:p>
            <a:r>
              <a:rPr lang="zh-TW" altLang="en-US" sz="2200" dirty="0" smtClean="0">
                <a:latin typeface="+mn-ea"/>
              </a:rPr>
              <a:t>然後</a:t>
            </a:r>
            <a:r>
              <a:rPr lang="zh-TW" altLang="en-US" sz="2200" dirty="0">
                <a:latin typeface="+mn-ea"/>
              </a:rPr>
              <a:t>通知僱主擬提供的薪金是否達到每月中位工資，及僱主所訂的招聘條件是否合理。</a:t>
            </a:r>
            <a:endParaRPr lang="en-US" altLang="zh-TW" sz="2200" dirty="0" smtClean="0">
              <a:latin typeface="+mn-ea"/>
            </a:endParaRPr>
          </a:p>
          <a:p>
            <a:pPr lvl="1"/>
            <a:endParaRPr lang="en-US" altLang="zh-TW" sz="2000" dirty="0" smtClean="0"/>
          </a:p>
          <a:p>
            <a:pPr lvl="1"/>
            <a:endParaRPr lang="zh-TW" altLang="en-US" sz="2000" dirty="0"/>
          </a:p>
          <a:p>
            <a:pPr lvl="1"/>
            <a:endParaRPr lang="en-GB" dirty="0"/>
          </a:p>
        </p:txBody>
      </p:sp>
      <p:sp>
        <p:nvSpPr>
          <p:cNvPr id="3" name="投影片編號版面配置區 2"/>
          <p:cNvSpPr>
            <a:spLocks noGrp="1"/>
          </p:cNvSpPr>
          <p:nvPr>
            <p:ph type="sldNum" sz="quarter" idx="12"/>
          </p:nvPr>
        </p:nvSpPr>
        <p:spPr/>
        <p:txBody>
          <a:bodyPr/>
          <a:lstStyle/>
          <a:p>
            <a:fld id="{B21C0A18-93C4-410B-B4EE-B5924265EC4C}" type="slidenum">
              <a:rPr lang="en-GB" smtClean="0"/>
              <a:t>10</a:t>
            </a:fld>
            <a:endParaRPr lang="en-GB"/>
          </a:p>
        </p:txBody>
      </p:sp>
    </p:spTree>
    <p:extLst>
      <p:ext uri="{BB962C8B-B14F-4D97-AF65-F5344CB8AC3E}">
        <p14:creationId xmlns:p14="http://schemas.microsoft.com/office/powerpoint/2010/main" val="4010137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a:t>
            </a:r>
            <a:r>
              <a:rPr lang="zh-TW" altLang="en-US" dirty="0" smtClean="0"/>
              <a:t>勞工優化計劃 </a:t>
            </a:r>
            <a:r>
              <a:rPr lang="en-US" altLang="zh-TW" dirty="0" smtClean="0"/>
              <a:t>(ESLS) </a:t>
            </a:r>
            <a:endParaRPr lang="en-GB" dirty="0"/>
          </a:p>
        </p:txBody>
      </p:sp>
      <p:grpSp>
        <p:nvGrpSpPr>
          <p:cNvPr id="3" name="群組 2"/>
          <p:cNvGrpSpPr/>
          <p:nvPr/>
        </p:nvGrpSpPr>
        <p:grpSpPr>
          <a:xfrm>
            <a:off x="348531" y="1540022"/>
            <a:ext cx="1870363" cy="4501341"/>
            <a:chOff x="609599" y="1600201"/>
            <a:chExt cx="1870363" cy="4501341"/>
          </a:xfrm>
        </p:grpSpPr>
        <p:sp>
          <p:nvSpPr>
            <p:cNvPr id="22" name="圓角矩形 21"/>
            <p:cNvSpPr/>
            <p:nvPr/>
          </p:nvSpPr>
          <p:spPr>
            <a:xfrm>
              <a:off x="617911" y="1600201"/>
              <a:ext cx="1862051" cy="4501341"/>
            </a:xfrm>
            <a:prstGeom prst="roundRect">
              <a:avLst/>
            </a:prstGeom>
            <a:solidFill>
              <a:srgbClr val="FF9966">
                <a:alpha val="43137"/>
              </a:srgbClr>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燕尾形向右箭號 22"/>
            <p:cNvSpPr/>
            <p:nvPr/>
          </p:nvSpPr>
          <p:spPr>
            <a:xfrm>
              <a:off x="609599" y="1600201"/>
              <a:ext cx="1862051" cy="970316"/>
            </a:xfrm>
            <a:prstGeom prst="notchedRightArrow">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2.</a:t>
              </a:r>
              <a:r>
                <a:rPr lang="zh-TW" altLang="en-US" b="1" dirty="0" smtClean="0">
                  <a:ln>
                    <a:solidFill>
                      <a:schemeClr val="bg1"/>
                    </a:solidFill>
                  </a:ln>
                  <a:solidFill>
                    <a:schemeClr val="bg1"/>
                  </a:solidFill>
                  <a:effectLst>
                    <a:innerShdw blurRad="63500" dist="50800" dir="16200000">
                      <a:prstClr val="black">
                        <a:alpha val="50000"/>
                      </a:prstClr>
                    </a:innerShdw>
                  </a:effectLst>
                </a:rPr>
                <a:t>本地招聘</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24" name="圓角矩形 23"/>
            <p:cNvSpPr/>
            <p:nvPr/>
          </p:nvSpPr>
          <p:spPr>
            <a:xfrm>
              <a:off x="780013" y="2524073"/>
              <a:ext cx="1483241" cy="1314078"/>
            </a:xfrm>
            <a:prstGeom prst="roundRect">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僱主進行</a:t>
              </a:r>
            </a:p>
            <a:p>
              <a:pPr algn="ctr"/>
              <a:r>
                <a:rPr lang="zh-TW" altLang="en-US" b="1" dirty="0" smtClean="0"/>
                <a:t>四星期本地</a:t>
              </a:r>
            </a:p>
            <a:p>
              <a:pPr algn="ctr"/>
              <a:r>
                <a:rPr lang="zh-TW" altLang="en-US" b="1" dirty="0" smtClean="0"/>
                <a:t>公開招聘</a:t>
              </a:r>
            </a:p>
          </p:txBody>
        </p:sp>
        <p:sp>
          <p:nvSpPr>
            <p:cNvPr id="25" name="圓角矩形 24"/>
            <p:cNvSpPr/>
            <p:nvPr/>
          </p:nvSpPr>
          <p:spPr>
            <a:xfrm>
              <a:off x="790181" y="4431237"/>
              <a:ext cx="1483241" cy="1314078"/>
            </a:xfrm>
            <a:prstGeom prst="roundRect">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僱主提交</a:t>
              </a:r>
              <a:endParaRPr lang="en-US" altLang="zh-TW" b="1" dirty="0" smtClean="0"/>
            </a:p>
            <a:p>
              <a:pPr algn="ctr"/>
              <a:r>
                <a:rPr lang="zh-TW" altLang="en-US" b="1" dirty="0" smtClean="0"/>
                <a:t>招聘結果</a:t>
              </a:r>
            </a:p>
          </p:txBody>
        </p:sp>
        <p:cxnSp>
          <p:nvCxnSpPr>
            <p:cNvPr id="26" name="直線單箭頭接點 25"/>
            <p:cNvCxnSpPr/>
            <p:nvPr/>
          </p:nvCxnSpPr>
          <p:spPr>
            <a:xfrm>
              <a:off x="1516648" y="3838151"/>
              <a:ext cx="0" cy="59308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7" name="內容版面配置區 2"/>
          <p:cNvSpPr>
            <a:spLocks noGrp="1"/>
          </p:cNvSpPr>
          <p:nvPr>
            <p:ph idx="1"/>
          </p:nvPr>
        </p:nvSpPr>
        <p:spPr>
          <a:xfrm>
            <a:off x="2181741" y="1498372"/>
            <a:ext cx="5343009" cy="4389116"/>
          </a:xfrm>
        </p:spPr>
        <p:txBody>
          <a:bodyPr>
            <a:noAutofit/>
          </a:bodyPr>
          <a:lstStyle/>
          <a:p>
            <a:r>
              <a:rPr lang="zh-TW" altLang="en-US" sz="2200" dirty="0" smtClean="0">
                <a:latin typeface="+mn-ea"/>
              </a:rPr>
              <a:t>僱主確認職務範圍</a:t>
            </a:r>
            <a:r>
              <a:rPr lang="en-US" altLang="zh-TW" sz="2200" dirty="0" smtClean="0">
                <a:latin typeface="+mn-ea"/>
              </a:rPr>
              <a:t>、</a:t>
            </a:r>
            <a:r>
              <a:rPr lang="zh-TW" altLang="en-US" sz="2200" dirty="0" smtClean="0">
                <a:latin typeface="+mn-ea"/>
              </a:rPr>
              <a:t>招聘條件及工資後，</a:t>
            </a:r>
            <a:endParaRPr lang="en-US" altLang="zh-TW" sz="2200" dirty="0">
              <a:latin typeface="+mn-ea"/>
            </a:endParaRPr>
          </a:p>
          <a:p>
            <a:pPr lvl="1"/>
            <a:r>
              <a:rPr lang="zh-TW" altLang="en-US" sz="2200" dirty="0">
                <a:latin typeface="+mn-ea"/>
              </a:rPr>
              <a:t>刊登招聘廣告</a:t>
            </a:r>
            <a:endParaRPr lang="en-US" altLang="zh-TW" sz="2200" dirty="0">
              <a:latin typeface="+mn-ea"/>
            </a:endParaRPr>
          </a:p>
          <a:p>
            <a:pPr lvl="2"/>
            <a:r>
              <a:rPr lang="zh-TW" altLang="en-US" sz="2200" dirty="0">
                <a:latin typeface="+mn-ea"/>
              </a:rPr>
              <a:t>首兩星期在兩份本地報章刊登招聘廣告，廣告須每星期在該兩份報章最少刊登各</a:t>
            </a:r>
            <a:r>
              <a:rPr lang="zh-TW" altLang="en-US" sz="2200" dirty="0" smtClean="0">
                <a:latin typeface="+mn-ea"/>
              </a:rPr>
              <a:t>一次</a:t>
            </a:r>
            <a:endParaRPr lang="en-US" altLang="zh-TW" sz="2200" dirty="0" smtClean="0">
              <a:latin typeface="+mn-ea"/>
            </a:endParaRPr>
          </a:p>
          <a:p>
            <a:pPr lvl="2"/>
            <a:r>
              <a:rPr lang="zh-TW" altLang="en-US" sz="2200" dirty="0" smtClean="0">
                <a:latin typeface="+mn-ea"/>
              </a:rPr>
              <a:t>招聘廣告內容必須根據勞工處的規定刊登</a:t>
            </a:r>
            <a:endParaRPr lang="en-US" altLang="zh-TW" sz="2200" dirty="0" smtClean="0">
              <a:latin typeface="+mn-ea"/>
            </a:endParaRPr>
          </a:p>
          <a:p>
            <a:pPr lvl="1"/>
            <a:r>
              <a:rPr lang="zh-TW" altLang="en-US" sz="2200" dirty="0">
                <a:latin typeface="+mn-ea"/>
              </a:rPr>
              <a:t>勞工處安排就業轉介</a:t>
            </a:r>
            <a:endParaRPr lang="en-US" altLang="zh-TW" sz="2200" dirty="0">
              <a:latin typeface="+mn-ea"/>
            </a:endParaRPr>
          </a:p>
          <a:p>
            <a:pPr lvl="1"/>
            <a:r>
              <a:rPr lang="zh-TW" altLang="en-US" sz="2200" dirty="0" smtClean="0">
                <a:latin typeface="+mn-ea"/>
              </a:rPr>
              <a:t>僱主遞交招聘詳情及結果（包括拒絕</a:t>
            </a:r>
            <a:r>
              <a:rPr lang="zh-TW" altLang="en-US" sz="2200" dirty="0">
                <a:latin typeface="+mn-ea"/>
              </a:rPr>
              <a:t>聘用個別求職者的</a:t>
            </a:r>
            <a:r>
              <a:rPr lang="zh-TW" altLang="en-US" sz="2200" dirty="0" smtClean="0">
                <a:latin typeface="+mn-ea"/>
              </a:rPr>
              <a:t>原因）</a:t>
            </a:r>
            <a:r>
              <a:rPr lang="en-US" altLang="zh-TW" sz="2200" dirty="0" smtClean="0">
                <a:latin typeface="+mn-ea"/>
              </a:rPr>
              <a:t>(</a:t>
            </a:r>
            <a:r>
              <a:rPr lang="zh-TW" altLang="en-US" sz="2200" dirty="0" smtClean="0">
                <a:latin typeface="+mn-ea"/>
              </a:rPr>
              <a:t>表格</a:t>
            </a:r>
            <a:r>
              <a:rPr lang="zh-TW" altLang="en-US" sz="2200" dirty="0">
                <a:latin typeface="+mn-ea"/>
              </a:rPr>
              <a:t>編號 </a:t>
            </a:r>
            <a:r>
              <a:rPr lang="en-US" altLang="zh-TW" sz="2200" dirty="0" smtClean="0">
                <a:latin typeface="+mn-ea"/>
              </a:rPr>
              <a:t>ESLS-9, </a:t>
            </a:r>
            <a:r>
              <a:rPr lang="zh-TW" altLang="en-US" sz="2200" dirty="0" smtClean="0">
                <a:latin typeface="+mn-ea"/>
              </a:rPr>
              <a:t>註</a:t>
            </a:r>
            <a:r>
              <a:rPr lang="en-US" altLang="zh-TW" sz="2200" dirty="0" smtClean="0">
                <a:latin typeface="+mn-ea"/>
              </a:rPr>
              <a:t>: </a:t>
            </a:r>
            <a:r>
              <a:rPr lang="zh-TW" altLang="en-US" sz="2200" dirty="0" smtClean="0">
                <a:latin typeface="+mn-ea"/>
              </a:rPr>
              <a:t>此表格</a:t>
            </a:r>
            <a:r>
              <a:rPr lang="zh-TW" altLang="en-US" sz="2200" dirty="0">
                <a:latin typeface="+mn-ea"/>
              </a:rPr>
              <a:t>在通過</a:t>
            </a:r>
            <a:r>
              <a:rPr lang="zh-TW" altLang="en-US" sz="2200" dirty="0" smtClean="0">
                <a:latin typeface="+mn-ea"/>
              </a:rPr>
              <a:t>甄別後由勞工處提供）</a:t>
            </a:r>
            <a:endParaRPr lang="en-US" altLang="zh-TW" sz="2200" dirty="0" smtClean="0">
              <a:latin typeface="+mn-ea"/>
            </a:endParaRPr>
          </a:p>
          <a:p>
            <a:pPr lvl="1"/>
            <a:endParaRPr lang="en-US" altLang="zh-TW" sz="2000" dirty="0" smtClean="0"/>
          </a:p>
          <a:p>
            <a:pPr lvl="1"/>
            <a:endParaRPr lang="en-US" altLang="zh-TW" sz="2400" dirty="0" smtClean="0"/>
          </a:p>
          <a:p>
            <a:pPr lvl="2"/>
            <a:endParaRPr lang="en-US" altLang="zh-TW" dirty="0" smtClean="0"/>
          </a:p>
        </p:txBody>
      </p:sp>
      <p:sp>
        <p:nvSpPr>
          <p:cNvPr id="4" name="投影片編號版面配置區 3"/>
          <p:cNvSpPr>
            <a:spLocks noGrp="1"/>
          </p:cNvSpPr>
          <p:nvPr>
            <p:ph type="sldNum" sz="quarter" idx="12"/>
          </p:nvPr>
        </p:nvSpPr>
        <p:spPr/>
        <p:txBody>
          <a:bodyPr/>
          <a:lstStyle/>
          <a:p>
            <a:fld id="{B21C0A18-93C4-410B-B4EE-B5924265EC4C}" type="slidenum">
              <a:rPr lang="en-GB" smtClean="0"/>
              <a:t>11</a:t>
            </a:fld>
            <a:endParaRPr lang="en-GB"/>
          </a:p>
        </p:txBody>
      </p:sp>
    </p:spTree>
    <p:extLst>
      <p:ext uri="{BB962C8B-B14F-4D97-AF65-F5344CB8AC3E}">
        <p14:creationId xmlns:p14="http://schemas.microsoft.com/office/powerpoint/2010/main" val="371911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2924" y="534142"/>
            <a:ext cx="7678190" cy="653935"/>
          </a:xfrm>
        </p:spPr>
        <p:txBody>
          <a:bodyPr/>
          <a:lstStyle/>
          <a:p>
            <a:r>
              <a:rPr lang="zh-TW" altLang="en-US" dirty="0"/>
              <a:t>補充</a:t>
            </a:r>
            <a:r>
              <a:rPr lang="zh-TW" altLang="en-US" dirty="0" smtClean="0"/>
              <a:t>勞工優化計劃 </a:t>
            </a:r>
            <a:r>
              <a:rPr lang="en-US" altLang="zh-TW" dirty="0" smtClean="0"/>
              <a:t>(ESLS) </a:t>
            </a:r>
            <a:endParaRPr lang="en-GB" dirty="0"/>
          </a:p>
        </p:txBody>
      </p:sp>
      <p:grpSp>
        <p:nvGrpSpPr>
          <p:cNvPr id="4" name="群組 3"/>
          <p:cNvGrpSpPr/>
          <p:nvPr/>
        </p:nvGrpSpPr>
        <p:grpSpPr>
          <a:xfrm>
            <a:off x="438149" y="1423008"/>
            <a:ext cx="1878675" cy="4983480"/>
            <a:chOff x="789269" y="1508759"/>
            <a:chExt cx="1878675" cy="4983480"/>
          </a:xfrm>
        </p:grpSpPr>
        <p:sp>
          <p:nvSpPr>
            <p:cNvPr id="9" name="圓角矩形 8"/>
            <p:cNvSpPr/>
            <p:nvPr/>
          </p:nvSpPr>
          <p:spPr>
            <a:xfrm>
              <a:off x="789269" y="1508759"/>
              <a:ext cx="1862051" cy="4983480"/>
            </a:xfrm>
            <a:prstGeom prst="roundRect">
              <a:avLst/>
            </a:prstGeom>
            <a:solidFill>
              <a:srgbClr val="CC9900">
                <a:alpha val="4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燕尾形向右箭號 9"/>
            <p:cNvSpPr/>
            <p:nvPr/>
          </p:nvSpPr>
          <p:spPr>
            <a:xfrm>
              <a:off x="805893" y="1508759"/>
              <a:ext cx="1862051" cy="970316"/>
            </a:xfrm>
            <a:prstGeom prst="notched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3.</a:t>
              </a:r>
              <a:r>
                <a:rPr lang="zh-TW" altLang="en-US" b="1" dirty="0" smtClean="0">
                  <a:ln>
                    <a:solidFill>
                      <a:schemeClr val="bg1"/>
                    </a:solidFill>
                  </a:ln>
                  <a:solidFill>
                    <a:schemeClr val="bg1"/>
                  </a:solidFill>
                  <a:effectLst>
                    <a:innerShdw blurRad="63500" dist="50800" dir="16200000">
                      <a:prstClr val="black">
                        <a:alpha val="50000"/>
                      </a:prstClr>
                    </a:innerShdw>
                  </a:effectLst>
                </a:rPr>
                <a:t>評估</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11" name="圓角矩形 10"/>
            <p:cNvSpPr/>
            <p:nvPr/>
          </p:nvSpPr>
          <p:spPr>
            <a:xfrm>
              <a:off x="987496" y="2479074"/>
              <a:ext cx="1465596" cy="688273"/>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僱主</a:t>
              </a:r>
            </a:p>
            <a:p>
              <a:pPr algn="ctr"/>
              <a:r>
                <a:rPr lang="zh-TW" altLang="en-US" sz="1400" b="1" dirty="0" smtClean="0"/>
                <a:t>提交補充資料</a:t>
              </a:r>
            </a:p>
          </p:txBody>
        </p:sp>
        <p:sp>
          <p:nvSpPr>
            <p:cNvPr id="12" name="圓角矩形 11"/>
            <p:cNvSpPr/>
            <p:nvPr/>
          </p:nvSpPr>
          <p:spPr>
            <a:xfrm>
              <a:off x="987496" y="3516176"/>
              <a:ext cx="1465596" cy="706588"/>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smtClean="0"/>
                <a:t>核實招聘結果及</a:t>
              </a:r>
              <a:r>
                <a:rPr lang="zh-TW" altLang="en-US" sz="1350" b="1" dirty="0"/>
                <a:t>評</a:t>
              </a:r>
              <a:r>
                <a:rPr lang="zh-TW" altLang="en-US" sz="1350" b="1" dirty="0" smtClean="0"/>
                <a:t>核招聘誠意</a:t>
              </a:r>
              <a:endParaRPr lang="zh-TW" altLang="en-US" sz="1350" b="1" dirty="0"/>
            </a:p>
          </p:txBody>
        </p:sp>
        <p:sp>
          <p:nvSpPr>
            <p:cNvPr id="13" name="圓角矩形 12"/>
            <p:cNvSpPr/>
            <p:nvPr/>
          </p:nvSpPr>
          <p:spPr>
            <a:xfrm>
              <a:off x="987496" y="4571593"/>
              <a:ext cx="1465596" cy="657417"/>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勞工處評估及建議</a:t>
              </a:r>
            </a:p>
          </p:txBody>
        </p:sp>
        <p:sp>
          <p:nvSpPr>
            <p:cNvPr id="14" name="圓角矩形 13"/>
            <p:cNvSpPr/>
            <p:nvPr/>
          </p:nvSpPr>
          <p:spPr>
            <a:xfrm>
              <a:off x="979184" y="5577839"/>
              <a:ext cx="1465596" cy="627634"/>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t>諮詢</a:t>
              </a:r>
            </a:p>
            <a:p>
              <a:pPr algn="ctr"/>
              <a:r>
                <a:rPr lang="zh-TW" altLang="en-US" sz="1400" b="1" dirty="0" smtClean="0"/>
                <a:t>勞顧會</a:t>
              </a:r>
            </a:p>
          </p:txBody>
        </p:sp>
        <p:cxnSp>
          <p:nvCxnSpPr>
            <p:cNvPr id="15" name="直線單箭頭接點 14"/>
            <p:cNvCxnSpPr/>
            <p:nvPr/>
          </p:nvCxnSpPr>
          <p:spPr>
            <a:xfrm>
              <a:off x="1712123" y="3067161"/>
              <a:ext cx="0" cy="4621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直線單箭頭接點 15"/>
            <p:cNvCxnSpPr/>
            <p:nvPr/>
          </p:nvCxnSpPr>
          <p:spPr>
            <a:xfrm>
              <a:off x="1694499" y="4168128"/>
              <a:ext cx="0" cy="38546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直線單箭頭接點 16"/>
            <p:cNvCxnSpPr/>
            <p:nvPr/>
          </p:nvCxnSpPr>
          <p:spPr>
            <a:xfrm>
              <a:off x="1696794" y="5192373"/>
              <a:ext cx="0" cy="38546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1" name="內容版面配置區 2"/>
          <p:cNvSpPr>
            <a:spLocks noGrp="1"/>
          </p:cNvSpPr>
          <p:nvPr>
            <p:ph idx="1"/>
          </p:nvPr>
        </p:nvSpPr>
        <p:spPr>
          <a:xfrm>
            <a:off x="2316824" y="1781397"/>
            <a:ext cx="5347747" cy="4389116"/>
          </a:xfrm>
        </p:spPr>
        <p:txBody>
          <a:bodyPr>
            <a:noAutofit/>
          </a:bodyPr>
          <a:lstStyle/>
          <a:p>
            <a:r>
              <a:rPr lang="zh-TW" altLang="en-US" sz="2200" dirty="0" smtClean="0">
                <a:latin typeface="+mn-ea"/>
              </a:rPr>
              <a:t>如有需要，勞工處會要求僱主提供補充資料</a:t>
            </a:r>
            <a:endParaRPr lang="en-US" altLang="zh-TW" sz="2200" dirty="0">
              <a:latin typeface="+mn-ea"/>
            </a:endParaRPr>
          </a:p>
          <a:p>
            <a:r>
              <a:rPr lang="zh-TW" altLang="en-US" sz="2200" dirty="0" smtClean="0">
                <a:latin typeface="+mn-ea"/>
              </a:rPr>
              <a:t>勞工處職員會主動跟進及核實本地招聘結果，並評核僱主的招聘誠意</a:t>
            </a:r>
            <a:endParaRPr lang="en-US" altLang="zh-TW" sz="2200" dirty="0" smtClean="0">
              <a:latin typeface="+mn-ea"/>
            </a:endParaRPr>
          </a:p>
          <a:p>
            <a:r>
              <a:rPr lang="zh-TW" altLang="en-US" sz="2200" dirty="0" smtClean="0">
                <a:latin typeface="+mn-ea"/>
              </a:rPr>
              <a:t>評估及建議</a:t>
            </a:r>
            <a:endParaRPr lang="en-US" altLang="zh-TW" sz="2200" dirty="0" smtClean="0">
              <a:latin typeface="+mn-ea"/>
            </a:endParaRPr>
          </a:p>
          <a:p>
            <a:pPr lvl="1"/>
            <a:r>
              <a:rPr lang="zh-TW" altLang="en-US" sz="2200" dirty="0" smtClean="0">
                <a:latin typeface="+mn-ea"/>
              </a:rPr>
              <a:t>優先</a:t>
            </a:r>
            <a:r>
              <a:rPr lang="zh-TW" altLang="en-US" sz="2200" dirty="0">
                <a:latin typeface="+mn-ea"/>
              </a:rPr>
              <a:t>聘用或培訓本地工人，填補職位</a:t>
            </a:r>
            <a:r>
              <a:rPr lang="zh-TW" altLang="en-US" sz="2200" dirty="0" smtClean="0">
                <a:latin typeface="+mn-ea"/>
              </a:rPr>
              <a:t>空缺的</a:t>
            </a:r>
            <a:r>
              <a:rPr lang="zh-TW" altLang="en-US" sz="2200" dirty="0">
                <a:latin typeface="+mn-ea"/>
              </a:rPr>
              <a:t>誠意</a:t>
            </a:r>
            <a:endParaRPr lang="en-US" altLang="zh-TW" sz="2200" dirty="0" smtClean="0">
              <a:latin typeface="+mn-ea"/>
            </a:endParaRPr>
          </a:p>
          <a:p>
            <a:pPr lvl="1"/>
            <a:r>
              <a:rPr lang="zh-TW" altLang="en-US" sz="2200" dirty="0" smtClean="0">
                <a:latin typeface="+mn-ea"/>
              </a:rPr>
              <a:t>本地僱主與擬輸入勞工的人數比例</a:t>
            </a:r>
            <a:endParaRPr lang="en-US" altLang="zh-TW" sz="2200" dirty="0" smtClean="0">
              <a:latin typeface="+mn-ea"/>
            </a:endParaRPr>
          </a:p>
          <a:p>
            <a:pPr lvl="1"/>
            <a:r>
              <a:rPr lang="zh-TW" altLang="en-US" sz="2200" dirty="0" smtClean="0">
                <a:latin typeface="+mn-ea"/>
              </a:rPr>
              <a:t>僱主的不良記錄</a:t>
            </a:r>
            <a:endParaRPr lang="en-US" altLang="zh-TW" sz="2200" dirty="0" smtClean="0">
              <a:latin typeface="+mn-ea"/>
            </a:endParaRPr>
          </a:p>
          <a:p>
            <a:r>
              <a:rPr lang="zh-TW" altLang="en-US" sz="2200" dirty="0" smtClean="0">
                <a:latin typeface="+mn-ea"/>
              </a:rPr>
              <a:t>勞工處會就每宗個案諮詢勞顧會</a:t>
            </a:r>
            <a:endParaRPr lang="en-US" altLang="zh-TW" sz="2200" dirty="0" smtClean="0">
              <a:latin typeface="+mn-ea"/>
            </a:endParaRPr>
          </a:p>
          <a:p>
            <a:endParaRPr lang="en-US" altLang="zh-TW" sz="2000" dirty="0" smtClean="0"/>
          </a:p>
          <a:p>
            <a:pPr marL="457200" lvl="1" indent="0">
              <a:buNone/>
            </a:pPr>
            <a:endParaRPr lang="en-US" altLang="zh-TW" sz="2400" dirty="0" smtClean="0"/>
          </a:p>
          <a:p>
            <a:pPr lvl="2"/>
            <a:endParaRPr lang="en-US" altLang="zh-TW" dirty="0" smtClean="0"/>
          </a:p>
        </p:txBody>
      </p:sp>
      <p:sp>
        <p:nvSpPr>
          <p:cNvPr id="3" name="投影片編號版面配置區 2"/>
          <p:cNvSpPr>
            <a:spLocks noGrp="1"/>
          </p:cNvSpPr>
          <p:nvPr>
            <p:ph type="sldNum" sz="quarter" idx="12"/>
          </p:nvPr>
        </p:nvSpPr>
        <p:spPr/>
        <p:txBody>
          <a:bodyPr/>
          <a:lstStyle/>
          <a:p>
            <a:fld id="{B21C0A18-93C4-410B-B4EE-B5924265EC4C}" type="slidenum">
              <a:rPr lang="en-GB" smtClean="0"/>
              <a:t>12</a:t>
            </a:fld>
            <a:endParaRPr lang="en-GB"/>
          </a:p>
        </p:txBody>
      </p:sp>
    </p:spTree>
    <p:extLst>
      <p:ext uri="{BB962C8B-B14F-4D97-AF65-F5344CB8AC3E}">
        <p14:creationId xmlns:p14="http://schemas.microsoft.com/office/powerpoint/2010/main" val="222952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4224" y="105772"/>
            <a:ext cx="7678190" cy="653935"/>
          </a:xfrm>
        </p:spPr>
        <p:txBody>
          <a:bodyPr/>
          <a:lstStyle/>
          <a:p>
            <a:r>
              <a:rPr lang="zh-TW" altLang="en-US" dirty="0"/>
              <a:t>補充</a:t>
            </a:r>
            <a:r>
              <a:rPr lang="zh-TW" altLang="en-US" dirty="0" smtClean="0"/>
              <a:t>勞工優化計劃 </a:t>
            </a:r>
            <a:r>
              <a:rPr lang="en-US" altLang="zh-TW" dirty="0" smtClean="0"/>
              <a:t>(ESLS) </a:t>
            </a:r>
            <a:endParaRPr lang="en-GB" dirty="0"/>
          </a:p>
        </p:txBody>
      </p:sp>
      <p:grpSp>
        <p:nvGrpSpPr>
          <p:cNvPr id="3" name="群組 2"/>
          <p:cNvGrpSpPr/>
          <p:nvPr/>
        </p:nvGrpSpPr>
        <p:grpSpPr>
          <a:xfrm>
            <a:off x="290056" y="1104201"/>
            <a:ext cx="1878675" cy="4803812"/>
            <a:chOff x="609599" y="1538799"/>
            <a:chExt cx="1878675" cy="4803812"/>
          </a:xfrm>
        </p:grpSpPr>
        <p:sp>
          <p:nvSpPr>
            <p:cNvPr id="23" name="圓角矩形 22"/>
            <p:cNvSpPr/>
            <p:nvPr/>
          </p:nvSpPr>
          <p:spPr>
            <a:xfrm>
              <a:off x="609599" y="1538799"/>
              <a:ext cx="1862051" cy="4803812"/>
            </a:xfrm>
            <a:prstGeom prst="roundRect">
              <a:avLst/>
            </a:prstGeom>
            <a:solidFill>
              <a:srgbClr val="92D050">
                <a:alpha val="41961"/>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燕尾形向右箭號 23"/>
            <p:cNvSpPr/>
            <p:nvPr/>
          </p:nvSpPr>
          <p:spPr>
            <a:xfrm>
              <a:off x="626223" y="1558637"/>
              <a:ext cx="1862051" cy="970316"/>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4.</a:t>
              </a:r>
              <a:r>
                <a:rPr lang="zh-TW" altLang="en-US" b="1" dirty="0" smtClean="0">
                  <a:ln>
                    <a:solidFill>
                      <a:schemeClr val="bg1"/>
                    </a:solidFill>
                  </a:ln>
                  <a:solidFill>
                    <a:schemeClr val="bg1"/>
                  </a:solidFill>
                  <a:effectLst>
                    <a:innerShdw blurRad="63500" dist="50800" dir="16200000">
                      <a:prstClr val="black">
                        <a:alpha val="50000"/>
                      </a:prstClr>
                    </a:innerShdw>
                  </a:effectLst>
                </a:rPr>
                <a:t>結果</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25" name="圓角矩形 24"/>
            <p:cNvSpPr/>
            <p:nvPr/>
          </p:nvSpPr>
          <p:spPr>
            <a:xfrm>
              <a:off x="1154811" y="2789253"/>
              <a:ext cx="1199909" cy="124128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ym typeface="Wingdings" panose="05000000000000000000" pitchFamily="2" charset="2"/>
                </a:rPr>
                <a:t> </a:t>
              </a:r>
              <a:endParaRPr lang="en-US" altLang="zh-TW" b="1" dirty="0" smtClean="0">
                <a:sym typeface="Wingdings" panose="05000000000000000000" pitchFamily="2" charset="2"/>
              </a:endParaRPr>
            </a:p>
            <a:p>
              <a:pPr algn="ctr"/>
              <a:r>
                <a:rPr lang="zh-TW" altLang="en-US" b="1" dirty="0" smtClean="0"/>
                <a:t>批准</a:t>
              </a:r>
              <a:endParaRPr lang="en-GB" b="1" dirty="0"/>
            </a:p>
          </p:txBody>
        </p:sp>
        <p:sp>
          <p:nvSpPr>
            <p:cNvPr id="26" name="圓角矩形 25"/>
            <p:cNvSpPr/>
            <p:nvPr/>
          </p:nvSpPr>
          <p:spPr>
            <a:xfrm>
              <a:off x="1190440" y="4869649"/>
              <a:ext cx="1128649" cy="123061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ym typeface="Wingdings" panose="05000000000000000000" pitchFamily="2" charset="2"/>
                </a:rPr>
                <a:t> </a:t>
              </a:r>
              <a:endParaRPr lang="en-US" altLang="zh-TW" b="1" dirty="0" smtClean="0">
                <a:sym typeface="Wingdings" panose="05000000000000000000" pitchFamily="2" charset="2"/>
              </a:endParaRPr>
            </a:p>
            <a:p>
              <a:pPr algn="ctr"/>
              <a:r>
                <a:rPr lang="zh-TW" altLang="en-US" b="1" dirty="0" smtClean="0"/>
                <a:t>拒絕</a:t>
              </a:r>
              <a:endParaRPr lang="en-GB" b="1" dirty="0"/>
            </a:p>
          </p:txBody>
        </p:sp>
        <p:sp>
          <p:nvSpPr>
            <p:cNvPr id="27" name="右彎箭號 26"/>
            <p:cNvSpPr/>
            <p:nvPr/>
          </p:nvSpPr>
          <p:spPr>
            <a:xfrm>
              <a:off x="974087" y="3391760"/>
              <a:ext cx="346986" cy="11740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右彎箭號 27"/>
            <p:cNvSpPr/>
            <p:nvPr/>
          </p:nvSpPr>
          <p:spPr>
            <a:xfrm flipV="1">
              <a:off x="982401" y="4565793"/>
              <a:ext cx="313844" cy="9975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9" name="內容版面配置區 2"/>
          <p:cNvSpPr>
            <a:spLocks noGrp="1"/>
          </p:cNvSpPr>
          <p:nvPr>
            <p:ph idx="1"/>
          </p:nvPr>
        </p:nvSpPr>
        <p:spPr>
          <a:xfrm>
            <a:off x="2168731" y="776464"/>
            <a:ext cx="5463224" cy="4750721"/>
          </a:xfrm>
        </p:spPr>
        <p:txBody>
          <a:bodyPr>
            <a:noAutofit/>
          </a:bodyPr>
          <a:lstStyle/>
          <a:p>
            <a:r>
              <a:rPr lang="zh-TW" altLang="en-US" sz="2000" dirty="0" smtClean="0">
                <a:latin typeface="+mn-ea"/>
              </a:rPr>
              <a:t>批准</a:t>
            </a:r>
            <a:endParaRPr lang="en-US" altLang="zh-TW" sz="2000" dirty="0" smtClean="0">
              <a:latin typeface="+mn-ea"/>
            </a:endParaRPr>
          </a:p>
          <a:p>
            <a:pPr lvl="1"/>
            <a:r>
              <a:rPr lang="zh-TW" altLang="en-US" sz="2000" dirty="0" smtClean="0">
                <a:latin typeface="+mn-ea"/>
              </a:rPr>
              <a:t>勞工處向僱主發出「原則性</a:t>
            </a:r>
            <a:r>
              <a:rPr lang="zh-TW" altLang="en-US" sz="2000" dirty="0">
                <a:latin typeface="+mn-ea"/>
              </a:rPr>
              <a:t>批准</a:t>
            </a:r>
            <a:r>
              <a:rPr lang="zh-TW" altLang="en-US" sz="2000" dirty="0" smtClean="0">
                <a:latin typeface="+mn-ea"/>
              </a:rPr>
              <a:t>通知書」</a:t>
            </a:r>
            <a:endParaRPr lang="en-US" altLang="zh-TW" sz="2000" dirty="0" smtClean="0">
              <a:latin typeface="+mn-ea"/>
            </a:endParaRPr>
          </a:p>
          <a:p>
            <a:pPr lvl="2"/>
            <a:r>
              <a:rPr lang="zh-TW" altLang="en-US" sz="2000" dirty="0" smtClean="0">
                <a:latin typeface="+mn-ea"/>
              </a:rPr>
              <a:t>輸入勞工數目</a:t>
            </a:r>
            <a:endParaRPr lang="en-US" altLang="zh-TW" sz="2000" dirty="0" smtClean="0">
              <a:latin typeface="+mn-ea"/>
            </a:endParaRPr>
          </a:p>
          <a:p>
            <a:pPr lvl="2"/>
            <a:r>
              <a:rPr lang="zh-TW" altLang="en-US" sz="2000" dirty="0" smtClean="0">
                <a:latin typeface="+mn-ea"/>
              </a:rPr>
              <a:t>工作內容及工資</a:t>
            </a:r>
            <a:endParaRPr lang="en-US" altLang="zh-TW" sz="2000" dirty="0" smtClean="0">
              <a:latin typeface="+mn-ea"/>
            </a:endParaRPr>
          </a:p>
          <a:p>
            <a:pPr lvl="2"/>
            <a:r>
              <a:rPr lang="zh-TW" altLang="en-US" sz="2000" dirty="0" smtClean="0">
                <a:latin typeface="+mn-ea"/>
              </a:rPr>
              <a:t>工作地點等資料</a:t>
            </a:r>
            <a:endParaRPr lang="en-US" altLang="zh-TW" sz="2000" dirty="0" smtClean="0">
              <a:latin typeface="+mn-ea"/>
            </a:endParaRPr>
          </a:p>
          <a:p>
            <a:pPr lvl="1"/>
            <a:r>
              <a:rPr lang="zh-TW" altLang="en-US" sz="2000" dirty="0">
                <a:latin typeface="+mn-ea"/>
              </a:rPr>
              <a:t>僱主須於發信日六個月內向入境處提出輸入勞工的簽証申請</a:t>
            </a:r>
            <a:endParaRPr lang="en-US" altLang="zh-TW" sz="2000" dirty="0">
              <a:latin typeface="+mn-ea"/>
            </a:endParaRPr>
          </a:p>
          <a:p>
            <a:pPr lvl="1"/>
            <a:r>
              <a:rPr lang="zh-TW" altLang="en-US" sz="2000" dirty="0">
                <a:latin typeface="+mn-ea"/>
              </a:rPr>
              <a:t>一般情況下，簽發予輸入勞工的簽證／進入許可的期限為</a:t>
            </a:r>
            <a:r>
              <a:rPr lang="en-US" altLang="zh-TW" sz="2000" dirty="0">
                <a:latin typeface="+mn-ea"/>
              </a:rPr>
              <a:t>24</a:t>
            </a:r>
            <a:r>
              <a:rPr lang="zh-TW" altLang="en-US" sz="2000" dirty="0">
                <a:latin typeface="+mn-ea"/>
              </a:rPr>
              <a:t>個月或「標準僱傭合約」訂明的整段僱傭合約期，以較短者為準。</a:t>
            </a:r>
            <a:r>
              <a:rPr lang="en-US" altLang="zh-TW" sz="2000" dirty="0" smtClean="0">
                <a:latin typeface="+mn-ea"/>
              </a:rPr>
              <a:t>(</a:t>
            </a:r>
            <a:r>
              <a:rPr lang="zh-TW" altLang="en-US" sz="2000" dirty="0">
                <a:latin typeface="+mn-ea"/>
              </a:rPr>
              <a:t>僱主所獲得的輸入勞工批准不會自動續期</a:t>
            </a:r>
            <a:r>
              <a:rPr lang="en-US" altLang="zh-TW" sz="2000" dirty="0">
                <a:latin typeface="+mn-ea"/>
              </a:rPr>
              <a:t>)</a:t>
            </a:r>
          </a:p>
          <a:p>
            <a:r>
              <a:rPr lang="zh-TW" altLang="en-US" sz="2000" dirty="0" smtClean="0">
                <a:latin typeface="+mn-ea"/>
              </a:rPr>
              <a:t>拒絕</a:t>
            </a:r>
            <a:endParaRPr lang="en-US" altLang="zh-TW" sz="2000" dirty="0" smtClean="0">
              <a:latin typeface="+mn-ea"/>
            </a:endParaRPr>
          </a:p>
          <a:p>
            <a:pPr lvl="1"/>
            <a:r>
              <a:rPr lang="zh-TW" altLang="en-US" sz="2000" dirty="0">
                <a:latin typeface="+mn-ea"/>
              </a:rPr>
              <a:t>僱主可於發出日起計三個月內以書面提出覆核申請</a:t>
            </a:r>
            <a:endParaRPr lang="en-US" altLang="zh-TW" sz="2000" dirty="0">
              <a:latin typeface="+mn-ea"/>
            </a:endParaRPr>
          </a:p>
          <a:p>
            <a:pPr marL="457200" lvl="1" indent="0">
              <a:buNone/>
            </a:pPr>
            <a:endParaRPr lang="en-US" altLang="zh-TW" sz="2000" dirty="0" smtClean="0"/>
          </a:p>
          <a:p>
            <a:pPr lvl="2"/>
            <a:endParaRPr lang="en-US" altLang="zh-TW" sz="2000" dirty="0" smtClean="0"/>
          </a:p>
        </p:txBody>
      </p:sp>
      <p:sp>
        <p:nvSpPr>
          <p:cNvPr id="4" name="投影片編號版面配置區 3"/>
          <p:cNvSpPr>
            <a:spLocks noGrp="1"/>
          </p:cNvSpPr>
          <p:nvPr>
            <p:ph type="sldNum" sz="quarter" idx="12"/>
          </p:nvPr>
        </p:nvSpPr>
        <p:spPr/>
        <p:txBody>
          <a:bodyPr/>
          <a:lstStyle/>
          <a:p>
            <a:fld id="{B21C0A18-93C4-410B-B4EE-B5924265EC4C}" type="slidenum">
              <a:rPr lang="en-GB" smtClean="0"/>
              <a:t>13</a:t>
            </a:fld>
            <a:endParaRPr lang="en-GB"/>
          </a:p>
        </p:txBody>
      </p:sp>
    </p:spTree>
    <p:extLst>
      <p:ext uri="{BB962C8B-B14F-4D97-AF65-F5344CB8AC3E}">
        <p14:creationId xmlns:p14="http://schemas.microsoft.com/office/powerpoint/2010/main" val="83298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761999" y="7620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補充勞工優化計劃 </a:t>
            </a:r>
            <a:r>
              <a:rPr lang="en-US" altLang="zh-TW" dirty="0" smtClean="0"/>
              <a:t>(ESLS)</a:t>
            </a:r>
          </a:p>
        </p:txBody>
      </p:sp>
      <p:sp>
        <p:nvSpPr>
          <p:cNvPr id="7" name="矩形 6"/>
          <p:cNvSpPr/>
          <p:nvPr/>
        </p:nvSpPr>
        <p:spPr>
          <a:xfrm>
            <a:off x="419491" y="6085981"/>
            <a:ext cx="6132137" cy="369332"/>
          </a:xfrm>
          <a:prstGeom prst="rect">
            <a:avLst/>
          </a:prstGeom>
        </p:spPr>
        <p:txBody>
          <a:bodyPr wrap="square">
            <a:spAutoFit/>
          </a:bodyPr>
          <a:lstStyle/>
          <a:p>
            <a:r>
              <a:rPr lang="en-US" altLang="zh-TW" dirty="0"/>
              <a:t>https://www.labour.gov.hk/tc/plan/iwESLS.htm</a:t>
            </a:r>
            <a:endParaRPr lang="zh-HK" altLang="en-US" dirty="0"/>
          </a:p>
        </p:txBody>
      </p:sp>
      <p:sp>
        <p:nvSpPr>
          <p:cNvPr id="12" name="內容版面配置區 2"/>
          <p:cNvSpPr txBox="1">
            <a:spLocks/>
          </p:cNvSpPr>
          <p:nvPr/>
        </p:nvSpPr>
        <p:spPr>
          <a:xfrm>
            <a:off x="203914" y="1890146"/>
            <a:ext cx="6347714"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HK" altLang="en-US" sz="1600" dirty="0" smtClean="0"/>
              <a:t>申請表格 </a:t>
            </a:r>
            <a:r>
              <a:rPr lang="en-US" altLang="zh-HK" sz="1600" dirty="0" smtClean="0"/>
              <a:t>(ESLS-1)</a:t>
            </a:r>
            <a:endParaRPr lang="en-US" altLang="zh-HK" sz="1600" b="1" dirty="0" smtClean="0"/>
          </a:p>
          <a:p>
            <a:r>
              <a:rPr lang="zh-TW" altLang="en-US" sz="1600" dirty="0" smtClean="0"/>
              <a:t>所需文件清單及遞交申請方法</a:t>
            </a:r>
            <a:endParaRPr lang="en-US" altLang="zh-TW" sz="1600" dirty="0" smtClean="0"/>
          </a:p>
          <a:p>
            <a:r>
              <a:rPr lang="zh-TW" altLang="en-US" sz="1600" dirty="0" smtClean="0"/>
              <a:t>根據「補充勞工優化計劃」輸入勞工申請</a:t>
            </a:r>
            <a:r>
              <a:rPr lang="en-US" altLang="zh-TW" sz="1600" dirty="0" smtClean="0"/>
              <a:t>-</a:t>
            </a:r>
            <a:r>
              <a:rPr lang="zh-TW" altLang="en-US" sz="1600" dirty="0" smtClean="0"/>
              <a:t>補充資料</a:t>
            </a:r>
            <a:endParaRPr lang="en-US" altLang="zh-TW" sz="1600" dirty="0" smtClean="0"/>
          </a:p>
          <a:p>
            <a:pPr marL="0" indent="0">
              <a:buNone/>
            </a:pPr>
            <a:r>
              <a:rPr lang="zh-TW" altLang="en-US" sz="1600" dirty="0" smtClean="0"/>
              <a:t>聲明書（只適用於獨資經營或合夥業務）</a:t>
            </a:r>
            <a:r>
              <a:rPr lang="en-US" altLang="zh-TW" sz="1600" dirty="0" smtClean="0"/>
              <a:t>(</a:t>
            </a:r>
            <a:r>
              <a:rPr lang="zh-TW" altLang="en-US" sz="1600" dirty="0" smtClean="0"/>
              <a:t>附頁一</a:t>
            </a:r>
            <a:r>
              <a:rPr lang="en-US" altLang="zh-TW" sz="1600" dirty="0" smtClean="0"/>
              <a:t>)</a:t>
            </a:r>
          </a:p>
          <a:p>
            <a:r>
              <a:rPr lang="zh-TW" altLang="en-US" sz="1600" dirty="0" smtClean="0"/>
              <a:t>全職本地僱員資料報表（附頁二）</a:t>
            </a:r>
            <a:endParaRPr lang="en-US" altLang="zh-TW" sz="1600" dirty="0" smtClean="0"/>
          </a:p>
          <a:p>
            <a:r>
              <a:rPr lang="zh-TW" altLang="en-US" sz="1600" dirty="0" smtClean="0"/>
              <a:t>有關招聘及訓練本地工人填補申請職位的計劃</a:t>
            </a:r>
            <a:endParaRPr lang="en-US" altLang="zh-TW" sz="1600" dirty="0"/>
          </a:p>
          <a:p>
            <a:pPr marL="0" indent="0">
              <a:buNone/>
            </a:pPr>
            <a:r>
              <a:rPr lang="zh-TW" altLang="en-US" sz="1600" dirty="0" smtClean="0"/>
              <a:t>（附頁三）</a:t>
            </a:r>
            <a:endParaRPr lang="en-US" altLang="zh-TW" sz="1600" dirty="0" smtClean="0"/>
          </a:p>
          <a:p>
            <a:r>
              <a:rPr lang="zh-TW" altLang="en-US" sz="1600" dirty="0" smtClean="0"/>
              <a:t>由獨資經營者／董事／獲授權合夥人簽署及申請者蓋</a:t>
            </a:r>
            <a:endParaRPr lang="en-US" altLang="zh-TW" sz="1600" dirty="0" smtClean="0"/>
          </a:p>
          <a:p>
            <a:pPr marL="0" indent="0">
              <a:buNone/>
            </a:pPr>
            <a:r>
              <a:rPr lang="zh-TW" altLang="en-US" sz="1600" dirty="0" smtClean="0"/>
              <a:t>印，授權負責人遞交及處理申請的授權書</a:t>
            </a:r>
            <a:r>
              <a:rPr lang="en-US" altLang="zh-TW" sz="1600" dirty="0" smtClean="0"/>
              <a:t>(</a:t>
            </a:r>
            <a:r>
              <a:rPr lang="zh-TW" altLang="en-US" sz="1600" dirty="0" smtClean="0"/>
              <a:t>如適用</a:t>
            </a:r>
            <a:r>
              <a:rPr lang="en-US" altLang="zh-TW" sz="1600" dirty="0" smtClean="0"/>
              <a:t>) (</a:t>
            </a:r>
            <a:r>
              <a:rPr lang="zh-TW" altLang="en-US" sz="1600" dirty="0" smtClean="0"/>
              <a:t>附頁四</a:t>
            </a:r>
            <a:r>
              <a:rPr lang="en-US" altLang="zh-TW" sz="1600" dirty="0" smtClean="0"/>
              <a:t>)</a:t>
            </a:r>
          </a:p>
          <a:p>
            <a:r>
              <a:rPr lang="zh-TW" altLang="en-US" sz="1600" dirty="0" smtClean="0"/>
              <a:t>輸入勞工資料報表 </a:t>
            </a:r>
            <a:r>
              <a:rPr lang="en-US" altLang="zh-TW" sz="1600" dirty="0" smtClean="0"/>
              <a:t>(</a:t>
            </a:r>
            <a:r>
              <a:rPr lang="zh-TW" altLang="en-US" sz="1600" dirty="0" smtClean="0"/>
              <a:t>附頁五</a:t>
            </a:r>
            <a:r>
              <a:rPr lang="en-US" altLang="zh-TW" sz="1600" dirty="0" smtClean="0"/>
              <a:t>)</a:t>
            </a:r>
          </a:p>
          <a:p>
            <a:r>
              <a:rPr lang="zh-TW" altLang="en-US" sz="1600" dirty="0" smtClean="0"/>
              <a:t>輸入勞工的理據（附頁六）</a:t>
            </a:r>
            <a:endParaRPr lang="zh-HK" altLang="en-US" sz="1600" dirty="0"/>
          </a:p>
        </p:txBody>
      </p:sp>
      <p:pic>
        <p:nvPicPr>
          <p:cNvPr id="6" name="內容版面配置區 5"/>
          <p:cNvPicPr>
            <a:picLocks noGrp="1" noChangeAspect="1"/>
          </p:cNvPicPr>
          <p:nvPr>
            <p:ph idx="1"/>
          </p:nvPr>
        </p:nvPicPr>
        <p:blipFill rotWithShape="1">
          <a:blip r:embed="rId2"/>
          <a:srcRect t="13068" r="36034" b="16443"/>
          <a:stretch/>
        </p:blipFill>
        <p:spPr>
          <a:xfrm>
            <a:off x="5447809" y="1614970"/>
            <a:ext cx="3620776" cy="3191952"/>
          </a:xfrm>
          <a:prstGeom prst="rect">
            <a:avLst/>
          </a:prstGeom>
          <a:ln>
            <a:noFill/>
          </a:ln>
          <a:effectLst>
            <a:outerShdw blurRad="292100" dist="139700" dir="2700000" algn="tl" rotWithShape="0">
              <a:srgbClr val="333333">
                <a:alpha val="65000"/>
              </a:srgbClr>
            </a:outerShdw>
          </a:effectLst>
        </p:spPr>
      </p:pic>
      <p:pic>
        <p:nvPicPr>
          <p:cNvPr id="14" name="圖片 13"/>
          <p:cNvPicPr/>
          <p:nvPr/>
        </p:nvPicPr>
        <p:blipFill rotWithShape="1">
          <a:blip r:embed="rId3"/>
          <a:srcRect l="8786" t="71758" r="83819" b="20179"/>
          <a:stretch/>
        </p:blipFill>
        <p:spPr bwMode="auto">
          <a:xfrm>
            <a:off x="5656082" y="5618375"/>
            <a:ext cx="999242" cy="836939"/>
          </a:xfrm>
          <a:prstGeom prst="rect">
            <a:avLst/>
          </a:prstGeom>
          <a:ln>
            <a:noFill/>
          </a:ln>
          <a:extLst>
            <a:ext uri="{53640926-AAD7-44D8-BBD7-CCE9431645EC}">
              <a14:shadowObscured xmlns:a14="http://schemas.microsoft.com/office/drawing/2010/main"/>
            </a:ext>
          </a:extLst>
        </p:spPr>
      </p:pic>
      <p:sp>
        <p:nvSpPr>
          <p:cNvPr id="2" name="投影片編號版面配置區 1"/>
          <p:cNvSpPr>
            <a:spLocks noGrp="1"/>
          </p:cNvSpPr>
          <p:nvPr>
            <p:ph type="sldNum" sz="quarter" idx="12"/>
          </p:nvPr>
        </p:nvSpPr>
        <p:spPr/>
        <p:txBody>
          <a:bodyPr/>
          <a:lstStyle/>
          <a:p>
            <a:fld id="{B21C0A18-93C4-410B-B4EE-B5924265EC4C}" type="slidenum">
              <a:rPr lang="en-GB" smtClean="0"/>
              <a:t>14</a:t>
            </a:fld>
            <a:endParaRPr lang="en-GB"/>
          </a:p>
        </p:txBody>
      </p:sp>
    </p:spTree>
    <p:extLst>
      <p:ext uri="{BB962C8B-B14F-4D97-AF65-F5344CB8AC3E}">
        <p14:creationId xmlns:p14="http://schemas.microsoft.com/office/powerpoint/2010/main" val="270009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6" name="矩形 5"/>
          <p:cNvSpPr/>
          <p:nvPr/>
        </p:nvSpPr>
        <p:spPr>
          <a:xfrm>
            <a:off x="382748" y="1419991"/>
            <a:ext cx="6865857" cy="369332"/>
          </a:xfrm>
          <a:prstGeom prst="rect">
            <a:avLst/>
          </a:prstGeom>
        </p:spPr>
        <p:txBody>
          <a:bodyPr wrap="square">
            <a:spAutoFit/>
          </a:bodyPr>
          <a:lstStyle/>
          <a:p>
            <a:r>
              <a:rPr lang="zh-HK" altLang="en-US" dirty="0"/>
              <a:t>申請表格 </a:t>
            </a:r>
            <a:r>
              <a:rPr lang="en-US" altLang="zh-HK" dirty="0"/>
              <a:t>(ESLS-1</a:t>
            </a:r>
            <a:r>
              <a:rPr lang="en-US" altLang="zh-HK" dirty="0" smtClean="0"/>
              <a:t>)</a:t>
            </a:r>
            <a:endParaRPr lang="en-US" altLang="zh-TW" dirty="0"/>
          </a:p>
        </p:txBody>
      </p:sp>
      <p:pic>
        <p:nvPicPr>
          <p:cNvPr id="8" name="圖片 7"/>
          <p:cNvPicPr/>
          <p:nvPr/>
        </p:nvPicPr>
        <p:blipFill rotWithShape="1">
          <a:blip r:embed="rId3"/>
          <a:srcRect l="25564" t="12103" r="27808" b="6600"/>
          <a:stretch/>
        </p:blipFill>
        <p:spPr bwMode="auto">
          <a:xfrm>
            <a:off x="487049" y="1930400"/>
            <a:ext cx="2878926" cy="3829377"/>
          </a:xfrm>
          <a:prstGeom prst="rect">
            <a:avLst/>
          </a:prstGeom>
          <a:ln>
            <a:noFill/>
          </a:ln>
          <a:extLst>
            <a:ext uri="{53640926-AAD7-44D8-BBD7-CCE9431645EC}">
              <a14:shadowObscured xmlns:a14="http://schemas.microsoft.com/office/drawing/2010/main"/>
            </a:ext>
          </a:extLst>
        </p:spPr>
      </p:pic>
      <p:sp>
        <p:nvSpPr>
          <p:cNvPr id="9" name="文字方塊 8"/>
          <p:cNvSpPr txBox="1"/>
          <p:nvPr/>
        </p:nvSpPr>
        <p:spPr>
          <a:xfrm>
            <a:off x="3559664" y="4836447"/>
            <a:ext cx="3141331" cy="923330"/>
          </a:xfrm>
          <a:prstGeom prst="rect">
            <a:avLst/>
          </a:prstGeom>
          <a:noFill/>
        </p:spPr>
        <p:txBody>
          <a:bodyPr wrap="square" rtlCol="0">
            <a:spAutoFit/>
          </a:bodyPr>
          <a:lstStyle/>
          <a:p>
            <a:r>
              <a:rPr lang="zh-TW" altLang="en-US" dirty="0" smtClean="0"/>
              <a:t>包括申請須知</a:t>
            </a:r>
            <a:r>
              <a:rPr lang="en-US" altLang="zh-TW" dirty="0" smtClean="0"/>
              <a:t>:</a:t>
            </a:r>
            <a:r>
              <a:rPr lang="zh-TW" altLang="en-US" dirty="0" smtClean="0"/>
              <a:t>處理</a:t>
            </a:r>
            <a:r>
              <a:rPr lang="zh-TW" altLang="en-US" dirty="0"/>
              <a:t>申請</a:t>
            </a:r>
            <a:r>
              <a:rPr lang="zh-TW" altLang="en-US" dirty="0" smtClean="0"/>
              <a:t>流程</a:t>
            </a:r>
            <a:r>
              <a:rPr lang="en-US" altLang="zh-TW" dirty="0" smtClean="0"/>
              <a:t>/</a:t>
            </a:r>
            <a:r>
              <a:rPr lang="zh-HK" altLang="en-US" dirty="0"/>
              <a:t>重要</a:t>
            </a:r>
            <a:r>
              <a:rPr lang="zh-HK" altLang="en-US" dirty="0" smtClean="0"/>
              <a:t>事項</a:t>
            </a:r>
            <a:r>
              <a:rPr lang="en-US" altLang="zh-TW" dirty="0" smtClean="0"/>
              <a:t>/</a:t>
            </a:r>
            <a:r>
              <a:rPr lang="zh-TW" altLang="en-US" dirty="0" smtClean="0"/>
              <a:t>僱主</a:t>
            </a:r>
            <a:r>
              <a:rPr lang="zh-TW" altLang="en-US" dirty="0"/>
              <a:t>應做與不應做事項一覽表</a:t>
            </a:r>
            <a:endParaRPr lang="zh-HK" altLang="en-US" dirty="0"/>
          </a:p>
        </p:txBody>
      </p:sp>
      <p:sp>
        <p:nvSpPr>
          <p:cNvPr id="2" name="投影片編號版面配置區 1"/>
          <p:cNvSpPr>
            <a:spLocks noGrp="1"/>
          </p:cNvSpPr>
          <p:nvPr>
            <p:ph type="sldNum" sz="quarter" idx="12"/>
          </p:nvPr>
        </p:nvSpPr>
        <p:spPr/>
        <p:txBody>
          <a:bodyPr/>
          <a:lstStyle/>
          <a:p>
            <a:fld id="{B21C0A18-93C4-410B-B4EE-B5924265EC4C}" type="slidenum">
              <a:rPr lang="en-GB" smtClean="0"/>
              <a:t>15</a:t>
            </a:fld>
            <a:endParaRPr lang="en-GB"/>
          </a:p>
        </p:txBody>
      </p:sp>
      <p:graphicFrame>
        <p:nvGraphicFramePr>
          <p:cNvPr id="7" name="物件 6"/>
          <p:cNvGraphicFramePr>
            <a:graphicFrameLocks noChangeAspect="1"/>
          </p:cNvGraphicFramePr>
          <p:nvPr>
            <p:extLst>
              <p:ext uri="{D42A27DB-BD31-4B8C-83A1-F6EECF244321}">
                <p14:modId xmlns:p14="http://schemas.microsoft.com/office/powerpoint/2010/main" val="1731012806"/>
              </p:ext>
            </p:extLst>
          </p:nvPr>
        </p:nvGraphicFramePr>
        <p:xfrm>
          <a:off x="4704443" y="3075151"/>
          <a:ext cx="914400" cy="769937"/>
        </p:xfrm>
        <a:graphic>
          <a:graphicData uri="http://schemas.openxmlformats.org/presentationml/2006/ole">
            <mc:AlternateContent xmlns:mc="http://schemas.openxmlformats.org/markup-compatibility/2006">
              <mc:Choice xmlns:v="urn:schemas-microsoft-com:vml" Requires="v">
                <p:oleObj spid="_x0000_s1039"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4704443" y="3075151"/>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289492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16</a:t>
            </a:fld>
            <a:endParaRPr lang="en-GB"/>
          </a:p>
        </p:txBody>
      </p:sp>
      <p:sp>
        <p:nvSpPr>
          <p:cNvPr id="5" name="矩形 4"/>
          <p:cNvSpPr/>
          <p:nvPr/>
        </p:nvSpPr>
        <p:spPr>
          <a:xfrm>
            <a:off x="382748" y="1419991"/>
            <a:ext cx="6865857" cy="369332"/>
          </a:xfrm>
          <a:prstGeom prst="rect">
            <a:avLst/>
          </a:prstGeom>
        </p:spPr>
        <p:txBody>
          <a:bodyPr wrap="square">
            <a:spAutoFit/>
          </a:bodyPr>
          <a:lstStyle/>
          <a:p>
            <a:r>
              <a:rPr lang="zh-TW" altLang="en-US" dirty="0" smtClean="0"/>
              <a:t>所</a:t>
            </a:r>
            <a:r>
              <a:rPr lang="zh-TW" altLang="en-US" dirty="0"/>
              <a:t>需文件清單及遞交申請</a:t>
            </a:r>
            <a:r>
              <a:rPr lang="zh-TW" altLang="en-US" dirty="0" smtClean="0"/>
              <a:t>方法 </a:t>
            </a:r>
            <a:endParaRPr lang="en-US" altLang="zh-TW" dirty="0"/>
          </a:p>
        </p:txBody>
      </p:sp>
      <p:sp>
        <p:nvSpPr>
          <p:cNvPr id="6"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pic>
        <p:nvPicPr>
          <p:cNvPr id="7" name="圖片 6"/>
          <p:cNvPicPr/>
          <p:nvPr/>
        </p:nvPicPr>
        <p:blipFill rotWithShape="1">
          <a:blip r:embed="rId3"/>
          <a:srcRect l="25619" t="13244" r="28152" b="7777"/>
          <a:stretch/>
        </p:blipFill>
        <p:spPr bwMode="auto">
          <a:xfrm>
            <a:off x="382748" y="2071193"/>
            <a:ext cx="2913214" cy="3829377"/>
          </a:xfrm>
          <a:prstGeom prst="rect">
            <a:avLst/>
          </a:prstGeom>
          <a:ln>
            <a:noFill/>
          </a:ln>
          <a:extLst>
            <a:ext uri="{53640926-AAD7-44D8-BBD7-CCE9431645EC}">
              <a14:shadowObscured xmlns:a14="http://schemas.microsoft.com/office/drawing/2010/main"/>
            </a:ext>
          </a:extLst>
        </p:spPr>
      </p:pic>
      <p:sp>
        <p:nvSpPr>
          <p:cNvPr id="8" name="矩形 7"/>
          <p:cNvSpPr/>
          <p:nvPr/>
        </p:nvSpPr>
        <p:spPr>
          <a:xfrm>
            <a:off x="3295962" y="5253955"/>
            <a:ext cx="3743325" cy="646331"/>
          </a:xfrm>
          <a:prstGeom prst="rect">
            <a:avLst/>
          </a:prstGeom>
        </p:spPr>
        <p:txBody>
          <a:bodyPr wrap="square">
            <a:spAutoFit/>
          </a:bodyPr>
          <a:lstStyle/>
          <a:p>
            <a:r>
              <a:rPr lang="zh-TW" altLang="en-US" dirty="0"/>
              <a:t>在表格的合適 ☐加上 “✓”號以示已遞交的文件 </a:t>
            </a:r>
            <a:endParaRPr lang="zh-HK" altLang="en-US" dirty="0"/>
          </a:p>
        </p:txBody>
      </p:sp>
      <p:graphicFrame>
        <p:nvGraphicFramePr>
          <p:cNvPr id="9" name="物件 8"/>
          <p:cNvGraphicFramePr>
            <a:graphicFrameLocks noChangeAspect="1"/>
          </p:cNvGraphicFramePr>
          <p:nvPr>
            <p:extLst>
              <p:ext uri="{D42A27DB-BD31-4B8C-83A1-F6EECF244321}">
                <p14:modId xmlns:p14="http://schemas.microsoft.com/office/powerpoint/2010/main" val="3009871726"/>
              </p:ext>
            </p:extLst>
          </p:nvPr>
        </p:nvGraphicFramePr>
        <p:xfrm>
          <a:off x="4710424" y="3452481"/>
          <a:ext cx="914400" cy="769937"/>
        </p:xfrm>
        <a:graphic>
          <a:graphicData uri="http://schemas.openxmlformats.org/presentationml/2006/ole">
            <mc:AlternateContent xmlns:mc="http://schemas.openxmlformats.org/markup-compatibility/2006">
              <mc:Choice xmlns:v="urn:schemas-microsoft-com:vml" Requires="v">
                <p:oleObj spid="_x0000_s2063"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4710424" y="3452481"/>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280917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5" name="矩形 4"/>
          <p:cNvSpPr/>
          <p:nvPr/>
        </p:nvSpPr>
        <p:spPr>
          <a:xfrm>
            <a:off x="113122" y="1399164"/>
            <a:ext cx="9219415" cy="646331"/>
          </a:xfrm>
          <a:prstGeom prst="rect">
            <a:avLst/>
          </a:prstGeom>
        </p:spPr>
        <p:txBody>
          <a:bodyPr wrap="square">
            <a:spAutoFit/>
          </a:bodyPr>
          <a:lstStyle/>
          <a:p>
            <a:r>
              <a:rPr lang="zh-TW" altLang="en-US" dirty="0"/>
              <a:t>根據「補充勞工優化計劃」輸入勞工申請</a:t>
            </a:r>
            <a:r>
              <a:rPr lang="en-US" altLang="zh-TW" dirty="0"/>
              <a:t>-</a:t>
            </a:r>
            <a:r>
              <a:rPr lang="zh-TW" altLang="en-US" dirty="0"/>
              <a:t>補充</a:t>
            </a:r>
            <a:r>
              <a:rPr lang="zh-TW" altLang="en-US" dirty="0" smtClean="0"/>
              <a:t>資料聲明書</a:t>
            </a:r>
            <a:endParaRPr lang="en-US" altLang="zh-TW" dirty="0" smtClean="0"/>
          </a:p>
          <a:p>
            <a:r>
              <a:rPr lang="zh-TW" altLang="en-US" dirty="0" smtClean="0"/>
              <a:t>（</a:t>
            </a:r>
            <a:r>
              <a:rPr lang="zh-TW" altLang="en-US" dirty="0"/>
              <a:t>只適用於獨資經營或合夥業務）</a:t>
            </a:r>
            <a:r>
              <a:rPr lang="en-US" altLang="zh-TW" dirty="0"/>
              <a:t>(</a:t>
            </a:r>
            <a:r>
              <a:rPr lang="zh-TW" altLang="en-US" dirty="0"/>
              <a:t>附頁一</a:t>
            </a:r>
            <a:r>
              <a:rPr lang="en-US" altLang="zh-TW" dirty="0" smtClean="0"/>
              <a:t>)</a:t>
            </a:r>
            <a:endParaRPr lang="en-US" altLang="zh-TW" dirty="0"/>
          </a:p>
        </p:txBody>
      </p:sp>
      <p:pic>
        <p:nvPicPr>
          <p:cNvPr id="8" name="圖片 7"/>
          <p:cNvPicPr>
            <a:picLocks noChangeAspect="1"/>
          </p:cNvPicPr>
          <p:nvPr/>
        </p:nvPicPr>
        <p:blipFill rotWithShape="1">
          <a:blip r:embed="rId3"/>
          <a:srcRect l="29813" t="20727" r="2049" b="5436"/>
          <a:stretch/>
        </p:blipFill>
        <p:spPr>
          <a:xfrm>
            <a:off x="609599" y="2107374"/>
            <a:ext cx="4959176" cy="4299114"/>
          </a:xfrm>
          <a:prstGeom prst="rect">
            <a:avLst/>
          </a:prstGeom>
        </p:spPr>
      </p:pic>
      <p:sp>
        <p:nvSpPr>
          <p:cNvPr id="2" name="投影片編號版面配置區 1"/>
          <p:cNvSpPr>
            <a:spLocks noGrp="1"/>
          </p:cNvSpPr>
          <p:nvPr>
            <p:ph type="sldNum" sz="quarter" idx="12"/>
          </p:nvPr>
        </p:nvSpPr>
        <p:spPr/>
        <p:txBody>
          <a:bodyPr/>
          <a:lstStyle/>
          <a:p>
            <a:fld id="{B21C0A18-93C4-410B-B4EE-B5924265EC4C}" type="slidenum">
              <a:rPr lang="en-GB" smtClean="0"/>
              <a:t>17</a:t>
            </a:fld>
            <a:endParaRPr lang="en-GB"/>
          </a:p>
        </p:txBody>
      </p:sp>
      <p:graphicFrame>
        <p:nvGraphicFramePr>
          <p:cNvPr id="3" name="物件 2"/>
          <p:cNvGraphicFramePr>
            <a:graphicFrameLocks noChangeAspect="1"/>
          </p:cNvGraphicFramePr>
          <p:nvPr>
            <p:extLst>
              <p:ext uri="{D42A27DB-BD31-4B8C-83A1-F6EECF244321}">
                <p14:modId xmlns:p14="http://schemas.microsoft.com/office/powerpoint/2010/main" val="3940255606"/>
              </p:ext>
            </p:extLst>
          </p:nvPr>
        </p:nvGraphicFramePr>
        <p:xfrm>
          <a:off x="6098491" y="3486994"/>
          <a:ext cx="914400" cy="769937"/>
        </p:xfrm>
        <a:graphic>
          <a:graphicData uri="http://schemas.openxmlformats.org/presentationml/2006/ole">
            <mc:AlternateContent xmlns:mc="http://schemas.openxmlformats.org/markup-compatibility/2006">
              <mc:Choice xmlns:v="urn:schemas-microsoft-com:vml" Requires="v">
                <p:oleObj spid="_x0000_s3087"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6098491" y="3486994"/>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428908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5" name="矩形 4"/>
          <p:cNvSpPr/>
          <p:nvPr/>
        </p:nvSpPr>
        <p:spPr>
          <a:xfrm>
            <a:off x="152400" y="1304667"/>
            <a:ext cx="9502217" cy="369332"/>
          </a:xfrm>
          <a:prstGeom prst="rect">
            <a:avLst/>
          </a:prstGeom>
        </p:spPr>
        <p:txBody>
          <a:bodyPr wrap="square">
            <a:spAutoFit/>
          </a:bodyPr>
          <a:lstStyle/>
          <a:p>
            <a:r>
              <a:rPr lang="zh-TW" altLang="en-US" dirty="0" smtClean="0"/>
              <a:t>  全</a:t>
            </a:r>
            <a:r>
              <a:rPr lang="zh-TW" altLang="en-US" dirty="0"/>
              <a:t>職本地僱員資料報表（附頁二</a:t>
            </a:r>
            <a:r>
              <a:rPr lang="zh-TW" altLang="en-US" dirty="0" smtClean="0"/>
              <a:t>）</a:t>
            </a:r>
            <a:endParaRPr lang="en-US" altLang="zh-TW" dirty="0"/>
          </a:p>
        </p:txBody>
      </p:sp>
      <p:pic>
        <p:nvPicPr>
          <p:cNvPr id="6" name="圖片 5"/>
          <p:cNvPicPr/>
          <p:nvPr/>
        </p:nvPicPr>
        <p:blipFill rotWithShape="1">
          <a:blip r:embed="rId3"/>
          <a:srcRect l="24078" t="12280" r="26033" b="7778"/>
          <a:stretch/>
        </p:blipFill>
        <p:spPr bwMode="auto">
          <a:xfrm>
            <a:off x="375533" y="2121327"/>
            <a:ext cx="3124168" cy="3749874"/>
          </a:xfrm>
          <a:prstGeom prst="rect">
            <a:avLst/>
          </a:prstGeom>
          <a:ln>
            <a:noFill/>
          </a:ln>
          <a:extLst>
            <a:ext uri="{53640926-AAD7-44D8-BBD7-CCE9431645EC}">
              <a14:shadowObscured xmlns:a14="http://schemas.microsoft.com/office/drawing/2010/main"/>
            </a:ext>
          </a:extLst>
        </p:spPr>
      </p:pic>
      <p:sp>
        <p:nvSpPr>
          <p:cNvPr id="7" name="文字方塊 6"/>
          <p:cNvSpPr txBox="1"/>
          <p:nvPr/>
        </p:nvSpPr>
        <p:spPr>
          <a:xfrm>
            <a:off x="3499701" y="4223376"/>
            <a:ext cx="4012832" cy="923330"/>
          </a:xfrm>
          <a:prstGeom prst="rect">
            <a:avLst/>
          </a:prstGeom>
          <a:noFill/>
        </p:spPr>
        <p:txBody>
          <a:bodyPr wrap="square" rtlCol="0">
            <a:spAutoFit/>
          </a:bodyPr>
          <a:lstStyle/>
          <a:p>
            <a:r>
              <a:rPr lang="zh-TW" altLang="en-US" dirty="0"/>
              <a:t>本計劃的本地僱員與輸入勞工的比例是以全職本地僱員計算，而全職是指該僱員每週總工作時數不少於 </a:t>
            </a:r>
            <a:r>
              <a:rPr lang="en-US" altLang="zh-TW" dirty="0"/>
              <a:t>35 </a:t>
            </a:r>
            <a:r>
              <a:rPr lang="zh-TW" altLang="en-US" dirty="0"/>
              <a:t>小時</a:t>
            </a:r>
            <a:endParaRPr lang="zh-HK" altLang="en-US" dirty="0"/>
          </a:p>
        </p:txBody>
      </p:sp>
      <p:sp>
        <p:nvSpPr>
          <p:cNvPr id="2" name="投影片編號版面配置區 1"/>
          <p:cNvSpPr>
            <a:spLocks noGrp="1"/>
          </p:cNvSpPr>
          <p:nvPr>
            <p:ph type="sldNum" sz="quarter" idx="12"/>
          </p:nvPr>
        </p:nvSpPr>
        <p:spPr/>
        <p:txBody>
          <a:bodyPr/>
          <a:lstStyle/>
          <a:p>
            <a:fld id="{B21C0A18-93C4-410B-B4EE-B5924265EC4C}" type="slidenum">
              <a:rPr lang="en-GB" smtClean="0"/>
              <a:t>18</a:t>
            </a:fld>
            <a:endParaRPr lang="en-GB"/>
          </a:p>
        </p:txBody>
      </p:sp>
      <p:graphicFrame>
        <p:nvGraphicFramePr>
          <p:cNvPr id="3" name="物件 2"/>
          <p:cNvGraphicFramePr>
            <a:graphicFrameLocks noChangeAspect="1"/>
          </p:cNvGraphicFramePr>
          <p:nvPr>
            <p:extLst>
              <p:ext uri="{D42A27DB-BD31-4B8C-83A1-F6EECF244321}">
                <p14:modId xmlns:p14="http://schemas.microsoft.com/office/powerpoint/2010/main" val="2968684689"/>
              </p:ext>
            </p:extLst>
          </p:nvPr>
        </p:nvGraphicFramePr>
        <p:xfrm>
          <a:off x="4972050" y="3037892"/>
          <a:ext cx="914400" cy="769937"/>
        </p:xfrm>
        <a:graphic>
          <a:graphicData uri="http://schemas.openxmlformats.org/presentationml/2006/ole">
            <mc:AlternateContent xmlns:mc="http://schemas.openxmlformats.org/markup-compatibility/2006">
              <mc:Choice xmlns:v="urn:schemas-microsoft-com:vml" Requires="v">
                <p:oleObj spid="_x0000_s4111"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4972050" y="3037892"/>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282412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19</a:t>
            </a:fld>
            <a:endParaRPr lang="en-GB"/>
          </a:p>
        </p:txBody>
      </p:sp>
      <p:sp>
        <p:nvSpPr>
          <p:cNvPr id="6"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7" name="矩形 6"/>
          <p:cNvSpPr/>
          <p:nvPr/>
        </p:nvSpPr>
        <p:spPr>
          <a:xfrm>
            <a:off x="381000" y="1487806"/>
            <a:ext cx="9502217" cy="646331"/>
          </a:xfrm>
          <a:prstGeom prst="rect">
            <a:avLst/>
          </a:prstGeom>
        </p:spPr>
        <p:txBody>
          <a:bodyPr wrap="square">
            <a:spAutoFit/>
          </a:bodyPr>
          <a:lstStyle/>
          <a:p>
            <a:r>
              <a:rPr lang="zh-TW" altLang="en-US" dirty="0" smtClean="0"/>
              <a:t>有關</a:t>
            </a:r>
            <a:r>
              <a:rPr lang="zh-TW" altLang="en-US" dirty="0"/>
              <a:t>招聘及訓練本地工人</a:t>
            </a:r>
            <a:r>
              <a:rPr lang="zh-TW" altLang="en-US" dirty="0" smtClean="0"/>
              <a:t>填補申請</a:t>
            </a:r>
            <a:r>
              <a:rPr lang="zh-TW" altLang="en-US" dirty="0"/>
              <a:t>職位的</a:t>
            </a:r>
            <a:r>
              <a:rPr lang="zh-TW" altLang="en-US" dirty="0" smtClean="0"/>
              <a:t>計劃（</a:t>
            </a:r>
            <a:r>
              <a:rPr lang="zh-TW" altLang="en-US" dirty="0"/>
              <a:t>附頁三）</a:t>
            </a:r>
            <a:endParaRPr lang="en-US" altLang="zh-TW" dirty="0"/>
          </a:p>
          <a:p>
            <a:endParaRPr lang="en-US" altLang="zh-TW" dirty="0"/>
          </a:p>
        </p:txBody>
      </p:sp>
      <p:pic>
        <p:nvPicPr>
          <p:cNvPr id="8" name="圖片 7"/>
          <p:cNvPicPr/>
          <p:nvPr/>
        </p:nvPicPr>
        <p:blipFill rotWithShape="1">
          <a:blip r:embed="rId3"/>
          <a:srcRect l="23838" t="12340" r="26800" b="7599"/>
          <a:stretch/>
        </p:blipFill>
        <p:spPr bwMode="auto">
          <a:xfrm>
            <a:off x="805296" y="2018388"/>
            <a:ext cx="2861829" cy="4022975"/>
          </a:xfrm>
          <a:prstGeom prst="rect">
            <a:avLst/>
          </a:prstGeom>
          <a:ln>
            <a:noFill/>
          </a:ln>
          <a:extLst>
            <a:ext uri="{53640926-AAD7-44D8-BBD7-CCE9431645EC}">
              <a14:shadowObscured xmlns:a14="http://schemas.microsoft.com/office/drawing/2010/main"/>
            </a:ext>
          </a:extLst>
        </p:spPr>
      </p:pic>
      <p:graphicFrame>
        <p:nvGraphicFramePr>
          <p:cNvPr id="9" name="物件 8"/>
          <p:cNvGraphicFramePr>
            <a:graphicFrameLocks noChangeAspect="1"/>
          </p:cNvGraphicFramePr>
          <p:nvPr>
            <p:extLst>
              <p:ext uri="{D42A27DB-BD31-4B8C-83A1-F6EECF244321}">
                <p14:modId xmlns:p14="http://schemas.microsoft.com/office/powerpoint/2010/main" val="246650816"/>
              </p:ext>
            </p:extLst>
          </p:nvPr>
        </p:nvGraphicFramePr>
        <p:xfrm>
          <a:off x="4674908" y="3644906"/>
          <a:ext cx="914400" cy="769937"/>
        </p:xfrm>
        <a:graphic>
          <a:graphicData uri="http://schemas.openxmlformats.org/presentationml/2006/ole">
            <mc:AlternateContent xmlns:mc="http://schemas.openxmlformats.org/markup-compatibility/2006">
              <mc:Choice xmlns:v="urn:schemas-microsoft-com:vml" Requires="v">
                <p:oleObj spid="_x0000_s5135"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4674908" y="3644906"/>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8782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653935"/>
          </a:xfrm>
        </p:spPr>
        <p:txBody>
          <a:bodyPr/>
          <a:lstStyle/>
          <a:p>
            <a:r>
              <a:rPr lang="zh-TW" altLang="en-US" dirty="0"/>
              <a:t>補充</a:t>
            </a:r>
            <a:r>
              <a:rPr lang="zh-TW" altLang="en-US" dirty="0" smtClean="0"/>
              <a:t>勞工優化計劃 </a:t>
            </a:r>
            <a:r>
              <a:rPr lang="en-US" altLang="zh-TW" dirty="0" smtClean="0"/>
              <a:t>(ESLS)</a:t>
            </a:r>
            <a:endParaRPr lang="en-GB" dirty="0"/>
          </a:p>
        </p:txBody>
      </p:sp>
      <p:sp>
        <p:nvSpPr>
          <p:cNvPr id="3" name="內容版面配置區 2"/>
          <p:cNvSpPr>
            <a:spLocks noGrp="1"/>
          </p:cNvSpPr>
          <p:nvPr>
            <p:ph idx="1"/>
          </p:nvPr>
        </p:nvSpPr>
        <p:spPr>
          <a:xfrm>
            <a:off x="609598" y="1562074"/>
            <a:ext cx="6347714" cy="4107206"/>
          </a:xfrm>
        </p:spPr>
        <p:txBody>
          <a:bodyPr>
            <a:noAutofit/>
          </a:bodyPr>
          <a:lstStyle/>
          <a:p>
            <a:pPr>
              <a:buFont typeface="Wingdings" panose="05000000000000000000" pitchFamily="2" charset="2"/>
              <a:buChar char="l"/>
            </a:pPr>
            <a:r>
              <a:rPr lang="zh-TW" altLang="en-US" sz="2800" dirty="0" smtClean="0">
                <a:latin typeface="+mn-ea"/>
              </a:rPr>
              <a:t>為紓緩不同行業人手短缺</a:t>
            </a:r>
            <a:r>
              <a:rPr lang="zh-TW" altLang="en-US" sz="2800" dirty="0">
                <a:latin typeface="+mn-ea"/>
              </a:rPr>
              <a:t>的問題，行政長官會同行政</a:t>
            </a:r>
            <a:r>
              <a:rPr lang="zh-TW" altLang="en-US" sz="2800" dirty="0" smtClean="0">
                <a:latin typeface="+mn-ea"/>
              </a:rPr>
              <a:t>會議於</a:t>
            </a:r>
            <a:r>
              <a:rPr lang="en-US" altLang="zh-TW" sz="2800" dirty="0" smtClean="0">
                <a:latin typeface="+mn-ea"/>
              </a:rPr>
              <a:t>2023</a:t>
            </a:r>
            <a:r>
              <a:rPr lang="zh-TW" altLang="en-US" sz="2800" dirty="0" smtClean="0">
                <a:latin typeface="+mn-ea"/>
              </a:rPr>
              <a:t>年</a:t>
            </a:r>
            <a:r>
              <a:rPr lang="en-US" altLang="zh-TW" sz="2800" dirty="0" smtClean="0">
                <a:latin typeface="+mn-ea"/>
              </a:rPr>
              <a:t>6</a:t>
            </a:r>
            <a:r>
              <a:rPr lang="zh-TW" altLang="en-US" sz="2800" dirty="0" smtClean="0">
                <a:latin typeface="+mn-ea"/>
              </a:rPr>
              <a:t>月</a:t>
            </a:r>
            <a:r>
              <a:rPr lang="en-US" altLang="zh-TW" sz="2800" dirty="0" smtClean="0">
                <a:latin typeface="+mn-ea"/>
              </a:rPr>
              <a:t>13</a:t>
            </a:r>
            <a:r>
              <a:rPr lang="zh-TW" altLang="en-US" sz="2800" dirty="0" smtClean="0">
                <a:latin typeface="+mn-ea"/>
              </a:rPr>
              <a:t>日通過</a:t>
            </a:r>
            <a:r>
              <a:rPr lang="zh-TW" altLang="en-US" sz="2800" dirty="0">
                <a:latin typeface="+mn-ea"/>
              </a:rPr>
              <a:t>優化「補充勞工計劃」的涵蓋範圍及</a:t>
            </a:r>
            <a:r>
              <a:rPr lang="zh-TW" altLang="en-US" sz="2800" dirty="0" smtClean="0">
                <a:latin typeface="+mn-ea"/>
              </a:rPr>
              <a:t>運作。為</a:t>
            </a:r>
            <a:r>
              <a:rPr lang="zh-TW" altLang="en-US" sz="2800" dirty="0">
                <a:latin typeface="+mn-ea"/>
              </a:rPr>
              <a:t>反映經優化的措施，</a:t>
            </a:r>
            <a:r>
              <a:rPr lang="zh-TW" altLang="en-US" sz="2800" dirty="0" smtClean="0">
                <a:latin typeface="+mn-ea"/>
              </a:rPr>
              <a:t>計劃易</a:t>
            </a:r>
            <a:r>
              <a:rPr lang="zh-TW" altLang="en-US" sz="2800" dirty="0">
                <a:latin typeface="+mn-ea"/>
              </a:rPr>
              <a:t>名為</a:t>
            </a:r>
            <a:r>
              <a:rPr lang="zh-TW" altLang="en-US" sz="2800" b="1" dirty="0">
                <a:latin typeface="+mn-ea"/>
              </a:rPr>
              <a:t>「補充勞工優化計劃」</a:t>
            </a:r>
            <a:r>
              <a:rPr lang="zh-TW" altLang="en-US" sz="2800" dirty="0">
                <a:latin typeface="+mn-ea"/>
              </a:rPr>
              <a:t>，</a:t>
            </a:r>
            <a:r>
              <a:rPr lang="zh-TW" altLang="en-US" sz="2800" dirty="0" smtClean="0">
                <a:latin typeface="+mn-ea"/>
              </a:rPr>
              <a:t>並於九月四日開始</a:t>
            </a:r>
            <a:r>
              <a:rPr lang="zh-TW" altLang="en-US" sz="2800" dirty="0">
                <a:latin typeface="+mn-ea"/>
              </a:rPr>
              <a:t>接受申請</a:t>
            </a:r>
            <a:r>
              <a:rPr lang="zh-TW" altLang="en-US" sz="2800" dirty="0" smtClean="0">
                <a:latin typeface="+mn-ea"/>
              </a:rPr>
              <a:t>。</a:t>
            </a:r>
            <a:endParaRPr lang="en-US" altLang="zh-TW" sz="2800" dirty="0" smtClean="0">
              <a:latin typeface="+mn-ea"/>
            </a:endParaRPr>
          </a:p>
          <a:p>
            <a:pPr>
              <a:buFont typeface="Wingdings" panose="05000000000000000000" pitchFamily="2" charset="2"/>
              <a:buChar char="l"/>
            </a:pPr>
            <a:r>
              <a:rPr lang="zh-TW" altLang="en-US" sz="2800" dirty="0">
                <a:latin typeface="+mn-ea"/>
              </a:rPr>
              <a:t>由勞工處執行的「補充勞工優化計劃」</a:t>
            </a:r>
            <a:r>
              <a:rPr lang="zh-TW" altLang="en-US" sz="2800" b="1" dirty="0">
                <a:latin typeface="+mn-ea"/>
              </a:rPr>
              <a:t>不會接受</a:t>
            </a:r>
            <a:r>
              <a:rPr lang="zh-TW" altLang="en-US" sz="2800" dirty="0">
                <a:latin typeface="+mn-ea"/>
              </a:rPr>
              <a:t>「院舍輸入護理員特別計劃」及其他行業輸入勞工計劃（建造業及運輸業）所涵蓋行業及職位類別的輸入勞工申請。</a:t>
            </a:r>
            <a:endParaRPr lang="en-GB" altLang="zh-HK" sz="2800" dirty="0">
              <a:latin typeface="+mn-ea"/>
            </a:endParaRPr>
          </a:p>
          <a:p>
            <a:pPr>
              <a:buFont typeface="Wingdings" panose="05000000000000000000" pitchFamily="2" charset="2"/>
              <a:buChar char="l"/>
            </a:pPr>
            <a:endParaRPr lang="en-US" altLang="zh-TW" sz="2800" dirty="0" smtClean="0"/>
          </a:p>
        </p:txBody>
      </p:sp>
      <p:sp>
        <p:nvSpPr>
          <p:cNvPr id="4" name="投影片編號版面配置區 3"/>
          <p:cNvSpPr>
            <a:spLocks noGrp="1"/>
          </p:cNvSpPr>
          <p:nvPr>
            <p:ph type="sldNum" sz="quarter" idx="12"/>
          </p:nvPr>
        </p:nvSpPr>
        <p:spPr/>
        <p:txBody>
          <a:bodyPr/>
          <a:lstStyle/>
          <a:p>
            <a:fld id="{B21C0A18-93C4-410B-B4EE-B5924265EC4C}" type="slidenum">
              <a:rPr lang="en-GB" smtClean="0"/>
              <a:t>2</a:t>
            </a:fld>
            <a:endParaRPr lang="en-GB"/>
          </a:p>
        </p:txBody>
      </p:sp>
    </p:spTree>
    <p:extLst>
      <p:ext uri="{BB962C8B-B14F-4D97-AF65-F5344CB8AC3E}">
        <p14:creationId xmlns:p14="http://schemas.microsoft.com/office/powerpoint/2010/main" val="3499134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5" name="矩形 4"/>
          <p:cNvSpPr/>
          <p:nvPr/>
        </p:nvSpPr>
        <p:spPr>
          <a:xfrm>
            <a:off x="324745" y="1468735"/>
            <a:ext cx="6376250" cy="923330"/>
          </a:xfrm>
          <a:prstGeom prst="rect">
            <a:avLst/>
          </a:prstGeom>
        </p:spPr>
        <p:txBody>
          <a:bodyPr wrap="square">
            <a:spAutoFit/>
          </a:bodyPr>
          <a:lstStyle/>
          <a:p>
            <a:r>
              <a:rPr lang="zh-TW" altLang="en-US" dirty="0"/>
              <a:t>由獨資經營者／董事／獲授權合夥人簽署及申請者蓋</a:t>
            </a:r>
            <a:endParaRPr lang="en-US" altLang="zh-TW" dirty="0"/>
          </a:p>
          <a:p>
            <a:r>
              <a:rPr lang="zh-TW" altLang="en-US" dirty="0"/>
              <a:t>印，授權負責人遞交及處理申請的授權書</a:t>
            </a:r>
            <a:r>
              <a:rPr lang="en-US" altLang="zh-TW" dirty="0"/>
              <a:t>(</a:t>
            </a:r>
            <a:r>
              <a:rPr lang="zh-TW" altLang="en-US" dirty="0"/>
              <a:t>如適用</a:t>
            </a:r>
            <a:r>
              <a:rPr lang="en-US" altLang="zh-TW" dirty="0"/>
              <a:t>) (</a:t>
            </a:r>
            <a:r>
              <a:rPr lang="zh-TW" altLang="en-US" dirty="0"/>
              <a:t>附頁四</a:t>
            </a:r>
            <a:r>
              <a:rPr lang="en-US" altLang="zh-TW" dirty="0"/>
              <a:t>)</a:t>
            </a:r>
          </a:p>
          <a:p>
            <a:endParaRPr lang="en-US" altLang="zh-TW" dirty="0"/>
          </a:p>
        </p:txBody>
      </p:sp>
      <p:pic>
        <p:nvPicPr>
          <p:cNvPr id="6" name="圖片 5"/>
          <p:cNvPicPr/>
          <p:nvPr/>
        </p:nvPicPr>
        <p:blipFill rotWithShape="1">
          <a:blip r:embed="rId3"/>
          <a:srcRect l="23597" t="12039" r="26318" b="6998"/>
          <a:stretch/>
        </p:blipFill>
        <p:spPr bwMode="auto">
          <a:xfrm>
            <a:off x="514524" y="2512053"/>
            <a:ext cx="2998346" cy="3894435"/>
          </a:xfrm>
          <a:prstGeom prst="rect">
            <a:avLst/>
          </a:prstGeom>
          <a:ln>
            <a:noFill/>
          </a:ln>
          <a:extLst>
            <a:ext uri="{53640926-AAD7-44D8-BBD7-CCE9431645EC}">
              <a14:shadowObscured xmlns:a14="http://schemas.microsoft.com/office/drawing/2010/main"/>
            </a:ext>
          </a:extLst>
        </p:spPr>
      </p:pic>
      <p:sp>
        <p:nvSpPr>
          <p:cNvPr id="2" name="投影片編號版面配置區 1"/>
          <p:cNvSpPr>
            <a:spLocks noGrp="1"/>
          </p:cNvSpPr>
          <p:nvPr>
            <p:ph type="sldNum" sz="quarter" idx="12"/>
          </p:nvPr>
        </p:nvSpPr>
        <p:spPr/>
        <p:txBody>
          <a:bodyPr/>
          <a:lstStyle/>
          <a:p>
            <a:fld id="{B21C0A18-93C4-410B-B4EE-B5924265EC4C}" type="slidenum">
              <a:rPr lang="en-GB" smtClean="0"/>
              <a:t>20</a:t>
            </a:fld>
            <a:endParaRPr lang="en-GB"/>
          </a:p>
        </p:txBody>
      </p:sp>
      <p:graphicFrame>
        <p:nvGraphicFramePr>
          <p:cNvPr id="3" name="物件 2"/>
          <p:cNvGraphicFramePr>
            <a:graphicFrameLocks noChangeAspect="1"/>
          </p:cNvGraphicFramePr>
          <p:nvPr>
            <p:extLst>
              <p:ext uri="{D42A27DB-BD31-4B8C-83A1-F6EECF244321}">
                <p14:modId xmlns:p14="http://schemas.microsoft.com/office/powerpoint/2010/main" val="1745591255"/>
              </p:ext>
            </p:extLst>
          </p:nvPr>
        </p:nvGraphicFramePr>
        <p:xfrm>
          <a:off x="4695825" y="3782350"/>
          <a:ext cx="914400" cy="769937"/>
        </p:xfrm>
        <a:graphic>
          <a:graphicData uri="http://schemas.openxmlformats.org/presentationml/2006/ole">
            <mc:AlternateContent xmlns:mc="http://schemas.openxmlformats.org/markup-compatibility/2006">
              <mc:Choice xmlns:v="urn:schemas-microsoft-com:vml" Requires="v">
                <p:oleObj spid="_x0000_s6159"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4695825" y="3782350"/>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283590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21</a:t>
            </a:fld>
            <a:endParaRPr lang="en-GB"/>
          </a:p>
        </p:txBody>
      </p:sp>
      <p:sp>
        <p:nvSpPr>
          <p:cNvPr id="5" name="標題 1"/>
          <p:cNvSpPr txBox="1">
            <a:spLocks/>
          </p:cNvSpPr>
          <p:nvPr/>
        </p:nvSpPr>
        <p:spPr>
          <a:xfrm>
            <a:off x="761999" y="7620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mtClean="0"/>
              <a:t>補充勞工優化計劃 </a:t>
            </a:r>
            <a:r>
              <a:rPr lang="en-US" altLang="zh-TW" smtClean="0"/>
              <a:t>(ESLS)</a:t>
            </a:r>
            <a:endParaRPr lang="zh-HK" altLang="en-US" dirty="0"/>
          </a:p>
        </p:txBody>
      </p:sp>
      <p:sp>
        <p:nvSpPr>
          <p:cNvPr id="6" name="文字方塊 5"/>
          <p:cNvSpPr txBox="1"/>
          <p:nvPr/>
        </p:nvSpPr>
        <p:spPr>
          <a:xfrm>
            <a:off x="761999" y="1759634"/>
            <a:ext cx="3007151" cy="646331"/>
          </a:xfrm>
          <a:prstGeom prst="rect">
            <a:avLst/>
          </a:prstGeom>
          <a:noFill/>
        </p:spPr>
        <p:txBody>
          <a:bodyPr wrap="square" rtlCol="0">
            <a:spAutoFit/>
          </a:bodyPr>
          <a:lstStyle/>
          <a:p>
            <a:r>
              <a:rPr lang="zh-TW" altLang="en-US" dirty="0"/>
              <a:t>輸入勞工資料報表 </a:t>
            </a:r>
            <a:r>
              <a:rPr lang="en-US" altLang="zh-TW" dirty="0"/>
              <a:t>(</a:t>
            </a:r>
            <a:r>
              <a:rPr lang="zh-TW" altLang="en-US" dirty="0"/>
              <a:t>附頁五</a:t>
            </a:r>
            <a:r>
              <a:rPr lang="en-US" altLang="zh-TW" dirty="0"/>
              <a:t>)</a:t>
            </a:r>
          </a:p>
          <a:p>
            <a:endParaRPr lang="zh-HK" altLang="en-US" dirty="0"/>
          </a:p>
        </p:txBody>
      </p:sp>
      <p:pic>
        <p:nvPicPr>
          <p:cNvPr id="7" name="圖片 6"/>
          <p:cNvPicPr/>
          <p:nvPr/>
        </p:nvPicPr>
        <p:blipFill rotWithShape="1">
          <a:blip r:embed="rId3"/>
          <a:srcRect l="8909" t="12039" r="9945" b="6697"/>
          <a:stretch/>
        </p:blipFill>
        <p:spPr bwMode="auto">
          <a:xfrm>
            <a:off x="314324" y="2247237"/>
            <a:ext cx="4279900" cy="3429000"/>
          </a:xfrm>
          <a:prstGeom prst="rect">
            <a:avLst/>
          </a:prstGeom>
          <a:ln>
            <a:noFill/>
          </a:ln>
          <a:extLst>
            <a:ext uri="{53640926-AAD7-44D8-BBD7-CCE9431645EC}">
              <a14:shadowObscured xmlns:a14="http://schemas.microsoft.com/office/drawing/2010/main"/>
            </a:ext>
          </a:extLst>
        </p:spPr>
      </p:pic>
      <p:sp>
        <p:nvSpPr>
          <p:cNvPr id="8" name="矩形 7"/>
          <p:cNvSpPr/>
          <p:nvPr/>
        </p:nvSpPr>
        <p:spPr>
          <a:xfrm>
            <a:off x="4594224" y="4475908"/>
            <a:ext cx="3032699" cy="1200329"/>
          </a:xfrm>
          <a:prstGeom prst="rect">
            <a:avLst/>
          </a:prstGeom>
        </p:spPr>
        <p:txBody>
          <a:bodyPr wrap="square">
            <a:spAutoFit/>
          </a:bodyPr>
          <a:lstStyle/>
          <a:p>
            <a:r>
              <a:rPr lang="zh-TW" altLang="en-US" dirty="0">
                <a:latin typeface="+mn-ea"/>
              </a:rPr>
              <a:t>現職輸入勞工總數（包括替補輸入勞工</a:t>
            </a:r>
            <a:r>
              <a:rPr lang="zh-TW" altLang="en-US" dirty="0" smtClean="0">
                <a:latin typeface="+mn-ea"/>
              </a:rPr>
              <a:t>）</a:t>
            </a:r>
            <a:r>
              <a:rPr lang="en-US" altLang="zh-TW" dirty="0" smtClean="0">
                <a:latin typeface="+mn-ea"/>
              </a:rPr>
              <a:t>&amp;</a:t>
            </a:r>
            <a:r>
              <a:rPr lang="zh-TW" altLang="en-US" dirty="0" smtClean="0">
                <a:latin typeface="+mn-ea"/>
              </a:rPr>
              <a:t>已</a:t>
            </a:r>
            <a:r>
              <a:rPr lang="zh-TW" altLang="en-US" dirty="0">
                <a:latin typeface="+mn-ea"/>
              </a:rPr>
              <a:t>獲原則性批准但未抵港的輸入勞工總數（包括替補輸入勞工）</a:t>
            </a:r>
            <a:endParaRPr lang="zh-HK" altLang="en-US" dirty="0">
              <a:latin typeface="+mn-ea"/>
            </a:endParaRPr>
          </a:p>
        </p:txBody>
      </p:sp>
      <p:graphicFrame>
        <p:nvGraphicFramePr>
          <p:cNvPr id="9" name="物件 8"/>
          <p:cNvGraphicFramePr>
            <a:graphicFrameLocks noChangeAspect="1"/>
          </p:cNvGraphicFramePr>
          <p:nvPr>
            <p:extLst>
              <p:ext uri="{D42A27DB-BD31-4B8C-83A1-F6EECF244321}">
                <p14:modId xmlns:p14="http://schemas.microsoft.com/office/powerpoint/2010/main" val="1636724830"/>
              </p:ext>
            </p:extLst>
          </p:nvPr>
        </p:nvGraphicFramePr>
        <p:xfrm>
          <a:off x="5530276" y="3191800"/>
          <a:ext cx="914400" cy="769937"/>
        </p:xfrm>
        <a:graphic>
          <a:graphicData uri="http://schemas.openxmlformats.org/presentationml/2006/ole">
            <mc:AlternateContent xmlns:mc="http://schemas.openxmlformats.org/markup-compatibility/2006">
              <mc:Choice xmlns:v="urn:schemas-microsoft-com:vml" Requires="v">
                <p:oleObj spid="_x0000_s7183"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5530276" y="3191800"/>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412844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74795" y="4256882"/>
            <a:ext cx="4426180" cy="4299212"/>
          </a:xfrm>
        </p:spPr>
        <p:txBody>
          <a:bodyPr/>
          <a:lstStyle/>
          <a:p>
            <a:r>
              <a:rPr lang="zh-TW" altLang="en-US" dirty="0"/>
              <a:t>輸入勞工的理</a:t>
            </a:r>
            <a:r>
              <a:rPr lang="zh-TW" altLang="en-US" dirty="0" smtClean="0"/>
              <a:t>據</a:t>
            </a:r>
            <a:r>
              <a:rPr lang="en-US" altLang="zh-TW" dirty="0" smtClean="0"/>
              <a:t>:</a:t>
            </a:r>
            <a:r>
              <a:rPr lang="zh-TW" altLang="en-US" dirty="0"/>
              <a:t>對申請者的業務運作和發展或其他方面之影響</a:t>
            </a:r>
            <a:endParaRPr lang="en-US" altLang="zh-TW" dirty="0" smtClean="0"/>
          </a:p>
          <a:p>
            <a:r>
              <a:rPr lang="zh-TW" altLang="en-US" dirty="0"/>
              <a:t>輸入勞工的申請</a:t>
            </a:r>
            <a:r>
              <a:rPr lang="zh-TW" altLang="en-US" dirty="0" smtClean="0"/>
              <a:t>數目</a:t>
            </a:r>
            <a:r>
              <a:rPr lang="en-US" altLang="zh-TW" dirty="0" smtClean="0"/>
              <a:t>:</a:t>
            </a:r>
            <a:r>
              <a:rPr lang="zh-TW" altLang="en-US" dirty="0" smtClean="0"/>
              <a:t>闡述</a:t>
            </a:r>
            <a:r>
              <a:rPr lang="zh-TW" altLang="en-US" dirty="0"/>
              <a:t>如何計算輸入勞工的申請數目</a:t>
            </a:r>
            <a:endParaRPr lang="zh-HK" altLang="en-US" dirty="0"/>
          </a:p>
        </p:txBody>
      </p:sp>
      <p:sp>
        <p:nvSpPr>
          <p:cNvPr id="4" name="標題 1"/>
          <p:cNvSpPr>
            <a:spLocks noGrp="1"/>
          </p:cNvSpPr>
          <p:nvPr>
            <p:ph type="title"/>
          </p:nvPr>
        </p:nvSpPr>
        <p:spPr>
          <a:xfrm>
            <a:off x="609599" y="609600"/>
            <a:ext cx="6347713" cy="1320800"/>
          </a:xfrm>
        </p:spPr>
        <p:txBody>
          <a:bodyPr/>
          <a:lstStyle/>
          <a:p>
            <a:r>
              <a:rPr lang="zh-TW" altLang="en-US" dirty="0"/>
              <a:t>補充勞工優化計劃 </a:t>
            </a:r>
            <a:r>
              <a:rPr lang="en-US" altLang="zh-TW" dirty="0"/>
              <a:t>(ESLS)</a:t>
            </a:r>
            <a:endParaRPr lang="zh-HK" altLang="en-US" dirty="0"/>
          </a:p>
        </p:txBody>
      </p:sp>
      <p:sp>
        <p:nvSpPr>
          <p:cNvPr id="5" name="矩形 4"/>
          <p:cNvSpPr/>
          <p:nvPr/>
        </p:nvSpPr>
        <p:spPr>
          <a:xfrm>
            <a:off x="473500" y="1404831"/>
            <a:ext cx="6221690" cy="369332"/>
          </a:xfrm>
          <a:prstGeom prst="rect">
            <a:avLst/>
          </a:prstGeom>
        </p:spPr>
        <p:txBody>
          <a:bodyPr wrap="square">
            <a:spAutoFit/>
          </a:bodyPr>
          <a:lstStyle/>
          <a:p>
            <a:r>
              <a:rPr lang="zh-TW" altLang="en-US" dirty="0"/>
              <a:t>輸入勞工的理據（附頁六）</a:t>
            </a:r>
            <a:endParaRPr lang="en-US" altLang="zh-TW" dirty="0"/>
          </a:p>
        </p:txBody>
      </p:sp>
      <p:pic>
        <p:nvPicPr>
          <p:cNvPr id="7" name="圖片 6"/>
          <p:cNvPicPr/>
          <p:nvPr/>
        </p:nvPicPr>
        <p:blipFill rotWithShape="1">
          <a:blip r:embed="rId3"/>
          <a:srcRect l="24270" t="12521" r="26611" b="7320"/>
          <a:stretch/>
        </p:blipFill>
        <p:spPr bwMode="auto">
          <a:xfrm>
            <a:off x="473500" y="1774163"/>
            <a:ext cx="3238500" cy="4227803"/>
          </a:xfrm>
          <a:prstGeom prst="rect">
            <a:avLst/>
          </a:prstGeom>
          <a:ln>
            <a:noFill/>
          </a:ln>
          <a:extLst>
            <a:ext uri="{53640926-AAD7-44D8-BBD7-CCE9431645EC}">
              <a14:shadowObscured xmlns:a14="http://schemas.microsoft.com/office/drawing/2010/main"/>
            </a:ext>
          </a:extLst>
        </p:spPr>
      </p:pic>
      <p:sp>
        <p:nvSpPr>
          <p:cNvPr id="2" name="投影片編號版面配置區 1"/>
          <p:cNvSpPr>
            <a:spLocks noGrp="1"/>
          </p:cNvSpPr>
          <p:nvPr>
            <p:ph type="sldNum" sz="quarter" idx="12"/>
          </p:nvPr>
        </p:nvSpPr>
        <p:spPr/>
        <p:txBody>
          <a:bodyPr/>
          <a:lstStyle/>
          <a:p>
            <a:fld id="{B21C0A18-93C4-410B-B4EE-B5924265EC4C}" type="slidenum">
              <a:rPr lang="en-GB" smtClean="0"/>
              <a:t>22</a:t>
            </a:fld>
            <a:endParaRPr lang="en-GB"/>
          </a:p>
        </p:txBody>
      </p:sp>
      <p:graphicFrame>
        <p:nvGraphicFramePr>
          <p:cNvPr id="6" name="物件 5"/>
          <p:cNvGraphicFramePr>
            <a:graphicFrameLocks noChangeAspect="1"/>
          </p:cNvGraphicFramePr>
          <p:nvPr>
            <p:extLst>
              <p:ext uri="{D42A27DB-BD31-4B8C-83A1-F6EECF244321}">
                <p14:modId xmlns:p14="http://schemas.microsoft.com/office/powerpoint/2010/main" val="1314212596"/>
              </p:ext>
            </p:extLst>
          </p:nvPr>
        </p:nvGraphicFramePr>
        <p:xfrm>
          <a:off x="5130685" y="3118127"/>
          <a:ext cx="914400" cy="769937"/>
        </p:xfrm>
        <a:graphic>
          <a:graphicData uri="http://schemas.openxmlformats.org/presentationml/2006/ole">
            <mc:AlternateContent xmlns:mc="http://schemas.openxmlformats.org/markup-compatibility/2006">
              <mc:Choice xmlns:v="urn:schemas-microsoft-com:vml" Requires="v">
                <p:oleObj spid="_x0000_s8207"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5130685" y="3118127"/>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57069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內容版面配置區 2"/>
          <p:cNvSpPr>
            <a:spLocks noGrp="1"/>
          </p:cNvSpPr>
          <p:nvPr>
            <p:ph idx="1"/>
          </p:nvPr>
        </p:nvSpPr>
        <p:spPr>
          <a:xfrm>
            <a:off x="91126" y="1433218"/>
            <a:ext cx="7374648" cy="5299360"/>
          </a:xfrm>
        </p:spPr>
        <p:txBody>
          <a:bodyPr>
            <a:noAutofit/>
          </a:bodyPr>
          <a:lstStyle/>
          <a:p>
            <a:pPr>
              <a:buFont typeface="Wingdings" panose="05000000000000000000" pitchFamily="2" charset="2"/>
              <a:buChar char="l"/>
            </a:pPr>
            <a:r>
              <a:rPr lang="zh-TW" altLang="en-US" dirty="0">
                <a:latin typeface="+mn-ea"/>
              </a:rPr>
              <a:t>「標準僱傭</a:t>
            </a:r>
            <a:r>
              <a:rPr lang="zh-TW" altLang="en-US" dirty="0" smtClean="0">
                <a:latin typeface="+mn-ea"/>
              </a:rPr>
              <a:t>合約」主要條款一覽</a:t>
            </a:r>
            <a:endParaRPr lang="en-US" altLang="zh-TW" dirty="0">
              <a:latin typeface="+mn-ea"/>
            </a:endParaRPr>
          </a:p>
          <a:p>
            <a:pPr lvl="1">
              <a:buFont typeface="Wingdings" panose="05000000000000000000" pitchFamily="2" charset="2"/>
              <a:buChar char="l"/>
            </a:pPr>
            <a:r>
              <a:rPr lang="zh-TW" altLang="en-US" sz="1800" dirty="0" smtClean="0">
                <a:latin typeface="+mn-ea"/>
              </a:rPr>
              <a:t>工作內容及職務範圍 </a:t>
            </a:r>
            <a:r>
              <a:rPr lang="en-US" altLang="zh-TW" sz="1800" dirty="0" smtClean="0">
                <a:latin typeface="+mn-ea"/>
              </a:rPr>
              <a:t>(</a:t>
            </a:r>
            <a:r>
              <a:rPr lang="zh-TW" altLang="en-US" sz="1800" dirty="0">
                <a:latin typeface="+mn-ea"/>
              </a:rPr>
              <a:t>「標準僱傭合約」</a:t>
            </a:r>
            <a:r>
              <a:rPr lang="zh-TW" altLang="en-US" sz="1800" dirty="0" smtClean="0">
                <a:latin typeface="+mn-ea"/>
              </a:rPr>
              <a:t>附表甲部</a:t>
            </a:r>
            <a:r>
              <a:rPr lang="en-US" altLang="zh-TW" sz="1800" dirty="0" smtClean="0">
                <a:latin typeface="+mn-ea"/>
              </a:rPr>
              <a:t>)</a:t>
            </a:r>
          </a:p>
          <a:p>
            <a:pPr lvl="1">
              <a:buFont typeface="Wingdings" panose="05000000000000000000" pitchFamily="2" charset="2"/>
              <a:buChar char="l"/>
            </a:pPr>
            <a:r>
              <a:rPr lang="zh-TW" altLang="en-US" sz="1800" dirty="0" smtClean="0">
                <a:latin typeface="+mn-ea"/>
              </a:rPr>
              <a:t>輸入勞工簡介會 </a:t>
            </a:r>
            <a:r>
              <a:rPr lang="en-US" altLang="zh-TW" sz="1800" dirty="0" smtClean="0">
                <a:latin typeface="+mn-ea"/>
              </a:rPr>
              <a:t>(</a:t>
            </a:r>
            <a:r>
              <a:rPr lang="zh-TW" altLang="en-US" sz="1800" dirty="0" smtClean="0">
                <a:latin typeface="+mn-ea"/>
              </a:rPr>
              <a:t>輸入勞工扺港後八個星期內出席</a:t>
            </a:r>
            <a:r>
              <a:rPr lang="en-US" altLang="zh-TW" sz="1800" dirty="0" smtClean="0">
                <a:latin typeface="+mn-ea"/>
              </a:rPr>
              <a:t>)</a:t>
            </a:r>
          </a:p>
          <a:p>
            <a:pPr lvl="1">
              <a:buFont typeface="Wingdings" panose="05000000000000000000" pitchFamily="2" charset="2"/>
              <a:buChar char="l"/>
            </a:pPr>
            <a:r>
              <a:rPr lang="zh-TW" altLang="en-US" sz="1800" dirty="0" smtClean="0">
                <a:latin typeface="+mn-ea"/>
              </a:rPr>
              <a:t>工資發放</a:t>
            </a:r>
            <a:r>
              <a:rPr lang="en-US" altLang="zh-TW" sz="1800" dirty="0" smtClean="0">
                <a:latin typeface="+mn-ea"/>
              </a:rPr>
              <a:t>(</a:t>
            </a:r>
            <a:r>
              <a:rPr lang="zh-TW" altLang="en-US" sz="1800" dirty="0" smtClean="0">
                <a:latin typeface="+mn-ea"/>
              </a:rPr>
              <a:t>根據</a:t>
            </a:r>
            <a:r>
              <a:rPr lang="en-US" altLang="zh-TW" sz="1800" dirty="0">
                <a:latin typeface="+mn-ea"/>
              </a:rPr>
              <a:t>《</a:t>
            </a:r>
            <a:r>
              <a:rPr lang="zh-TW" altLang="en-US" sz="1800" dirty="0">
                <a:latin typeface="+mn-ea"/>
              </a:rPr>
              <a:t>僱傭條例</a:t>
            </a:r>
            <a:r>
              <a:rPr lang="en-US" altLang="zh-TW" sz="1800" dirty="0">
                <a:latin typeface="+mn-ea"/>
              </a:rPr>
              <a:t>》</a:t>
            </a:r>
            <a:r>
              <a:rPr lang="zh-TW" altLang="en-US" sz="1800" dirty="0">
                <a:latin typeface="+mn-ea"/>
              </a:rPr>
              <a:t>規定，僱主必須於工資期屆滿後的七天內支付工資予</a:t>
            </a:r>
            <a:r>
              <a:rPr lang="zh-TW" altLang="en-US" sz="1800" dirty="0" smtClean="0">
                <a:latin typeface="+mn-ea"/>
              </a:rPr>
              <a:t>僱員。</a:t>
            </a:r>
            <a:r>
              <a:rPr lang="zh-TW" altLang="en-US" sz="1800" dirty="0">
                <a:latin typeface="+mn-ea"/>
              </a:rPr>
              <a:t>另外，僱主必須</a:t>
            </a:r>
            <a:r>
              <a:rPr lang="zh-TW" altLang="en-US" sz="1800" dirty="0" smtClean="0">
                <a:latin typeface="+mn-ea"/>
              </a:rPr>
              <a:t>以自動</a:t>
            </a:r>
            <a:r>
              <a:rPr lang="zh-TW" altLang="en-US" sz="1800" dirty="0">
                <a:latin typeface="+mn-ea"/>
              </a:rPr>
              <a:t>轉賬</a:t>
            </a:r>
            <a:r>
              <a:rPr lang="zh-TW" altLang="en-US" sz="1800" dirty="0" smtClean="0">
                <a:latin typeface="+mn-ea"/>
              </a:rPr>
              <a:t>方式將工資直接存入輸入勞工的香港銀行戶口。</a:t>
            </a:r>
            <a:r>
              <a:rPr lang="en-US" altLang="zh-TW" sz="1800" dirty="0" smtClean="0">
                <a:latin typeface="+mn-ea"/>
              </a:rPr>
              <a:t>)</a:t>
            </a:r>
          </a:p>
          <a:p>
            <a:pPr lvl="1">
              <a:buFont typeface="Wingdings" panose="05000000000000000000" pitchFamily="2" charset="2"/>
              <a:buChar char="l"/>
            </a:pPr>
            <a:r>
              <a:rPr lang="zh-TW" altLang="en-US" sz="1800" dirty="0" smtClean="0">
                <a:latin typeface="+mn-ea"/>
              </a:rPr>
              <a:t>工作時數</a:t>
            </a:r>
            <a:r>
              <a:rPr lang="en-US" altLang="zh-TW" sz="1800" dirty="0">
                <a:latin typeface="+mn-ea"/>
              </a:rPr>
              <a:t> </a:t>
            </a:r>
            <a:r>
              <a:rPr lang="en-US" altLang="zh-TW" sz="1800" dirty="0" smtClean="0">
                <a:latin typeface="+mn-ea"/>
              </a:rPr>
              <a:t>(</a:t>
            </a:r>
            <a:r>
              <a:rPr lang="zh-TW" altLang="en-US" sz="1800" dirty="0" smtClean="0">
                <a:latin typeface="+mn-ea"/>
              </a:rPr>
              <a:t>不得在</a:t>
            </a:r>
            <a:r>
              <a:rPr lang="zh-TW" altLang="en-US" sz="1800" dirty="0">
                <a:latin typeface="+mn-ea"/>
              </a:rPr>
              <a:t>連續</a:t>
            </a:r>
            <a:r>
              <a:rPr lang="en-US" altLang="zh-TW" sz="1800" dirty="0">
                <a:latin typeface="+mn-ea"/>
              </a:rPr>
              <a:t>24</a:t>
            </a:r>
            <a:r>
              <a:rPr lang="zh-TW" altLang="en-US" sz="1800" dirty="0">
                <a:latin typeface="+mn-ea"/>
              </a:rPr>
              <a:t>小時的期間內工作超逾</a:t>
            </a:r>
            <a:r>
              <a:rPr lang="en-US" altLang="zh-TW" sz="1800" dirty="0">
                <a:latin typeface="+mn-ea"/>
              </a:rPr>
              <a:t>12</a:t>
            </a:r>
            <a:r>
              <a:rPr lang="zh-TW" altLang="en-US" sz="1800" dirty="0">
                <a:latin typeface="+mn-ea"/>
              </a:rPr>
              <a:t>小時，超時工作包括</a:t>
            </a:r>
            <a:r>
              <a:rPr lang="zh-TW" altLang="en-US" sz="1800" dirty="0" smtClean="0">
                <a:latin typeface="+mn-ea"/>
              </a:rPr>
              <a:t>在內</a:t>
            </a:r>
            <a:r>
              <a:rPr lang="en-US" altLang="zh-TW" sz="1800" dirty="0" smtClean="0">
                <a:latin typeface="+mn-ea"/>
              </a:rPr>
              <a:t>)</a:t>
            </a:r>
          </a:p>
          <a:p>
            <a:pPr lvl="1">
              <a:buFont typeface="Wingdings" panose="05000000000000000000" pitchFamily="2" charset="2"/>
              <a:buChar char="l"/>
            </a:pPr>
            <a:r>
              <a:rPr lang="zh-TW" altLang="en-US" sz="1800" dirty="0" smtClean="0">
                <a:latin typeface="+mn-ea"/>
              </a:rPr>
              <a:t>居所標準</a:t>
            </a:r>
            <a:r>
              <a:rPr lang="en-US" altLang="zh-TW" sz="1800" dirty="0" smtClean="0">
                <a:latin typeface="+mn-ea"/>
              </a:rPr>
              <a:t> </a:t>
            </a:r>
            <a:r>
              <a:rPr lang="en-US" altLang="zh-TW" sz="1800" dirty="0">
                <a:latin typeface="+mn-ea"/>
              </a:rPr>
              <a:t>(</a:t>
            </a:r>
            <a:r>
              <a:rPr lang="zh-TW" altLang="en-US" sz="1800" dirty="0">
                <a:latin typeface="+mn-ea"/>
              </a:rPr>
              <a:t>「標準僱傭合約」附表乙部</a:t>
            </a:r>
            <a:r>
              <a:rPr lang="en-US" altLang="zh-TW" sz="1800" dirty="0" smtClean="0">
                <a:latin typeface="+mn-ea"/>
              </a:rPr>
              <a:t>)(</a:t>
            </a:r>
            <a:r>
              <a:rPr lang="zh-TW" altLang="en-US" sz="1800" dirty="0" smtClean="0">
                <a:latin typeface="+mn-ea"/>
              </a:rPr>
              <a:t>如</a:t>
            </a:r>
            <a:r>
              <a:rPr lang="zh-TW" altLang="en-US" sz="1800" dirty="0">
                <a:latin typeface="+mn-ea"/>
              </a:rPr>
              <a:t>輸入勞工為內地居民，僱主可</a:t>
            </a:r>
            <a:r>
              <a:rPr lang="zh-TW" altLang="en-US" sz="1800" dirty="0" smtClean="0">
                <a:latin typeface="+mn-ea"/>
              </a:rPr>
              <a:t>選擇</a:t>
            </a:r>
            <a:r>
              <a:rPr lang="en-US" altLang="zh-TW" sz="1800" dirty="0" smtClean="0">
                <a:latin typeface="+mn-ea"/>
              </a:rPr>
              <a:t>(</a:t>
            </a:r>
            <a:r>
              <a:rPr lang="en-US" altLang="zh-TW" sz="1800" dirty="0" err="1" smtClean="0">
                <a:latin typeface="+mn-ea"/>
              </a:rPr>
              <a:t>i</a:t>
            </a:r>
            <a:r>
              <a:rPr lang="en-US" altLang="zh-TW" sz="1800" dirty="0" smtClean="0">
                <a:latin typeface="+mn-ea"/>
              </a:rPr>
              <a:t>)</a:t>
            </a:r>
            <a:r>
              <a:rPr lang="zh-TW" altLang="en-US" sz="1800" dirty="0" smtClean="0">
                <a:latin typeface="+mn-ea"/>
              </a:rPr>
              <a:t>在</a:t>
            </a:r>
            <a:r>
              <a:rPr lang="zh-TW" altLang="en-US" sz="1800" dirty="0">
                <a:latin typeface="+mn-ea"/>
              </a:rPr>
              <a:t>香港為輸入勞工提供住宿</a:t>
            </a:r>
            <a:r>
              <a:rPr lang="zh-TW" altLang="en-US" sz="1800" dirty="0" smtClean="0">
                <a:latin typeface="+mn-ea"/>
              </a:rPr>
              <a:t>；</a:t>
            </a:r>
            <a:r>
              <a:rPr lang="en-US" altLang="zh-TW" sz="1800" dirty="0" smtClean="0">
                <a:latin typeface="+mn-ea"/>
              </a:rPr>
              <a:t>(ii)</a:t>
            </a:r>
            <a:r>
              <a:rPr lang="zh-TW" altLang="en-US" sz="1800" dirty="0" smtClean="0">
                <a:latin typeface="+mn-ea"/>
              </a:rPr>
              <a:t>在</a:t>
            </a:r>
            <a:r>
              <a:rPr lang="zh-TW" altLang="en-US" sz="1800" dirty="0">
                <a:latin typeface="+mn-ea"/>
              </a:rPr>
              <a:t>內地為輸入勞工提供住宿；</a:t>
            </a:r>
            <a:r>
              <a:rPr lang="zh-TW" altLang="en-US" sz="1800" dirty="0" smtClean="0">
                <a:latin typeface="+mn-ea"/>
              </a:rPr>
              <a:t>或</a:t>
            </a:r>
            <a:r>
              <a:rPr lang="en-US" altLang="zh-TW" sz="1800" dirty="0" smtClean="0">
                <a:latin typeface="+mn-ea"/>
              </a:rPr>
              <a:t>(iii)</a:t>
            </a:r>
            <a:r>
              <a:rPr lang="zh-TW" altLang="en-US" sz="1800" dirty="0" smtClean="0">
                <a:latin typeface="+mn-ea"/>
              </a:rPr>
              <a:t>讓</a:t>
            </a:r>
            <a:r>
              <a:rPr lang="zh-TW" altLang="en-US" sz="1800" dirty="0">
                <a:latin typeface="+mn-ea"/>
              </a:rPr>
              <a:t>輸入勞工在其內地住所</a:t>
            </a:r>
            <a:r>
              <a:rPr lang="zh-TW" altLang="en-US" sz="1800" dirty="0" smtClean="0">
                <a:latin typeface="+mn-ea"/>
              </a:rPr>
              <a:t>居住</a:t>
            </a:r>
            <a:r>
              <a:rPr lang="en-US" altLang="zh-TW" sz="1800" dirty="0" smtClean="0">
                <a:latin typeface="+mn-ea"/>
              </a:rPr>
              <a:t>)</a:t>
            </a:r>
          </a:p>
          <a:p>
            <a:pPr lvl="1">
              <a:buFont typeface="Wingdings" panose="05000000000000000000" pitchFamily="2" charset="2"/>
              <a:buChar char="l"/>
            </a:pPr>
            <a:r>
              <a:rPr lang="zh-TW" altLang="en-US" sz="1800" dirty="0" smtClean="0">
                <a:latin typeface="+mn-ea"/>
              </a:rPr>
              <a:t>免費醫療</a:t>
            </a:r>
            <a:r>
              <a:rPr lang="en-US" altLang="zh-TW" sz="1800" dirty="0" smtClean="0">
                <a:latin typeface="+mn-ea"/>
              </a:rPr>
              <a:t>(</a:t>
            </a:r>
            <a:r>
              <a:rPr lang="zh-TW" altLang="en-US" sz="1800" dirty="0">
                <a:latin typeface="+mn-ea"/>
              </a:rPr>
              <a:t>當輸入勞工生病或受傷，無論是否因受僱而引致，僱主須提供免費醫療，免費醫療包括</a:t>
            </a:r>
            <a:r>
              <a:rPr lang="zh-TW" altLang="en-US" sz="1800" dirty="0" smtClean="0">
                <a:latin typeface="+mn-ea"/>
              </a:rPr>
              <a:t>診</a:t>
            </a:r>
            <a:r>
              <a:rPr lang="zh-TW" altLang="en-US" sz="1800" dirty="0">
                <a:latin typeface="+mn-ea"/>
              </a:rPr>
              <a:t>症</a:t>
            </a:r>
            <a:r>
              <a:rPr lang="zh-TW" altLang="en-US" sz="1800" dirty="0" smtClean="0">
                <a:latin typeface="+mn-ea"/>
              </a:rPr>
              <a:t>費用</a:t>
            </a:r>
            <a:r>
              <a:rPr lang="zh-TW" altLang="en-US" sz="1800" dirty="0">
                <a:latin typeface="+mn-ea"/>
              </a:rPr>
              <a:t>、住院費用及牙科</a:t>
            </a:r>
            <a:r>
              <a:rPr lang="zh-TW" altLang="en-US" sz="1800" dirty="0" smtClean="0">
                <a:latin typeface="+mn-ea"/>
              </a:rPr>
              <a:t>急診）</a:t>
            </a:r>
            <a:endParaRPr lang="en-US" altLang="zh-TW" sz="1800" dirty="0" smtClean="0">
              <a:latin typeface="+mn-ea"/>
            </a:endParaRPr>
          </a:p>
          <a:p>
            <a:pPr marL="457200" lvl="1" indent="0">
              <a:buNone/>
            </a:pPr>
            <a:r>
              <a:rPr lang="en-US" altLang="zh-TW" sz="1800" dirty="0">
                <a:latin typeface="+mn-ea"/>
              </a:rPr>
              <a:t>(</a:t>
            </a:r>
            <a:r>
              <a:rPr lang="zh-TW" altLang="en-US" sz="1800" dirty="0">
                <a:latin typeface="+mn-ea"/>
              </a:rPr>
              <a:t>所有條款以「標準僱傭合約」</a:t>
            </a:r>
            <a:r>
              <a:rPr lang="en-US" altLang="zh-TW" sz="1800" dirty="0" smtClean="0">
                <a:latin typeface="+mn-ea"/>
              </a:rPr>
              <a:t>(</a:t>
            </a:r>
            <a:r>
              <a:rPr lang="en-US" altLang="zh-TW" sz="1800" dirty="0">
                <a:latin typeface="+mn-ea"/>
              </a:rPr>
              <a:t>LD294)</a:t>
            </a:r>
            <a:r>
              <a:rPr lang="zh-TW" altLang="en-US" sz="1800" dirty="0" smtClean="0">
                <a:latin typeface="+mn-ea"/>
              </a:rPr>
              <a:t>內容為</a:t>
            </a:r>
            <a:r>
              <a:rPr lang="zh-TW" altLang="en-US" sz="1800" dirty="0">
                <a:latin typeface="+mn-ea"/>
              </a:rPr>
              <a:t>準</a:t>
            </a:r>
            <a:r>
              <a:rPr lang="en-US" altLang="zh-TW" sz="1800" dirty="0" smtClean="0">
                <a:latin typeface="+mn-ea"/>
              </a:rPr>
              <a:t>)</a:t>
            </a:r>
          </a:p>
        </p:txBody>
      </p:sp>
      <p:sp>
        <p:nvSpPr>
          <p:cNvPr id="4" name="標題 1"/>
          <p:cNvSpPr txBox="1">
            <a:spLocks/>
          </p:cNvSpPr>
          <p:nvPr/>
        </p:nvSpPr>
        <p:spPr>
          <a:xfrm>
            <a:off x="609599" y="609600"/>
            <a:ext cx="7678190" cy="6539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補充勞工優化計劃 </a:t>
            </a:r>
            <a:r>
              <a:rPr lang="en-US" altLang="zh-TW" dirty="0" smtClean="0"/>
              <a:t>(ESLS) </a:t>
            </a:r>
            <a:endParaRPr lang="en-GB" dirty="0"/>
          </a:p>
        </p:txBody>
      </p:sp>
      <p:sp>
        <p:nvSpPr>
          <p:cNvPr id="2" name="投影片編號版面配置區 1"/>
          <p:cNvSpPr>
            <a:spLocks noGrp="1"/>
          </p:cNvSpPr>
          <p:nvPr>
            <p:ph type="sldNum" sz="quarter" idx="12"/>
          </p:nvPr>
        </p:nvSpPr>
        <p:spPr/>
        <p:txBody>
          <a:bodyPr/>
          <a:lstStyle/>
          <a:p>
            <a:fld id="{B21C0A18-93C4-410B-B4EE-B5924265EC4C}" type="slidenum">
              <a:rPr lang="en-GB" smtClean="0"/>
              <a:t>23</a:t>
            </a:fld>
            <a:endParaRPr lang="en-GB" dirty="0"/>
          </a:p>
        </p:txBody>
      </p:sp>
    </p:spTree>
    <p:extLst>
      <p:ext uri="{BB962C8B-B14F-4D97-AF65-F5344CB8AC3E}">
        <p14:creationId xmlns:p14="http://schemas.microsoft.com/office/powerpoint/2010/main" val="60872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72271" y="1351935"/>
            <a:ext cx="7744692" cy="5299360"/>
          </a:xfrm>
        </p:spPr>
        <p:txBody>
          <a:bodyPr>
            <a:noAutofit/>
          </a:bodyPr>
          <a:lstStyle/>
          <a:p>
            <a:pPr>
              <a:buFont typeface="Wingdings" panose="05000000000000000000" pitchFamily="2" charset="2"/>
              <a:buChar char="l"/>
            </a:pPr>
            <a:r>
              <a:rPr lang="zh-TW" altLang="en-US" sz="2200" dirty="0">
                <a:latin typeface="+mn-ea"/>
              </a:rPr>
              <a:t>計劃其他規定</a:t>
            </a:r>
            <a:endParaRPr lang="en-US" altLang="zh-TW" sz="2200" dirty="0">
              <a:latin typeface="+mn-ea"/>
            </a:endParaRPr>
          </a:p>
          <a:p>
            <a:pPr lvl="1">
              <a:buFont typeface="Wingdings" panose="05000000000000000000" pitchFamily="2" charset="2"/>
              <a:buChar char="l"/>
            </a:pPr>
            <a:r>
              <a:rPr lang="zh-TW" altLang="en-US" sz="2200" dirty="0" smtClean="0">
                <a:latin typeface="+mn-ea"/>
              </a:rPr>
              <a:t>輸入勞工必須</a:t>
            </a:r>
            <a:r>
              <a:rPr lang="zh-TW" altLang="en-US" sz="2200" dirty="0">
                <a:latin typeface="+mn-ea"/>
              </a:rPr>
              <a:t>直接受僱於同一僱主，擔任「標準僱傭合約」指定的職位及職務，並在指定的地點工作，不可轉換僱主、職位或職務範圍。</a:t>
            </a:r>
            <a:endParaRPr lang="en-US" altLang="zh-TW" sz="2200" dirty="0" smtClean="0">
              <a:latin typeface="+mn-ea"/>
            </a:endParaRPr>
          </a:p>
          <a:p>
            <a:pPr lvl="1">
              <a:buFont typeface="Wingdings" panose="05000000000000000000" pitchFamily="2" charset="2"/>
              <a:buChar char="l"/>
            </a:pPr>
            <a:r>
              <a:rPr lang="zh-TW" altLang="en-US" sz="2200" dirty="0">
                <a:latin typeface="+mn-ea"/>
              </a:rPr>
              <a:t>如擬聘用的輸入勞工為內地居民，僱主必須經內地勞務企業*招聘輸入勞工</a:t>
            </a:r>
            <a:r>
              <a:rPr lang="zh-TW" altLang="en-US" sz="2200" dirty="0" smtClean="0">
                <a:latin typeface="+mn-ea"/>
              </a:rPr>
              <a:t>。</a:t>
            </a:r>
            <a:endParaRPr lang="en-US" altLang="zh-TW" sz="2200" dirty="0" smtClean="0">
              <a:latin typeface="+mn-ea"/>
            </a:endParaRPr>
          </a:p>
          <a:p>
            <a:pPr marL="457200" lvl="1" indent="0">
              <a:buNone/>
            </a:pPr>
            <a:r>
              <a:rPr lang="zh-TW" altLang="en-US" sz="2200" dirty="0" smtClean="0">
                <a:latin typeface="+mn-ea"/>
              </a:rPr>
              <a:t>*</a:t>
            </a:r>
            <a:r>
              <a:rPr lang="zh-TW" altLang="en-US" sz="2200" dirty="0">
                <a:latin typeface="+mn-ea"/>
              </a:rPr>
              <a:t>指已獲內地相關商務主管部門批准並取得對香港特區勞務合作經營資格的企業，</a:t>
            </a:r>
            <a:r>
              <a:rPr lang="zh-TW" altLang="en-US" sz="2200" dirty="0" smtClean="0">
                <a:latin typeface="+mn-ea"/>
              </a:rPr>
              <a:t>名單參考國家商務部網頁：</a:t>
            </a:r>
            <a:endParaRPr lang="zh-TW" altLang="en-US" sz="2200" dirty="0">
              <a:latin typeface="+mn-ea"/>
            </a:endParaRPr>
          </a:p>
          <a:p>
            <a:pPr marL="457200" lvl="1" indent="0">
              <a:buNone/>
            </a:pPr>
            <a:r>
              <a:rPr lang="en-GB" altLang="zh-TW" sz="2200" dirty="0">
                <a:latin typeface="+mn-ea"/>
              </a:rPr>
              <a:t>https://</a:t>
            </a:r>
            <a:r>
              <a:rPr lang="en-GB" altLang="zh-TW" sz="2200" dirty="0" smtClean="0">
                <a:latin typeface="+mn-ea"/>
              </a:rPr>
              <a:t>zsmcorp.mofcom.gov.cn/zsmbgacommon/zsmbga_innerCorp_hk_list</a:t>
            </a:r>
            <a:endParaRPr lang="en-GB" altLang="zh-TW" sz="2200" dirty="0">
              <a:latin typeface="+mn-ea"/>
            </a:endParaRPr>
          </a:p>
        </p:txBody>
      </p:sp>
      <p:sp>
        <p:nvSpPr>
          <p:cNvPr id="3" name="投影片編號版面配置區 2"/>
          <p:cNvSpPr>
            <a:spLocks noGrp="1"/>
          </p:cNvSpPr>
          <p:nvPr>
            <p:ph type="sldNum" sz="quarter" idx="12"/>
          </p:nvPr>
        </p:nvSpPr>
        <p:spPr/>
        <p:txBody>
          <a:bodyPr/>
          <a:lstStyle/>
          <a:p>
            <a:fld id="{B21C0A18-93C4-410B-B4EE-B5924265EC4C}" type="slidenum">
              <a:rPr lang="en-GB" smtClean="0"/>
              <a:t>24</a:t>
            </a:fld>
            <a:endParaRPr lang="en-GB"/>
          </a:p>
        </p:txBody>
      </p:sp>
    </p:spTree>
    <p:extLst>
      <p:ext uri="{BB962C8B-B14F-4D97-AF65-F5344CB8AC3E}">
        <p14:creationId xmlns:p14="http://schemas.microsoft.com/office/powerpoint/2010/main" val="1055308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25</a:t>
            </a:fld>
            <a:endParaRPr lang="en-GB"/>
          </a:p>
        </p:txBody>
      </p:sp>
      <p:pic>
        <p:nvPicPr>
          <p:cNvPr id="5" name="圖片 4"/>
          <p:cNvPicPr>
            <a:picLocks noChangeAspect="1"/>
          </p:cNvPicPr>
          <p:nvPr/>
        </p:nvPicPr>
        <p:blipFill rotWithShape="1">
          <a:blip r:embed="rId3"/>
          <a:srcRect t="13281" b="23417"/>
          <a:stretch/>
        </p:blipFill>
        <p:spPr>
          <a:xfrm>
            <a:off x="314326" y="1304925"/>
            <a:ext cx="6940298" cy="3514725"/>
          </a:xfrm>
          <a:prstGeom prst="rect">
            <a:avLst/>
          </a:prstGeom>
        </p:spPr>
      </p:pic>
      <p:graphicFrame>
        <p:nvGraphicFramePr>
          <p:cNvPr id="6" name="物件 5"/>
          <p:cNvGraphicFramePr>
            <a:graphicFrameLocks noChangeAspect="1"/>
          </p:cNvGraphicFramePr>
          <p:nvPr>
            <p:extLst>
              <p:ext uri="{D42A27DB-BD31-4B8C-83A1-F6EECF244321}">
                <p14:modId xmlns:p14="http://schemas.microsoft.com/office/powerpoint/2010/main" val="1598285738"/>
              </p:ext>
            </p:extLst>
          </p:nvPr>
        </p:nvGraphicFramePr>
        <p:xfrm>
          <a:off x="3076575" y="5129213"/>
          <a:ext cx="914400" cy="769937"/>
        </p:xfrm>
        <a:graphic>
          <a:graphicData uri="http://schemas.openxmlformats.org/presentationml/2006/ole">
            <mc:AlternateContent xmlns:mc="http://schemas.openxmlformats.org/markup-compatibility/2006">
              <mc:Choice xmlns:v="urn:schemas-microsoft-com:vml" Requires="v">
                <p:oleObj spid="_x0000_s9230" name="Acrobat Document" showAsIcon="1" r:id="rId4" imgW="914400" imgH="769680" progId="AcroExch.Document.DC">
                  <p:embed/>
                </p:oleObj>
              </mc:Choice>
              <mc:Fallback>
                <p:oleObj name="Acrobat Document" showAsIcon="1" r:id="rId4" imgW="914400" imgH="769680" progId="AcroExch.Document.DC">
                  <p:embed/>
                  <p:pic>
                    <p:nvPicPr>
                      <p:cNvPr id="0" name=""/>
                      <p:cNvPicPr/>
                      <p:nvPr/>
                    </p:nvPicPr>
                    <p:blipFill>
                      <a:blip r:embed="rId5"/>
                      <a:stretch>
                        <a:fillRect/>
                      </a:stretch>
                    </p:blipFill>
                    <p:spPr>
                      <a:xfrm>
                        <a:off x="3076575" y="5129213"/>
                        <a:ext cx="914400" cy="769937"/>
                      </a:xfrm>
                      <a:prstGeom prst="rect">
                        <a:avLst/>
                      </a:prstGeom>
                    </p:spPr>
                  </p:pic>
                </p:oleObj>
              </mc:Fallback>
            </mc:AlternateContent>
          </a:graphicData>
        </a:graphic>
      </p:graphicFrame>
    </p:spTree>
    <p:extLst>
      <p:ext uri="{BB962C8B-B14F-4D97-AF65-F5344CB8AC3E}">
        <p14:creationId xmlns:p14="http://schemas.microsoft.com/office/powerpoint/2010/main" val="326056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0" y="1263535"/>
            <a:ext cx="7744692" cy="5299360"/>
          </a:xfrm>
        </p:spPr>
        <p:txBody>
          <a:bodyPr>
            <a:noAutofit/>
          </a:bodyPr>
          <a:lstStyle/>
          <a:p>
            <a:pPr>
              <a:buFont typeface="Wingdings" panose="05000000000000000000" pitchFamily="2" charset="2"/>
              <a:buChar char="l"/>
            </a:pPr>
            <a:r>
              <a:rPr lang="zh-TW" altLang="en-US" sz="2200" dirty="0">
                <a:latin typeface="+mn-ea"/>
              </a:rPr>
              <a:t>計劃其他規定 </a:t>
            </a:r>
            <a:r>
              <a:rPr lang="en-US" altLang="zh-TW" sz="2200" dirty="0" smtClean="0">
                <a:latin typeface="+mn-ea"/>
              </a:rPr>
              <a:t>(</a:t>
            </a:r>
            <a:r>
              <a:rPr lang="zh-TW" altLang="en-US" sz="2200" dirty="0" smtClean="0">
                <a:latin typeface="+mn-ea"/>
              </a:rPr>
              <a:t>續</a:t>
            </a:r>
            <a:r>
              <a:rPr lang="en-US" altLang="zh-TW" sz="2200" dirty="0" smtClean="0">
                <a:latin typeface="+mn-ea"/>
              </a:rPr>
              <a:t>)</a:t>
            </a:r>
          </a:p>
          <a:p>
            <a:pPr lvl="1">
              <a:buFont typeface="Wingdings" panose="05000000000000000000" pitchFamily="2" charset="2"/>
              <a:buChar char="l"/>
            </a:pPr>
            <a:r>
              <a:rPr lang="zh-TW" altLang="en-US" sz="1800" dirty="0" smtClean="0">
                <a:latin typeface="+mn-ea"/>
              </a:rPr>
              <a:t>輸入勞工僱傭權益簡介會</a:t>
            </a:r>
            <a:r>
              <a:rPr lang="en-US" altLang="zh-TW" sz="1800" dirty="0" smtClean="0">
                <a:latin typeface="+mn-ea"/>
              </a:rPr>
              <a:t>:</a:t>
            </a:r>
            <a:r>
              <a:rPr lang="zh-TW" altLang="en-US" sz="1800" dirty="0" smtClean="0">
                <a:latin typeface="+mn-ea"/>
              </a:rPr>
              <a:t>僱主</a:t>
            </a:r>
            <a:r>
              <a:rPr lang="zh-TW" altLang="en-US" sz="1800" dirty="0">
                <a:latin typeface="+mn-ea"/>
              </a:rPr>
              <a:t>必須給予每名輸入勞工假期，讓他們在抵港後的八個星期內出席由勞工處舉辦的簡介會，並不得為此扣減他們的工資。該假期為僱員根據「標準僱傭合約」享有的休息日、法定假日及年假以外的有薪</a:t>
            </a:r>
            <a:r>
              <a:rPr lang="zh-TW" altLang="en-US" sz="1800" dirty="0" smtClean="0">
                <a:latin typeface="+mn-ea"/>
              </a:rPr>
              <a:t>假期</a:t>
            </a:r>
            <a:endParaRPr lang="en-US" altLang="zh-TW" sz="1800" dirty="0" smtClean="0">
              <a:latin typeface="+mn-ea"/>
            </a:endParaRPr>
          </a:p>
          <a:p>
            <a:pPr lvl="1">
              <a:buFont typeface="Wingdings" panose="05000000000000000000" pitchFamily="2" charset="2"/>
              <a:buChar char="l"/>
            </a:pPr>
            <a:r>
              <a:rPr lang="zh-TW" altLang="en-US" sz="1800" dirty="0" smtClean="0">
                <a:latin typeface="+mn-ea"/>
              </a:rPr>
              <a:t>工資發放</a:t>
            </a:r>
            <a:r>
              <a:rPr lang="en-US" altLang="zh-TW" sz="1800" dirty="0" smtClean="0">
                <a:latin typeface="+mn-ea"/>
              </a:rPr>
              <a:t>: </a:t>
            </a:r>
          </a:p>
          <a:p>
            <a:pPr lvl="2">
              <a:buFont typeface="Wingdings" panose="05000000000000000000" pitchFamily="2" charset="2"/>
              <a:buChar char="l"/>
            </a:pPr>
            <a:r>
              <a:rPr lang="zh-TW" altLang="en-US" sz="1800" dirty="0" smtClean="0">
                <a:latin typeface="+mn-ea"/>
              </a:rPr>
              <a:t>僱主</a:t>
            </a:r>
            <a:r>
              <a:rPr lang="zh-TW" altLang="en-US" sz="1800" dirty="0">
                <a:latin typeface="+mn-ea"/>
              </a:rPr>
              <a:t>必須以自動轉賬方式向每名輸入勞工發放工資，並須確保工資直接存入輸入勞工香港的銀行</a:t>
            </a:r>
            <a:r>
              <a:rPr lang="zh-TW" altLang="en-US" sz="1800" dirty="0" smtClean="0">
                <a:latin typeface="+mn-ea"/>
              </a:rPr>
              <a:t>戶口，如僱主未能</a:t>
            </a:r>
            <a:r>
              <a:rPr lang="zh-TW" altLang="en-US" sz="1800" dirty="0">
                <a:latin typeface="+mn-ea"/>
              </a:rPr>
              <a:t>及時以銀行自動轉賬</a:t>
            </a:r>
            <a:r>
              <a:rPr lang="zh-TW" altLang="en-US" sz="1800" dirty="0" smtClean="0">
                <a:latin typeface="+mn-ea"/>
              </a:rPr>
              <a:t>方式支付</a:t>
            </a:r>
            <a:r>
              <a:rPr lang="zh-TW" altLang="en-US" sz="1800" dirty="0">
                <a:latin typeface="+mn-ea"/>
              </a:rPr>
              <a:t>工資，可暫時用現金或支票支付，並</a:t>
            </a:r>
            <a:r>
              <a:rPr lang="zh-TW" altLang="en-US" sz="1800" dirty="0" smtClean="0">
                <a:latin typeface="+mn-ea"/>
              </a:rPr>
              <a:t>須妥善</a:t>
            </a:r>
            <a:r>
              <a:rPr lang="zh-TW" altLang="en-US" sz="1800" dirty="0">
                <a:latin typeface="+mn-ea"/>
              </a:rPr>
              <a:t>保存相關記錄。僱主應向輸入勞工解釋有關安排只屬臨時措施，並需在切實</a:t>
            </a:r>
            <a:r>
              <a:rPr lang="zh-TW" altLang="en-US" sz="1800" dirty="0" smtClean="0">
                <a:latin typeface="+mn-ea"/>
              </a:rPr>
              <a:t>可行的</a:t>
            </a:r>
            <a:r>
              <a:rPr lang="zh-TW" altLang="en-US" sz="1800" dirty="0">
                <a:latin typeface="+mn-ea"/>
              </a:rPr>
              <a:t>情況下盡快安排以銀行自動轉賬方式</a:t>
            </a:r>
            <a:r>
              <a:rPr lang="zh-TW" altLang="en-US" sz="1800" dirty="0" smtClean="0">
                <a:latin typeface="+mn-ea"/>
              </a:rPr>
              <a:t>向支付</a:t>
            </a:r>
            <a:r>
              <a:rPr lang="zh-TW" altLang="en-US" sz="1800" dirty="0">
                <a:latin typeface="+mn-ea"/>
              </a:rPr>
              <a:t>工資。</a:t>
            </a:r>
            <a:endParaRPr lang="en-US" altLang="zh-TW" sz="1800" dirty="0" smtClean="0">
              <a:latin typeface="+mn-ea"/>
            </a:endParaRPr>
          </a:p>
          <a:p>
            <a:pPr lvl="2">
              <a:buFont typeface="Wingdings" panose="05000000000000000000" pitchFamily="2" charset="2"/>
              <a:buChar char="l"/>
            </a:pPr>
            <a:r>
              <a:rPr lang="zh-TW" altLang="en-US" sz="1800" dirty="0" smtClean="0">
                <a:latin typeface="+mn-ea"/>
              </a:rPr>
              <a:t>每月</a:t>
            </a:r>
            <a:r>
              <a:rPr lang="zh-TW" altLang="en-US" sz="1800" dirty="0">
                <a:latin typeface="+mn-ea"/>
              </a:rPr>
              <a:t>須向每名輸入勞工提供一份有關其收入詳情的結算表，內容須包括其</a:t>
            </a:r>
            <a:r>
              <a:rPr lang="zh-TW" altLang="en-US" sz="1800" dirty="0" smtClean="0">
                <a:latin typeface="+mn-ea"/>
              </a:rPr>
              <a:t>工資，超時工資</a:t>
            </a:r>
            <a:r>
              <a:rPr lang="en-US" altLang="zh-TW" sz="1800" dirty="0" smtClean="0">
                <a:latin typeface="+mn-ea"/>
              </a:rPr>
              <a:t>(</a:t>
            </a:r>
            <a:r>
              <a:rPr lang="zh-TW" altLang="en-US" sz="1800" dirty="0" smtClean="0">
                <a:latin typeface="+mn-ea"/>
              </a:rPr>
              <a:t>如有</a:t>
            </a:r>
            <a:r>
              <a:rPr lang="en-US" altLang="zh-TW" sz="1800" dirty="0" smtClean="0">
                <a:latin typeface="+mn-ea"/>
              </a:rPr>
              <a:t>)</a:t>
            </a:r>
            <a:r>
              <a:rPr lang="zh-TW" altLang="en-US" sz="1800" dirty="0" smtClean="0">
                <a:latin typeface="+mn-ea"/>
              </a:rPr>
              <a:t>等項目</a:t>
            </a:r>
            <a:endParaRPr lang="en-US" altLang="zh-TW" sz="1800" dirty="0" smtClean="0">
              <a:latin typeface="+mn-ea"/>
            </a:endParaRPr>
          </a:p>
          <a:p>
            <a:pPr lvl="2">
              <a:buFont typeface="Wingdings" panose="05000000000000000000" pitchFamily="2" charset="2"/>
              <a:buChar char="l"/>
            </a:pPr>
            <a:r>
              <a:rPr lang="zh-TW" altLang="en-US" sz="1800" dirty="0">
                <a:latin typeface="+mn-ea"/>
              </a:rPr>
              <a:t>不得扣除輸入勞工的工資，以支付輸入勞工欠下原居地機構或代理人的款項或費用，或支付僱主須繳交的僱員再培訓徵款</a:t>
            </a:r>
            <a:r>
              <a:rPr lang="zh-TW" altLang="en-US" sz="1800" dirty="0" smtClean="0">
                <a:latin typeface="+mn-ea"/>
              </a:rPr>
              <a:t>。</a:t>
            </a:r>
            <a:endParaRPr lang="en-US" altLang="zh-TW" sz="1800" dirty="0" smtClean="0">
              <a:latin typeface="+mn-ea"/>
            </a:endParaRPr>
          </a:p>
        </p:txBody>
      </p:sp>
      <p:sp>
        <p:nvSpPr>
          <p:cNvPr id="3" name="投影片編號版面配置區 2"/>
          <p:cNvSpPr>
            <a:spLocks noGrp="1"/>
          </p:cNvSpPr>
          <p:nvPr>
            <p:ph type="sldNum" sz="quarter" idx="12"/>
          </p:nvPr>
        </p:nvSpPr>
        <p:spPr/>
        <p:txBody>
          <a:bodyPr/>
          <a:lstStyle/>
          <a:p>
            <a:fld id="{B21C0A18-93C4-410B-B4EE-B5924265EC4C}" type="slidenum">
              <a:rPr lang="en-GB" smtClean="0"/>
              <a:t>26</a:t>
            </a:fld>
            <a:endParaRPr lang="en-GB"/>
          </a:p>
        </p:txBody>
      </p:sp>
    </p:spTree>
    <p:extLst>
      <p:ext uri="{BB962C8B-B14F-4D97-AF65-F5344CB8AC3E}">
        <p14:creationId xmlns:p14="http://schemas.microsoft.com/office/powerpoint/2010/main" val="596446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109978" y="1263535"/>
            <a:ext cx="7744692" cy="5299360"/>
          </a:xfrm>
        </p:spPr>
        <p:txBody>
          <a:bodyPr>
            <a:noAutofit/>
          </a:bodyPr>
          <a:lstStyle/>
          <a:p>
            <a:pPr>
              <a:buFont typeface="Wingdings" panose="05000000000000000000" pitchFamily="2" charset="2"/>
              <a:buChar char="l"/>
            </a:pPr>
            <a:r>
              <a:rPr lang="zh-TW" altLang="en-US" sz="2200" dirty="0">
                <a:latin typeface="+mn-ea"/>
              </a:rPr>
              <a:t>計劃其他規定 </a:t>
            </a:r>
            <a:r>
              <a:rPr lang="en-US" altLang="zh-TW" sz="2200" dirty="0" smtClean="0">
                <a:latin typeface="+mn-ea"/>
              </a:rPr>
              <a:t>(</a:t>
            </a:r>
            <a:r>
              <a:rPr lang="zh-TW" altLang="en-US" sz="2200" dirty="0" smtClean="0">
                <a:latin typeface="+mn-ea"/>
              </a:rPr>
              <a:t>續</a:t>
            </a:r>
            <a:r>
              <a:rPr lang="en-US" altLang="zh-TW" sz="2200" dirty="0" smtClean="0">
                <a:latin typeface="+mn-ea"/>
              </a:rPr>
              <a:t>)</a:t>
            </a:r>
          </a:p>
          <a:p>
            <a:pPr lvl="1">
              <a:buFont typeface="Wingdings" panose="05000000000000000000" pitchFamily="2" charset="2"/>
              <a:buChar char="l"/>
            </a:pPr>
            <a:r>
              <a:rPr lang="zh-TW" altLang="en-US" sz="1800" dirty="0" smtClean="0">
                <a:latin typeface="+mn-ea"/>
              </a:rPr>
              <a:t>不得直接或間接與輸入勞工訂立任何協議，要求輸入勞工將全部或部分工資或輸入勞工根據僱傭合約有權得到的任何款項交回予僱主，或從輸入勞工索取或接受該等回扣。</a:t>
            </a:r>
            <a:endParaRPr lang="en-US" altLang="zh-TW" sz="1800" dirty="0" smtClean="0">
              <a:latin typeface="+mn-ea"/>
            </a:endParaRPr>
          </a:p>
          <a:p>
            <a:pPr lvl="1">
              <a:buFont typeface="Wingdings" panose="05000000000000000000" pitchFamily="2" charset="2"/>
              <a:buChar char="l"/>
            </a:pPr>
            <a:r>
              <a:rPr lang="zh-TW" altLang="en-US" sz="1800" dirty="0" smtClean="0">
                <a:latin typeface="+mn-ea"/>
              </a:rPr>
              <a:t>工作時數</a:t>
            </a:r>
            <a:r>
              <a:rPr lang="en-US" altLang="zh-TW" sz="1800" dirty="0" smtClean="0">
                <a:latin typeface="+mn-ea"/>
              </a:rPr>
              <a:t>: </a:t>
            </a:r>
            <a:r>
              <a:rPr lang="zh-TW" altLang="en-US" sz="1800" dirty="0" smtClean="0">
                <a:latin typeface="+mn-ea"/>
              </a:rPr>
              <a:t>不得令輸入勞工在連續</a:t>
            </a:r>
            <a:r>
              <a:rPr lang="en-US" altLang="zh-TW" sz="1800" dirty="0" smtClean="0">
                <a:latin typeface="+mn-ea"/>
              </a:rPr>
              <a:t>24</a:t>
            </a:r>
            <a:r>
              <a:rPr lang="zh-TW" altLang="en-US" sz="1800" dirty="0" smtClean="0">
                <a:latin typeface="+mn-ea"/>
              </a:rPr>
              <a:t>小時的期間內工作超逾</a:t>
            </a:r>
            <a:r>
              <a:rPr lang="en-US" altLang="zh-TW" sz="1800" dirty="0" smtClean="0">
                <a:latin typeface="+mn-ea"/>
              </a:rPr>
              <a:t>12</a:t>
            </a:r>
            <a:r>
              <a:rPr lang="zh-TW" altLang="en-US" sz="1800" dirty="0" smtClean="0">
                <a:latin typeface="+mn-ea"/>
              </a:rPr>
              <a:t>小時，超時工作包括在內。</a:t>
            </a:r>
            <a:endParaRPr lang="en-US" altLang="zh-TW" sz="1800" dirty="0" smtClean="0">
              <a:latin typeface="+mn-ea"/>
            </a:endParaRPr>
          </a:p>
          <a:p>
            <a:pPr lvl="1">
              <a:buFont typeface="Wingdings" panose="05000000000000000000" pitchFamily="2" charset="2"/>
              <a:buChar char="l"/>
            </a:pPr>
            <a:r>
              <a:rPr lang="zh-TW" altLang="en-US" sz="1800" dirty="0" smtClean="0">
                <a:latin typeface="+mn-ea"/>
              </a:rPr>
              <a:t>膳食</a:t>
            </a:r>
            <a:r>
              <a:rPr lang="en-US" altLang="zh-TW" sz="1800" dirty="0" smtClean="0">
                <a:latin typeface="+mn-ea"/>
              </a:rPr>
              <a:t>: </a:t>
            </a:r>
            <a:r>
              <a:rPr lang="zh-TW" altLang="en-US" sz="1800" dirty="0" smtClean="0">
                <a:latin typeface="+mn-ea"/>
              </a:rPr>
              <a:t>僱主不一定要為輸入勞工提供膳食；如僱主提供膳食，則必須是免費的。</a:t>
            </a:r>
            <a:endParaRPr lang="en-US" altLang="zh-TW" sz="1800" dirty="0" smtClean="0">
              <a:latin typeface="+mn-ea"/>
            </a:endParaRPr>
          </a:p>
          <a:p>
            <a:pPr lvl="1">
              <a:buFont typeface="Wingdings" panose="05000000000000000000" pitchFamily="2" charset="2"/>
              <a:buChar char="l"/>
            </a:pPr>
            <a:r>
              <a:rPr lang="zh-TW" altLang="en-US" sz="1800" dirty="0" smtClean="0">
                <a:latin typeface="+mn-ea"/>
              </a:rPr>
              <a:t>免費醫療服務</a:t>
            </a:r>
            <a:r>
              <a:rPr lang="en-US" altLang="zh-TW" sz="1800" dirty="0" smtClean="0">
                <a:latin typeface="+mn-ea"/>
              </a:rPr>
              <a:t>:</a:t>
            </a:r>
          </a:p>
          <a:p>
            <a:pPr lvl="2">
              <a:buFont typeface="Wingdings" panose="05000000000000000000" pitchFamily="2" charset="2"/>
              <a:buChar char="l"/>
            </a:pPr>
            <a:r>
              <a:rPr lang="zh-TW" altLang="en-US" sz="1800" dirty="0" smtClean="0">
                <a:latin typeface="+mn-ea"/>
              </a:rPr>
              <a:t>當輸入勞工生病或受傷，無論是否因受僱而引致，僱主須提供免費醫療</a:t>
            </a:r>
            <a:endParaRPr lang="en-US" altLang="zh-TW" sz="1800" dirty="0" smtClean="0">
              <a:latin typeface="+mn-ea"/>
            </a:endParaRPr>
          </a:p>
          <a:p>
            <a:pPr lvl="2">
              <a:buFont typeface="Wingdings" panose="05000000000000000000" pitchFamily="2" charset="2"/>
              <a:buChar char="l"/>
            </a:pPr>
            <a:r>
              <a:rPr lang="zh-TW" altLang="en-US" sz="1800" dirty="0" smtClean="0">
                <a:latin typeface="+mn-ea"/>
              </a:rPr>
              <a:t>免費醫療包括診症費用、住院費用及牙科急診。</a:t>
            </a:r>
            <a:endParaRPr lang="en-US" altLang="zh-TW" sz="1800" dirty="0" smtClean="0">
              <a:latin typeface="+mn-ea"/>
            </a:endParaRPr>
          </a:p>
          <a:p>
            <a:pPr lvl="1">
              <a:buFont typeface="Wingdings" panose="05000000000000000000" pitchFamily="2" charset="2"/>
              <a:buChar char="l"/>
            </a:pPr>
            <a:r>
              <a:rPr lang="zh-TW" altLang="en-US" sz="1800" dirty="0" smtClean="0">
                <a:latin typeface="+mn-ea"/>
              </a:rPr>
              <a:t>旅費及簽證∕進入許可費用</a:t>
            </a:r>
            <a:r>
              <a:rPr lang="en-US" altLang="zh-TW" sz="1800" dirty="0" smtClean="0">
                <a:latin typeface="+mn-ea"/>
              </a:rPr>
              <a:t>:</a:t>
            </a:r>
          </a:p>
          <a:p>
            <a:pPr lvl="2">
              <a:buFont typeface="Wingdings" panose="05000000000000000000" pitchFamily="2" charset="2"/>
              <a:buChar char="l"/>
            </a:pPr>
            <a:r>
              <a:rPr lang="zh-TW" altLang="en-US" sz="1800" dirty="0" smtClean="0">
                <a:latin typeface="+mn-ea"/>
              </a:rPr>
              <a:t>在僱傭合約開始及終止或屆滿時，僱主須支付輸入勞工往返本港與原居地的旅費、簽證∕進入許可費等。</a:t>
            </a:r>
            <a:endParaRPr lang="en-US" altLang="zh-TW" sz="1800" dirty="0" smtClean="0">
              <a:latin typeface="+mn-ea"/>
            </a:endParaRPr>
          </a:p>
          <a:p>
            <a:pPr marL="914400" lvl="2" indent="0">
              <a:buNone/>
            </a:pPr>
            <a:endParaRPr lang="en-US" altLang="zh-TW" sz="1800" dirty="0" smtClean="0"/>
          </a:p>
          <a:p>
            <a:pPr lvl="2"/>
            <a:endParaRPr lang="en-US" altLang="zh-TW" sz="1800" dirty="0" smtClean="0"/>
          </a:p>
        </p:txBody>
      </p:sp>
      <p:sp>
        <p:nvSpPr>
          <p:cNvPr id="3" name="投影片編號版面配置區 2"/>
          <p:cNvSpPr>
            <a:spLocks noGrp="1"/>
          </p:cNvSpPr>
          <p:nvPr>
            <p:ph type="sldNum" sz="quarter" idx="12"/>
          </p:nvPr>
        </p:nvSpPr>
        <p:spPr/>
        <p:txBody>
          <a:bodyPr/>
          <a:lstStyle/>
          <a:p>
            <a:fld id="{B21C0A18-93C4-410B-B4EE-B5924265EC4C}" type="slidenum">
              <a:rPr lang="en-GB" smtClean="0"/>
              <a:t>27</a:t>
            </a:fld>
            <a:endParaRPr lang="en-GB"/>
          </a:p>
        </p:txBody>
      </p:sp>
    </p:spTree>
    <p:extLst>
      <p:ext uri="{BB962C8B-B14F-4D97-AF65-F5344CB8AC3E}">
        <p14:creationId xmlns:p14="http://schemas.microsoft.com/office/powerpoint/2010/main" val="1213890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0" y="1263535"/>
            <a:ext cx="7744692" cy="5299360"/>
          </a:xfrm>
        </p:spPr>
        <p:txBody>
          <a:bodyPr>
            <a:noAutofit/>
          </a:bodyPr>
          <a:lstStyle/>
          <a:p>
            <a:pPr>
              <a:buFont typeface="Wingdings" panose="05000000000000000000" pitchFamily="2" charset="2"/>
              <a:buChar char="l"/>
            </a:pPr>
            <a:r>
              <a:rPr lang="zh-TW" altLang="en-US" sz="2200" dirty="0">
                <a:latin typeface="+mn-ea"/>
              </a:rPr>
              <a:t>計劃其他</a:t>
            </a:r>
            <a:r>
              <a:rPr lang="zh-TW" altLang="en-US" sz="2200" dirty="0" smtClean="0">
                <a:latin typeface="+mn-ea"/>
              </a:rPr>
              <a:t>規定 </a:t>
            </a:r>
            <a:r>
              <a:rPr lang="en-US" altLang="zh-TW" sz="2200" dirty="0" smtClean="0">
                <a:latin typeface="+mn-ea"/>
              </a:rPr>
              <a:t>(</a:t>
            </a:r>
            <a:r>
              <a:rPr lang="zh-TW" altLang="en-US" sz="2200" dirty="0" smtClean="0">
                <a:latin typeface="+mn-ea"/>
              </a:rPr>
              <a:t>續</a:t>
            </a:r>
            <a:r>
              <a:rPr lang="en-US" altLang="zh-TW" sz="2200" dirty="0" smtClean="0">
                <a:latin typeface="+mn-ea"/>
              </a:rPr>
              <a:t>)</a:t>
            </a:r>
          </a:p>
          <a:p>
            <a:pPr lvl="1">
              <a:buFont typeface="Wingdings" panose="05000000000000000000" pitchFamily="2" charset="2"/>
              <a:buChar char="l"/>
            </a:pPr>
            <a:r>
              <a:rPr lang="zh-TW" altLang="en-US" sz="1800" dirty="0" smtClean="0">
                <a:latin typeface="+mn-ea"/>
              </a:rPr>
              <a:t>居所</a:t>
            </a:r>
            <a:r>
              <a:rPr lang="en-US" altLang="zh-TW" sz="1800" dirty="0" smtClean="0">
                <a:latin typeface="+mn-ea"/>
              </a:rPr>
              <a:t>:</a:t>
            </a:r>
          </a:p>
          <a:p>
            <a:pPr lvl="2">
              <a:buFont typeface="Wingdings" panose="05000000000000000000" pitchFamily="2" charset="2"/>
              <a:buChar char="l"/>
            </a:pPr>
            <a:r>
              <a:rPr lang="zh-TW" altLang="en-US" sz="1800" dirty="0">
                <a:latin typeface="+mn-ea"/>
              </a:rPr>
              <a:t>僱主須為輸入勞工提供符合「標準僱傭合約」附表所訂標準的居所，並須在任何時間均維持有關標準。</a:t>
            </a:r>
            <a:endParaRPr lang="en-US" altLang="zh-TW" sz="1800" dirty="0">
              <a:latin typeface="+mn-ea"/>
            </a:endParaRPr>
          </a:p>
          <a:p>
            <a:pPr lvl="2">
              <a:buFont typeface="Wingdings" panose="05000000000000000000" pitchFamily="2" charset="2"/>
              <a:buChar char="l"/>
            </a:pPr>
            <a:r>
              <a:rPr lang="zh-TW" altLang="en-US" sz="1800" dirty="0">
                <a:latin typeface="+mn-ea"/>
              </a:rPr>
              <a:t>如輸入勞工為內地居民，僱主可選擇（</a:t>
            </a:r>
            <a:r>
              <a:rPr lang="en-US" altLang="zh-TW" sz="1800" dirty="0">
                <a:latin typeface="+mn-ea"/>
              </a:rPr>
              <a:t>a</a:t>
            </a:r>
            <a:r>
              <a:rPr lang="zh-TW" altLang="en-US" sz="1800" dirty="0">
                <a:latin typeface="+mn-ea"/>
              </a:rPr>
              <a:t>）在香港為輸入勞工提供住宿；（</a:t>
            </a:r>
            <a:r>
              <a:rPr lang="en-US" altLang="zh-TW" sz="1800" dirty="0">
                <a:latin typeface="+mn-ea"/>
              </a:rPr>
              <a:t>b</a:t>
            </a:r>
            <a:r>
              <a:rPr lang="zh-TW" altLang="en-US" sz="1800" dirty="0">
                <a:latin typeface="+mn-ea"/>
              </a:rPr>
              <a:t>）在內地為輸入勞工提供住宿；或（</a:t>
            </a:r>
            <a:r>
              <a:rPr lang="en-US" altLang="zh-TW" sz="1800" dirty="0">
                <a:latin typeface="+mn-ea"/>
              </a:rPr>
              <a:t>c</a:t>
            </a:r>
            <a:r>
              <a:rPr lang="zh-TW" altLang="en-US" sz="1800" dirty="0">
                <a:latin typeface="+mn-ea"/>
              </a:rPr>
              <a:t>）讓輸入勞工在其內地住所居住。由僱主安排的內地居所亦須符合「標準僱傭合約」附表所訂標準。</a:t>
            </a:r>
          </a:p>
          <a:p>
            <a:pPr lvl="2">
              <a:buFont typeface="Wingdings" panose="05000000000000000000" pitchFamily="2" charset="2"/>
              <a:buChar char="l"/>
            </a:pPr>
            <a:r>
              <a:rPr lang="zh-TW" altLang="en-US" sz="1800" dirty="0">
                <a:latin typeface="+mn-ea"/>
              </a:rPr>
              <a:t>就提供居所而可從應支付輸入勞工的工資中扣除其佔用期間的住宿費，應等於該期間的實際住宿成本，或按「標準僱傭合約」計算期間應支付給輸入勞工的工資（不包括超時工資）的百分之十，兩者以較少者為準。</a:t>
            </a:r>
            <a:endParaRPr lang="en-US" altLang="zh-TW" sz="1800" dirty="0">
              <a:latin typeface="+mn-ea"/>
            </a:endParaRPr>
          </a:p>
          <a:p>
            <a:pPr lvl="1">
              <a:buFont typeface="Wingdings" panose="05000000000000000000" pitchFamily="2" charset="2"/>
              <a:buChar char="l"/>
            </a:pPr>
            <a:r>
              <a:rPr lang="zh-TW" altLang="en-US" sz="1800" dirty="0" smtClean="0">
                <a:latin typeface="+mn-ea"/>
              </a:rPr>
              <a:t>香港身份證</a:t>
            </a:r>
            <a:r>
              <a:rPr lang="en-US" altLang="zh-TW" sz="1800" dirty="0" smtClean="0">
                <a:latin typeface="+mn-ea"/>
              </a:rPr>
              <a:t>:</a:t>
            </a:r>
          </a:p>
          <a:p>
            <a:pPr lvl="2">
              <a:buFont typeface="Wingdings" panose="05000000000000000000" pitchFamily="2" charset="2"/>
              <a:buChar char="l"/>
            </a:pPr>
            <a:r>
              <a:rPr lang="zh-TW" altLang="en-US" sz="1800" dirty="0" smtClean="0">
                <a:latin typeface="+mn-ea"/>
              </a:rPr>
              <a:t>僱主</a:t>
            </a:r>
            <a:r>
              <a:rPr lang="zh-TW" altLang="en-US" sz="1800" dirty="0">
                <a:latin typeface="+mn-ea"/>
              </a:rPr>
              <a:t>須安排輸入勞工在抵港後</a:t>
            </a:r>
            <a:r>
              <a:rPr lang="en-US" altLang="zh-TW" sz="1800" dirty="0">
                <a:latin typeface="+mn-ea"/>
              </a:rPr>
              <a:t>30</a:t>
            </a:r>
            <a:r>
              <a:rPr lang="zh-TW" altLang="en-US" sz="1800" dirty="0">
                <a:latin typeface="+mn-ea"/>
              </a:rPr>
              <a:t>天內前往入境事務處，登記申領身份證，並在合約屆滿或終止時，提醒輸入勞工須在離港前將身份證交還入境事務處。</a:t>
            </a:r>
            <a:endParaRPr lang="en-US" altLang="zh-TW" sz="1800" dirty="0" smtClean="0">
              <a:latin typeface="+mn-ea"/>
            </a:endParaRPr>
          </a:p>
        </p:txBody>
      </p:sp>
      <p:sp>
        <p:nvSpPr>
          <p:cNvPr id="3" name="投影片編號版面配置區 2"/>
          <p:cNvSpPr>
            <a:spLocks noGrp="1"/>
          </p:cNvSpPr>
          <p:nvPr>
            <p:ph type="sldNum" sz="quarter" idx="12"/>
          </p:nvPr>
        </p:nvSpPr>
        <p:spPr/>
        <p:txBody>
          <a:bodyPr/>
          <a:lstStyle/>
          <a:p>
            <a:fld id="{B21C0A18-93C4-410B-B4EE-B5924265EC4C}" type="slidenum">
              <a:rPr lang="en-GB" smtClean="0"/>
              <a:t>28</a:t>
            </a:fld>
            <a:endParaRPr lang="en-GB"/>
          </a:p>
        </p:txBody>
      </p:sp>
    </p:spTree>
    <p:extLst>
      <p:ext uri="{BB962C8B-B14F-4D97-AF65-F5344CB8AC3E}">
        <p14:creationId xmlns:p14="http://schemas.microsoft.com/office/powerpoint/2010/main" val="810004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609599" y="1342509"/>
            <a:ext cx="7744692" cy="5299360"/>
          </a:xfrm>
        </p:spPr>
        <p:txBody>
          <a:bodyPr>
            <a:noAutofit/>
          </a:bodyPr>
          <a:lstStyle/>
          <a:p>
            <a:pPr>
              <a:buFont typeface="Wingdings" panose="05000000000000000000" pitchFamily="2" charset="2"/>
              <a:buChar char="l"/>
            </a:pPr>
            <a:r>
              <a:rPr lang="zh-TW" altLang="en-US" sz="2200" dirty="0">
                <a:latin typeface="+mn-ea"/>
              </a:rPr>
              <a:t>計劃</a:t>
            </a:r>
            <a:r>
              <a:rPr lang="zh-TW" altLang="en-US" sz="2200" dirty="0" smtClean="0">
                <a:latin typeface="+mn-ea"/>
              </a:rPr>
              <a:t>其他規定 </a:t>
            </a:r>
            <a:r>
              <a:rPr lang="en-US" altLang="zh-TW" sz="2200" dirty="0" smtClean="0">
                <a:latin typeface="+mn-ea"/>
              </a:rPr>
              <a:t>(</a:t>
            </a:r>
            <a:r>
              <a:rPr lang="zh-TW" altLang="en-US" sz="2200" dirty="0" smtClean="0">
                <a:latin typeface="+mn-ea"/>
              </a:rPr>
              <a:t>續</a:t>
            </a:r>
            <a:r>
              <a:rPr lang="en-US" altLang="zh-TW" sz="2200" dirty="0" smtClean="0">
                <a:latin typeface="+mn-ea"/>
              </a:rPr>
              <a:t>)</a:t>
            </a:r>
          </a:p>
          <a:p>
            <a:pPr lvl="1">
              <a:buFont typeface="Wingdings" panose="05000000000000000000" pitchFamily="2" charset="2"/>
              <a:buChar char="l"/>
            </a:pPr>
            <a:r>
              <a:rPr lang="zh-TW" altLang="en-US" sz="1800" dirty="0">
                <a:latin typeface="+mn-ea"/>
              </a:rPr>
              <a:t>不得以輸入勞工取代本地</a:t>
            </a:r>
            <a:r>
              <a:rPr lang="zh-TW" altLang="en-US" sz="1800" dirty="0" smtClean="0">
                <a:latin typeface="+mn-ea"/>
              </a:rPr>
              <a:t>工人</a:t>
            </a:r>
            <a:endParaRPr lang="en-US" altLang="zh-TW" sz="1800" dirty="0" smtClean="0">
              <a:latin typeface="+mn-ea"/>
            </a:endParaRPr>
          </a:p>
          <a:p>
            <a:pPr lvl="2">
              <a:buFont typeface="Wingdings" panose="05000000000000000000" pitchFamily="2" charset="2"/>
              <a:buChar char="l"/>
            </a:pPr>
            <a:r>
              <a:rPr lang="zh-TW" altLang="en-US" sz="1800" dirty="0">
                <a:latin typeface="+mn-ea"/>
              </a:rPr>
              <a:t>僱主不得以輸入勞工取代原來在職的本地</a:t>
            </a:r>
            <a:r>
              <a:rPr lang="zh-TW" altLang="en-US" sz="1800" dirty="0" smtClean="0">
                <a:latin typeface="+mn-ea"/>
              </a:rPr>
              <a:t>工人</a:t>
            </a:r>
            <a:endParaRPr lang="en-US" altLang="zh-TW" sz="1800" dirty="0" smtClean="0">
              <a:latin typeface="+mn-ea"/>
            </a:endParaRPr>
          </a:p>
          <a:p>
            <a:pPr lvl="2">
              <a:buFont typeface="Wingdings" panose="05000000000000000000" pitchFamily="2" charset="2"/>
              <a:buChar char="l"/>
            </a:pPr>
            <a:r>
              <a:rPr lang="zh-TW" altLang="en-US" sz="1800" dirty="0" smtClean="0">
                <a:latin typeface="+mn-ea"/>
              </a:rPr>
              <a:t>如</a:t>
            </a:r>
            <a:r>
              <a:rPr lang="zh-TW" altLang="en-US" sz="1800" dirty="0">
                <a:latin typeface="+mn-ea"/>
              </a:rPr>
              <a:t>需裁員，僱主應先裁減輸入</a:t>
            </a:r>
            <a:r>
              <a:rPr lang="zh-TW" altLang="en-US" sz="1800" dirty="0" smtClean="0">
                <a:latin typeface="+mn-ea"/>
              </a:rPr>
              <a:t>勞工</a:t>
            </a:r>
            <a:endParaRPr lang="en-US" altLang="zh-TW" sz="1800" dirty="0" smtClean="0">
              <a:latin typeface="+mn-ea"/>
            </a:endParaRPr>
          </a:p>
          <a:p>
            <a:pPr lvl="2"/>
            <a:endParaRPr lang="en-US" altLang="zh-TW" sz="1800" dirty="0" smtClean="0"/>
          </a:p>
        </p:txBody>
      </p:sp>
      <p:sp>
        <p:nvSpPr>
          <p:cNvPr id="3" name="投影片編號版面配置區 2"/>
          <p:cNvSpPr>
            <a:spLocks noGrp="1"/>
          </p:cNvSpPr>
          <p:nvPr>
            <p:ph type="sldNum" sz="quarter" idx="12"/>
          </p:nvPr>
        </p:nvSpPr>
        <p:spPr/>
        <p:txBody>
          <a:bodyPr/>
          <a:lstStyle/>
          <a:p>
            <a:fld id="{B21C0A18-93C4-410B-B4EE-B5924265EC4C}" type="slidenum">
              <a:rPr lang="en-GB" smtClean="0"/>
              <a:t>29</a:t>
            </a:fld>
            <a:endParaRPr lang="en-GB"/>
          </a:p>
        </p:txBody>
      </p:sp>
    </p:spTree>
    <p:extLst>
      <p:ext uri="{BB962C8B-B14F-4D97-AF65-F5344CB8AC3E}">
        <p14:creationId xmlns:p14="http://schemas.microsoft.com/office/powerpoint/2010/main" val="79244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653935"/>
          </a:xfrm>
        </p:spPr>
        <p:txBody>
          <a:bodyPr/>
          <a:lstStyle/>
          <a:p>
            <a:r>
              <a:rPr lang="zh-TW" altLang="en-US" dirty="0"/>
              <a:t>補充</a:t>
            </a:r>
            <a:r>
              <a:rPr lang="zh-TW" altLang="en-US" dirty="0" smtClean="0"/>
              <a:t>勞工優化計劃 </a:t>
            </a:r>
            <a:r>
              <a:rPr lang="en-US" altLang="zh-TW" dirty="0" smtClean="0"/>
              <a:t>(ESLS)</a:t>
            </a:r>
            <a:endParaRPr lang="en-GB" dirty="0"/>
          </a:p>
        </p:txBody>
      </p:sp>
      <p:sp>
        <p:nvSpPr>
          <p:cNvPr id="3" name="內容版面配置區 2"/>
          <p:cNvSpPr>
            <a:spLocks noGrp="1"/>
          </p:cNvSpPr>
          <p:nvPr>
            <p:ph idx="1"/>
          </p:nvPr>
        </p:nvSpPr>
        <p:spPr>
          <a:xfrm>
            <a:off x="320587" y="1468940"/>
            <a:ext cx="7044269" cy="4844415"/>
          </a:xfrm>
        </p:spPr>
        <p:txBody>
          <a:bodyPr>
            <a:noAutofit/>
          </a:bodyPr>
          <a:lstStyle/>
          <a:p>
            <a:pPr>
              <a:buFont typeface="Wingdings" panose="05000000000000000000" pitchFamily="2" charset="2"/>
              <a:buChar char="l"/>
            </a:pPr>
            <a:r>
              <a:rPr lang="zh-TW" altLang="en-US" sz="2200" dirty="0" smtClean="0">
                <a:latin typeface="+mn-ea"/>
              </a:rPr>
              <a:t>優化措施的內容</a:t>
            </a:r>
            <a:endParaRPr lang="en-US" altLang="zh-TW" sz="2200" dirty="0" smtClean="0">
              <a:latin typeface="+mn-ea"/>
            </a:endParaRPr>
          </a:p>
          <a:p>
            <a:pPr marL="0" indent="0">
              <a:buNone/>
            </a:pPr>
            <a:r>
              <a:rPr lang="en-US" altLang="zh-TW" sz="2200" dirty="0" smtClean="0">
                <a:solidFill>
                  <a:schemeClr val="accent1"/>
                </a:solidFill>
                <a:latin typeface="+mn-ea"/>
              </a:rPr>
              <a:t>1.</a:t>
            </a:r>
            <a:r>
              <a:rPr lang="en-US" altLang="zh-TW" sz="2200" dirty="0" smtClean="0">
                <a:latin typeface="+mn-ea"/>
              </a:rPr>
              <a:t> </a:t>
            </a:r>
            <a:r>
              <a:rPr lang="zh-TW" altLang="en-US" sz="2200" b="1" u="sng" dirty="0" smtClean="0">
                <a:latin typeface="+mn-ea"/>
              </a:rPr>
              <a:t>暫停</a:t>
            </a:r>
            <a:r>
              <a:rPr lang="zh-TW" altLang="en-US" sz="2200" b="1" u="sng" dirty="0">
                <a:latin typeface="+mn-ea"/>
              </a:rPr>
              <a:t>執行</a:t>
            </a:r>
            <a:r>
              <a:rPr lang="zh-TW" altLang="en-US" sz="2200" dirty="0">
                <a:latin typeface="+mn-ea"/>
              </a:rPr>
              <a:t>「補充勞工計劃」下</a:t>
            </a:r>
            <a:r>
              <a:rPr lang="en-US" altLang="zh-TW" sz="2200" dirty="0">
                <a:latin typeface="+mn-ea"/>
              </a:rPr>
              <a:t>26 </a:t>
            </a:r>
            <a:r>
              <a:rPr lang="zh-TW" altLang="en-US" sz="2200" dirty="0">
                <a:latin typeface="+mn-ea"/>
              </a:rPr>
              <a:t>個職位類別及非技術／低技術職位一般不得輸入勞工的規定，為期</a:t>
            </a:r>
            <a:r>
              <a:rPr lang="zh-TW" altLang="en-US" sz="2200" dirty="0" smtClean="0">
                <a:latin typeface="+mn-ea"/>
              </a:rPr>
              <a:t>兩年。</a:t>
            </a:r>
            <a:endParaRPr lang="en-US" altLang="zh-TW" sz="2200" dirty="0">
              <a:latin typeface="+mn-ea"/>
            </a:endParaRPr>
          </a:p>
          <a:p>
            <a:pPr marL="0" indent="0">
              <a:buNone/>
            </a:pPr>
            <a:r>
              <a:rPr lang="en-US" altLang="zh-TW" sz="2200" dirty="0" smtClean="0">
                <a:solidFill>
                  <a:schemeClr val="accent1"/>
                </a:solidFill>
                <a:latin typeface="+mn-ea"/>
              </a:rPr>
              <a:t>2.</a:t>
            </a:r>
            <a:r>
              <a:rPr lang="en-US" altLang="zh-TW" sz="2200" dirty="0" smtClean="0">
                <a:latin typeface="+mn-ea"/>
              </a:rPr>
              <a:t> </a:t>
            </a:r>
            <a:r>
              <a:rPr lang="zh-TW" altLang="en-US" sz="2200" b="1" u="sng" dirty="0" smtClean="0">
                <a:latin typeface="+mn-ea"/>
              </a:rPr>
              <a:t>加強向僱主發放申請資訊</a:t>
            </a:r>
            <a:r>
              <a:rPr lang="en-US" altLang="zh-TW" sz="2200" dirty="0" smtClean="0">
                <a:latin typeface="+mn-ea"/>
              </a:rPr>
              <a:t>: </a:t>
            </a:r>
            <a:r>
              <a:rPr lang="zh-TW" altLang="en-US" sz="2200" dirty="0" smtClean="0">
                <a:latin typeface="+mn-ea"/>
              </a:rPr>
              <a:t>勞工處將於九月為僱主舉辦五場簡介會，解釋提交申請所需的資料、注意事項及申請流程，並即場解答疑問。勞工處會繼續不時舉辦僱主簡介會，以及公布常見職位的資料，包括每月工資中位數，供僱主參考。</a:t>
            </a:r>
            <a:endParaRPr lang="en-US" altLang="zh-TW" sz="2200" dirty="0" smtClean="0">
              <a:latin typeface="+mn-ea"/>
            </a:endParaRPr>
          </a:p>
          <a:p>
            <a:pPr marL="0" indent="0">
              <a:buNone/>
            </a:pPr>
            <a:r>
              <a:rPr lang="en-US" altLang="zh-TW" sz="2200" dirty="0">
                <a:solidFill>
                  <a:schemeClr val="accent1"/>
                </a:solidFill>
                <a:latin typeface="+mn-ea"/>
              </a:rPr>
              <a:t>3.</a:t>
            </a:r>
            <a:r>
              <a:rPr lang="zh-TW" altLang="en-US" sz="2200" b="1" u="sng" dirty="0">
                <a:latin typeface="+mn-ea"/>
              </a:rPr>
              <a:t>精簡核實申請資料的程序</a:t>
            </a:r>
            <a:r>
              <a:rPr lang="en-US" altLang="zh-TW" sz="2200" dirty="0">
                <a:latin typeface="+mn-ea"/>
              </a:rPr>
              <a:t>: </a:t>
            </a:r>
            <a:r>
              <a:rPr lang="zh-TW" altLang="en-US" sz="2200" dirty="0">
                <a:latin typeface="+mn-ea"/>
              </a:rPr>
              <a:t>現時，每宗申請經甄別後，勞工處的勞工督察會與申請僱主聯絡，安排巡查僱主的辦公地點和擬輸入勞工的工作地點，核實有關資料。勞工處會改以審視文件代替勞工督察的巡查，並按情況向僱主進行電話或書面核實。</a:t>
            </a:r>
            <a:endParaRPr lang="en-US" altLang="zh-TW" sz="2200" dirty="0">
              <a:latin typeface="+mn-ea"/>
            </a:endParaRPr>
          </a:p>
          <a:p>
            <a:pPr marL="0" indent="0">
              <a:buNone/>
            </a:pPr>
            <a:endParaRPr lang="en-US" altLang="zh-TW" sz="2200" dirty="0" smtClean="0"/>
          </a:p>
          <a:p>
            <a:pPr marL="914400" lvl="1" indent="-457200">
              <a:buAutoNum type="arabicPeriod"/>
            </a:pPr>
            <a:endParaRPr lang="en-US" altLang="zh-TW" sz="2200" dirty="0" smtClean="0"/>
          </a:p>
          <a:p>
            <a:pPr marL="457200" lvl="1" indent="0">
              <a:buNone/>
            </a:pPr>
            <a:endParaRPr lang="zh-TW" altLang="en-US" sz="2000" dirty="0"/>
          </a:p>
          <a:p>
            <a:pPr lvl="1"/>
            <a:endParaRPr lang="en-GB" dirty="0"/>
          </a:p>
        </p:txBody>
      </p:sp>
      <p:sp>
        <p:nvSpPr>
          <p:cNvPr id="4" name="投影片編號版面配置區 3"/>
          <p:cNvSpPr>
            <a:spLocks noGrp="1"/>
          </p:cNvSpPr>
          <p:nvPr>
            <p:ph type="sldNum" sz="quarter" idx="12"/>
          </p:nvPr>
        </p:nvSpPr>
        <p:spPr/>
        <p:txBody>
          <a:bodyPr/>
          <a:lstStyle/>
          <a:p>
            <a:fld id="{B21C0A18-93C4-410B-B4EE-B5924265EC4C}" type="slidenum">
              <a:rPr lang="en-GB" smtClean="0"/>
              <a:t>3</a:t>
            </a:fld>
            <a:endParaRPr lang="en-GB"/>
          </a:p>
        </p:txBody>
      </p:sp>
    </p:spTree>
    <p:extLst>
      <p:ext uri="{BB962C8B-B14F-4D97-AF65-F5344CB8AC3E}">
        <p14:creationId xmlns:p14="http://schemas.microsoft.com/office/powerpoint/2010/main" val="3328774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164085" y="1263535"/>
            <a:ext cx="7744692" cy="5299360"/>
          </a:xfrm>
        </p:spPr>
        <p:txBody>
          <a:bodyPr>
            <a:noAutofit/>
          </a:bodyPr>
          <a:lstStyle/>
          <a:p>
            <a:pPr>
              <a:buFont typeface="Wingdings" panose="05000000000000000000" pitchFamily="2" charset="2"/>
              <a:buChar char="l"/>
            </a:pPr>
            <a:r>
              <a:rPr lang="zh-TW" altLang="en-US" sz="2200" dirty="0">
                <a:latin typeface="+mn-ea"/>
              </a:rPr>
              <a:t>行政制裁</a:t>
            </a:r>
            <a:endParaRPr lang="en-US" altLang="zh-TW" sz="2200" dirty="0">
              <a:latin typeface="+mn-ea"/>
            </a:endParaRPr>
          </a:p>
          <a:p>
            <a:pPr lvl="1">
              <a:buFont typeface="Wingdings" panose="05000000000000000000" pitchFamily="2" charset="2"/>
              <a:buChar char="l"/>
            </a:pPr>
            <a:r>
              <a:rPr lang="zh-TW" altLang="en-US" sz="2000" dirty="0" smtClean="0">
                <a:latin typeface="+mn-ea"/>
              </a:rPr>
              <a:t>僱主</a:t>
            </a:r>
            <a:r>
              <a:rPr lang="zh-TW" altLang="en-US" sz="2000" dirty="0">
                <a:latin typeface="+mn-ea"/>
              </a:rPr>
              <a:t>如被發現違反相關法定條文（包括</a:t>
            </a:r>
            <a:r>
              <a:rPr lang="en-US" altLang="zh-TW" sz="2000" dirty="0">
                <a:latin typeface="+mn-ea"/>
              </a:rPr>
              <a:t>《</a:t>
            </a:r>
            <a:r>
              <a:rPr lang="zh-TW" altLang="en-US" sz="2000" dirty="0">
                <a:latin typeface="+mn-ea"/>
              </a:rPr>
              <a:t>僱傭條例</a:t>
            </a:r>
            <a:r>
              <a:rPr lang="en-US" altLang="zh-TW" sz="2000" dirty="0">
                <a:latin typeface="+mn-ea"/>
              </a:rPr>
              <a:t>》</a:t>
            </a:r>
            <a:r>
              <a:rPr lang="zh-TW" altLang="en-US" sz="2000" dirty="0">
                <a:latin typeface="+mn-ea"/>
              </a:rPr>
              <a:t>、</a:t>
            </a:r>
            <a:r>
              <a:rPr lang="en-US" altLang="zh-TW" sz="2000" dirty="0">
                <a:latin typeface="+mn-ea"/>
              </a:rPr>
              <a:t>《</a:t>
            </a:r>
            <a:r>
              <a:rPr lang="zh-TW" altLang="en-US" sz="2000" dirty="0">
                <a:latin typeface="+mn-ea"/>
              </a:rPr>
              <a:t>僱員補償條例</a:t>
            </a:r>
            <a:r>
              <a:rPr lang="en-US" altLang="zh-TW" sz="2000" dirty="0">
                <a:latin typeface="+mn-ea"/>
              </a:rPr>
              <a:t>》</a:t>
            </a:r>
            <a:r>
              <a:rPr lang="zh-TW" altLang="en-US" sz="2000" dirty="0">
                <a:latin typeface="+mn-ea"/>
              </a:rPr>
              <a:t>、</a:t>
            </a:r>
            <a:r>
              <a:rPr lang="en-US" altLang="zh-TW" sz="2000" dirty="0">
                <a:latin typeface="+mn-ea"/>
              </a:rPr>
              <a:t>《</a:t>
            </a:r>
            <a:r>
              <a:rPr lang="zh-TW" altLang="en-US" sz="2000" dirty="0">
                <a:latin typeface="+mn-ea"/>
              </a:rPr>
              <a:t>入境條例</a:t>
            </a:r>
            <a:r>
              <a:rPr lang="en-US" altLang="zh-TW" sz="2000" dirty="0">
                <a:latin typeface="+mn-ea"/>
              </a:rPr>
              <a:t>》</a:t>
            </a:r>
            <a:r>
              <a:rPr lang="zh-TW" altLang="en-US" sz="2000" dirty="0">
                <a:latin typeface="+mn-ea"/>
              </a:rPr>
              <a:t>和職業安全及健康法例）、「補充勞工優化計劃」或「標準僱傭合約」的相關規定，會被行政制裁，即</a:t>
            </a:r>
            <a:r>
              <a:rPr lang="zh-TW" altLang="en-US" sz="2000" b="1" dirty="0">
                <a:latin typeface="+mn-ea"/>
              </a:rPr>
              <a:t>所獲得的輸入勞工批准將會被撤銷</a:t>
            </a:r>
            <a:r>
              <a:rPr lang="zh-TW" altLang="en-US" sz="2000" dirty="0">
                <a:latin typeface="+mn-ea"/>
              </a:rPr>
              <a:t>，而隨後達</a:t>
            </a:r>
            <a:r>
              <a:rPr lang="zh-TW" altLang="en-US" sz="2000" b="1" dirty="0">
                <a:latin typeface="+mn-ea"/>
              </a:rPr>
              <a:t>兩年</a:t>
            </a:r>
            <a:r>
              <a:rPr lang="zh-TW" altLang="en-US" sz="2000" dirty="0">
                <a:latin typeface="+mn-ea"/>
              </a:rPr>
              <a:t>的期間內亦不會獲准參與「補充勞工優化計劃」。</a:t>
            </a:r>
            <a:endParaRPr lang="en-US" altLang="zh-TW" sz="2000" dirty="0">
              <a:latin typeface="+mn-ea"/>
            </a:endParaRPr>
          </a:p>
          <a:p>
            <a:pPr lvl="1">
              <a:buFont typeface="Wingdings" panose="05000000000000000000" pitchFamily="2" charset="2"/>
              <a:buChar char="l"/>
            </a:pPr>
            <a:r>
              <a:rPr lang="zh-TW" altLang="en-US" sz="2000" dirty="0" smtClean="0">
                <a:latin typeface="+mn-ea"/>
              </a:rPr>
              <a:t>如</a:t>
            </a:r>
            <a:r>
              <a:rPr lang="zh-TW" altLang="en-US" sz="2000" dirty="0">
                <a:latin typeface="+mn-ea"/>
              </a:rPr>
              <a:t>僱主無合理理由拒絕聘用在四星期本地公開招聘期間合資格的本地求職者，勞工處會中止處理有關申請。此外，有關僱主會被施加行政制裁，在</a:t>
            </a:r>
            <a:r>
              <a:rPr lang="zh-TW" altLang="en-US" sz="2000" b="1" dirty="0">
                <a:latin typeface="+mn-ea"/>
              </a:rPr>
              <a:t>一年</a:t>
            </a:r>
            <a:r>
              <a:rPr lang="zh-TW" altLang="en-US" sz="2000" dirty="0">
                <a:latin typeface="+mn-ea"/>
              </a:rPr>
              <a:t>內不獲准參與「補充勞工優化計劃」</a:t>
            </a:r>
            <a:r>
              <a:rPr lang="zh-TW" altLang="en-US" sz="2000" dirty="0" smtClean="0">
                <a:latin typeface="+mn-ea"/>
              </a:rPr>
              <a:t>。</a:t>
            </a:r>
            <a:endParaRPr lang="en-US" altLang="zh-TW" sz="2000" dirty="0" smtClean="0">
              <a:latin typeface="+mn-ea"/>
            </a:endParaRPr>
          </a:p>
          <a:p>
            <a:pPr lvl="1">
              <a:buFont typeface="Wingdings" panose="05000000000000000000" pitchFamily="2" charset="2"/>
              <a:buChar char="l"/>
            </a:pPr>
            <a:r>
              <a:rPr lang="zh-TW" altLang="en-US" sz="2000" dirty="0">
                <a:latin typeface="+mn-ea"/>
              </a:rPr>
              <a:t>如僱主沒有</a:t>
            </a:r>
            <a:r>
              <a:rPr lang="zh-TW" altLang="en-US" sz="2000" dirty="0" smtClean="0">
                <a:latin typeface="+mn-ea"/>
              </a:rPr>
              <a:t>根據「標準</a:t>
            </a:r>
            <a:r>
              <a:rPr lang="zh-TW" altLang="en-US" sz="2000" dirty="0">
                <a:latin typeface="+mn-ea"/>
              </a:rPr>
              <a:t>僱傭</a:t>
            </a:r>
            <a:r>
              <a:rPr lang="zh-TW" altLang="en-US" sz="2000" dirty="0" smtClean="0">
                <a:latin typeface="+mn-ea"/>
              </a:rPr>
              <a:t>合約」安排</a:t>
            </a:r>
            <a:r>
              <a:rPr lang="zh-TW" altLang="en-US" sz="2000" dirty="0">
                <a:latin typeface="+mn-ea"/>
              </a:rPr>
              <a:t>輸入勞工出席簡介</a:t>
            </a:r>
            <a:r>
              <a:rPr lang="zh-TW" altLang="en-US" sz="2000" dirty="0" smtClean="0">
                <a:latin typeface="+mn-ea"/>
              </a:rPr>
              <a:t>會，勞工</a:t>
            </a:r>
            <a:r>
              <a:rPr lang="zh-TW" altLang="en-US" sz="2000" dirty="0">
                <a:latin typeface="+mn-ea"/>
              </a:rPr>
              <a:t>處有權拒絕審理有關僱主根據「補充勞工優化計劃」輸入勞工的申請。此外，有關僱主會被施加行政制裁，在</a:t>
            </a:r>
            <a:r>
              <a:rPr lang="zh-TW" altLang="en-US" sz="2000" b="1" dirty="0">
                <a:latin typeface="+mn-ea"/>
              </a:rPr>
              <a:t>一年</a:t>
            </a:r>
            <a:r>
              <a:rPr lang="zh-TW" altLang="en-US" sz="2000" dirty="0">
                <a:latin typeface="+mn-ea"/>
              </a:rPr>
              <a:t>內不獲准參與「補充勞工優化計劃」。</a:t>
            </a:r>
            <a:endParaRPr lang="en-US" altLang="zh-TW" sz="2000" dirty="0">
              <a:latin typeface="+mn-ea"/>
            </a:endParaRPr>
          </a:p>
          <a:p>
            <a:pPr marL="914400" lvl="2" indent="0">
              <a:buNone/>
            </a:pPr>
            <a:endParaRPr lang="en-US" altLang="zh-TW" sz="1600" dirty="0">
              <a:latin typeface="+mn-ea"/>
            </a:endParaRPr>
          </a:p>
          <a:p>
            <a:pPr lvl="2">
              <a:buFont typeface="Wingdings" panose="05000000000000000000" pitchFamily="2" charset="2"/>
              <a:buChar char="l"/>
            </a:pPr>
            <a:endParaRPr lang="en-US" altLang="zh-TW" sz="1800" dirty="0" smtClean="0"/>
          </a:p>
          <a:p>
            <a:endParaRPr lang="zh-TW" altLang="en-US" sz="2000" dirty="0"/>
          </a:p>
          <a:p>
            <a:pPr lvl="2"/>
            <a:endParaRPr lang="zh-TW" altLang="en-US" sz="1800" dirty="0"/>
          </a:p>
          <a:p>
            <a:pPr marL="914400" lvl="2" indent="0">
              <a:buNone/>
            </a:pPr>
            <a:endParaRPr lang="en-US" altLang="zh-TW" sz="1800" dirty="0" smtClean="0"/>
          </a:p>
        </p:txBody>
      </p:sp>
      <p:sp>
        <p:nvSpPr>
          <p:cNvPr id="3" name="投影片編號版面配置區 2"/>
          <p:cNvSpPr>
            <a:spLocks noGrp="1"/>
          </p:cNvSpPr>
          <p:nvPr>
            <p:ph type="sldNum" sz="quarter" idx="12"/>
          </p:nvPr>
        </p:nvSpPr>
        <p:spPr/>
        <p:txBody>
          <a:bodyPr/>
          <a:lstStyle/>
          <a:p>
            <a:fld id="{B21C0A18-93C4-410B-B4EE-B5924265EC4C}" type="slidenum">
              <a:rPr lang="en-GB" smtClean="0"/>
              <a:t>30</a:t>
            </a:fld>
            <a:endParaRPr lang="en-GB"/>
          </a:p>
        </p:txBody>
      </p:sp>
    </p:spTree>
    <p:extLst>
      <p:ext uri="{BB962C8B-B14F-4D97-AF65-F5344CB8AC3E}">
        <p14:creationId xmlns:p14="http://schemas.microsoft.com/office/powerpoint/2010/main" val="304387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609600"/>
            <a:ext cx="6554688" cy="947192"/>
          </a:xfrm>
        </p:spPr>
        <p:txBody>
          <a:bodyPr>
            <a:normAutofit/>
          </a:bodyPr>
          <a:lstStyle/>
          <a:p>
            <a:r>
              <a:rPr lang="zh-TW" altLang="en-US" dirty="0">
                <a:latin typeface="Times New Roman" panose="02020603050405020304" pitchFamily="18" charset="0"/>
              </a:rPr>
              <a:t>僱傭權益簡介會最新資訊</a:t>
            </a:r>
            <a:endParaRPr lang="zh-HK" altLang="en-US" dirty="0"/>
          </a:p>
        </p:txBody>
      </p:sp>
      <p:sp>
        <p:nvSpPr>
          <p:cNvPr id="4" name="投影片編號版面配置區 3"/>
          <p:cNvSpPr>
            <a:spLocks noGrp="1"/>
          </p:cNvSpPr>
          <p:nvPr>
            <p:ph type="sldNum" sz="quarter" idx="12"/>
          </p:nvPr>
        </p:nvSpPr>
        <p:spPr/>
        <p:txBody>
          <a:bodyPr/>
          <a:lstStyle/>
          <a:p>
            <a:pPr>
              <a:defRPr/>
            </a:pPr>
            <a:fld id="{654F891C-F020-4EB9-9618-B48AD0149655}" type="slidenum">
              <a:rPr lang="en-US" altLang="zh-TW" smtClean="0"/>
              <a:pPr>
                <a:defRPr/>
              </a:pPr>
              <a:t>31</a:t>
            </a:fld>
            <a:endParaRPr lang="en-US" altLang="zh-TW"/>
          </a:p>
        </p:txBody>
      </p:sp>
      <p:sp>
        <p:nvSpPr>
          <p:cNvPr id="5" name="Rectangle 3"/>
          <p:cNvSpPr>
            <a:spLocks noGrp="1"/>
          </p:cNvSpPr>
          <p:nvPr>
            <p:ph idx="1"/>
          </p:nvPr>
        </p:nvSpPr>
        <p:spPr>
          <a:xfrm>
            <a:off x="268425" y="1844824"/>
            <a:ext cx="7039879" cy="2088232"/>
          </a:xfrm>
        </p:spPr>
        <p:txBody>
          <a:bodyPr/>
          <a:lstStyle/>
          <a:p>
            <a:pPr marL="803275" lvl="1" indent="-457200" algn="just" eaLnBrk="1" fontAlgn="auto">
              <a:spcBef>
                <a:spcPts val="1800"/>
              </a:spcBef>
              <a:spcAft>
                <a:spcPts val="0"/>
              </a:spcAft>
              <a:buFont typeface="Wingdings" panose="05000000000000000000" pitchFamily="2" charset="2"/>
              <a:buChar char="l"/>
              <a:tabLst>
                <a:tab pos="720725" algn="l"/>
              </a:tabLst>
              <a:defRPr/>
            </a:pPr>
            <a:r>
              <a:rPr lang="zh-TW" altLang="en-US" sz="3100" dirty="0">
                <a:solidFill>
                  <a:schemeClr val="tx1">
                    <a:lumMod val="75000"/>
                    <a:lumOff val="25000"/>
                  </a:schemeClr>
                </a:solidFill>
                <a:latin typeface="Arial Unicode MS" panose="020B0604020202020204" pitchFamily="34" charset="-120"/>
              </a:rPr>
              <a:t>有關僱傭權益簡介會的最新資訊，請致電聯絡本處補充勞工科（電話號碼</a:t>
            </a:r>
            <a:r>
              <a:rPr lang="en-US" altLang="zh-TW" sz="3100" dirty="0">
                <a:solidFill>
                  <a:schemeClr val="tx1">
                    <a:lumMod val="75000"/>
                    <a:lumOff val="25000"/>
                  </a:schemeClr>
                </a:solidFill>
                <a:latin typeface="Arial Unicode MS" panose="020B0604020202020204" pitchFamily="34" charset="-120"/>
              </a:rPr>
              <a:t>︰2150 </a:t>
            </a:r>
            <a:r>
              <a:rPr lang="en-US" altLang="zh-TW" sz="3100" dirty="0" smtClean="0">
                <a:solidFill>
                  <a:schemeClr val="tx1">
                    <a:lumMod val="75000"/>
                    <a:lumOff val="25000"/>
                  </a:schemeClr>
                </a:solidFill>
                <a:latin typeface="Arial Unicode MS" panose="020B0604020202020204" pitchFamily="34" charset="-120"/>
              </a:rPr>
              <a:t>6354</a:t>
            </a:r>
            <a:r>
              <a:rPr lang="zh-TW" altLang="en-US" sz="3100" dirty="0" smtClean="0">
                <a:solidFill>
                  <a:schemeClr val="tx1">
                    <a:lumMod val="75000"/>
                    <a:lumOff val="25000"/>
                  </a:schemeClr>
                </a:solidFill>
                <a:latin typeface="Arial Unicode MS" panose="020B0604020202020204" pitchFamily="34" charset="-120"/>
              </a:rPr>
              <a:t>）</a:t>
            </a:r>
            <a:r>
              <a:rPr lang="zh-TW" altLang="en-US" sz="3100" dirty="0">
                <a:solidFill>
                  <a:schemeClr val="tx1">
                    <a:lumMod val="75000"/>
                    <a:lumOff val="25000"/>
                  </a:schemeClr>
                </a:solidFill>
                <a:latin typeface="Arial Unicode MS" panose="020B0604020202020204" pitchFamily="34" charset="-120"/>
              </a:rPr>
              <a:t>或瀏覽本處網頁</a:t>
            </a:r>
            <a:endParaRPr lang="en-US" altLang="zh-TW" sz="3100" dirty="0">
              <a:solidFill>
                <a:schemeClr val="tx1">
                  <a:lumMod val="75000"/>
                  <a:lumOff val="25000"/>
                </a:schemeClr>
              </a:solidFill>
              <a:latin typeface="Arial Unicode MS" panose="020B0604020202020204" pitchFamily="34" charset="-120"/>
            </a:endParaRPr>
          </a:p>
        </p:txBody>
      </p:sp>
      <p:sp>
        <p:nvSpPr>
          <p:cNvPr id="7" name="Rectangle 2"/>
          <p:cNvSpPr>
            <a:spLocks noChangeArrowheads="1"/>
          </p:cNvSpPr>
          <p:nvPr/>
        </p:nvSpPr>
        <p:spPr bwMode="auto">
          <a:xfrm>
            <a:off x="1114423" y="4093121"/>
            <a:ext cx="5338763"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ctr">
              <a:lnSpc>
                <a:spcPct val="150000"/>
              </a:lnSpc>
              <a:spcBef>
                <a:spcPct val="0"/>
              </a:spcBef>
              <a:buClrTx/>
              <a:buSzTx/>
              <a:buFontTx/>
              <a:buNone/>
            </a:pPr>
            <a:r>
              <a:rPr lang="en-US" altLang="zh-HK" dirty="0">
                <a:solidFill>
                  <a:srgbClr val="92D050"/>
                </a:solidFill>
                <a:latin typeface="微軟正黑體" panose="020B0604030504040204" pitchFamily="34" charset="-120"/>
              </a:rPr>
              <a:t>https://www.labour.gov.hk/tc/news/Briefing_for_Imported_Workers.htm</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l="5232" t="5814" r="5814" b="5232"/>
          <a:stretch>
            <a:fillRect/>
          </a:stretch>
        </p:blipFill>
        <p:spPr bwMode="auto">
          <a:xfrm>
            <a:off x="6453186" y="4093121"/>
            <a:ext cx="1076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526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609599" y="1342509"/>
            <a:ext cx="7744692" cy="5299360"/>
          </a:xfrm>
        </p:spPr>
        <p:txBody>
          <a:bodyPr>
            <a:noAutofit/>
          </a:bodyPr>
          <a:lstStyle/>
          <a:p>
            <a:pPr>
              <a:buFont typeface="Wingdings" panose="05000000000000000000" pitchFamily="2" charset="2"/>
              <a:buChar char="l"/>
            </a:pPr>
            <a:r>
              <a:rPr lang="zh-TW" altLang="en-US" sz="2200" dirty="0" smtClean="0"/>
              <a:t>參考資料</a:t>
            </a:r>
            <a:r>
              <a:rPr lang="en-US" altLang="zh-TW" sz="2200" dirty="0" smtClean="0"/>
              <a:t>:</a:t>
            </a:r>
          </a:p>
          <a:p>
            <a:pPr lvl="1">
              <a:buFont typeface="Wingdings" panose="05000000000000000000" pitchFamily="2" charset="2"/>
              <a:buChar char="l"/>
            </a:pPr>
            <a:r>
              <a:rPr lang="zh-TW" altLang="en-US" sz="1800" dirty="0" smtClean="0"/>
              <a:t>補充</a:t>
            </a:r>
            <a:r>
              <a:rPr lang="zh-TW" altLang="en-US" sz="1800" dirty="0"/>
              <a:t>勞工優化計劃」僱主應做與不應做事項</a:t>
            </a:r>
            <a:r>
              <a:rPr lang="zh-TW" altLang="en-US" sz="1800" dirty="0" smtClean="0"/>
              <a:t>一覽表</a:t>
            </a:r>
            <a:endParaRPr lang="en-US" altLang="zh-TW" sz="1800" dirty="0"/>
          </a:p>
          <a:p>
            <a:pPr lvl="1"/>
            <a:endParaRPr lang="en-US" altLang="zh-TW" sz="1800" dirty="0" smtClean="0"/>
          </a:p>
          <a:p>
            <a:pPr lvl="1"/>
            <a:endParaRPr lang="zh-TW" altLang="en-US" sz="1800" dirty="0" smtClean="0"/>
          </a:p>
        </p:txBody>
      </p:sp>
      <p:graphicFrame>
        <p:nvGraphicFramePr>
          <p:cNvPr id="4" name="表格 3"/>
          <p:cNvGraphicFramePr>
            <a:graphicFrameLocks noGrp="1"/>
          </p:cNvGraphicFramePr>
          <p:nvPr>
            <p:extLst>
              <p:ext uri="{D42A27DB-BD31-4B8C-83A1-F6EECF244321}">
                <p14:modId xmlns:p14="http://schemas.microsoft.com/office/powerpoint/2010/main" val="827001293"/>
              </p:ext>
            </p:extLst>
          </p:nvPr>
        </p:nvGraphicFramePr>
        <p:xfrm>
          <a:off x="609599" y="2274593"/>
          <a:ext cx="5648326" cy="4114105"/>
        </p:xfrm>
        <a:graphic>
          <a:graphicData uri="http://schemas.openxmlformats.org/drawingml/2006/table">
            <a:tbl>
              <a:tblPr firstRow="1" firstCol="1" bandRow="1">
                <a:tableStyleId>{5C22544A-7EE6-4342-B048-85BDC9FD1C3A}</a:tableStyleId>
              </a:tblPr>
              <a:tblGrid>
                <a:gridCol w="441432">
                  <a:extLst>
                    <a:ext uri="{9D8B030D-6E8A-4147-A177-3AD203B41FA5}">
                      <a16:colId xmlns:a16="http://schemas.microsoft.com/office/drawing/2014/main" val="1303069749"/>
                    </a:ext>
                  </a:extLst>
                </a:gridCol>
                <a:gridCol w="5206894">
                  <a:extLst>
                    <a:ext uri="{9D8B030D-6E8A-4147-A177-3AD203B41FA5}">
                      <a16:colId xmlns:a16="http://schemas.microsoft.com/office/drawing/2014/main" val="3997681642"/>
                    </a:ext>
                  </a:extLst>
                </a:gridCol>
              </a:tblGrid>
              <a:tr h="281511">
                <a:tc gridSpan="2">
                  <a:txBody>
                    <a:bodyPr/>
                    <a:lstStyle/>
                    <a:p>
                      <a:pPr algn="just">
                        <a:spcAft>
                          <a:spcPts val="0"/>
                        </a:spcAft>
                      </a:pPr>
                      <a:r>
                        <a:rPr lang="zh-HK" sz="2000" kern="100" dirty="0">
                          <a:solidFill>
                            <a:srgbClr val="002060"/>
                          </a:solidFill>
                          <a:effectLst/>
                        </a:rPr>
                        <a:t>有</a:t>
                      </a:r>
                      <a:r>
                        <a:rPr lang="zh-TW" sz="2000" kern="100" dirty="0">
                          <a:solidFill>
                            <a:srgbClr val="002060"/>
                          </a:solidFill>
                          <a:effectLst/>
                        </a:rPr>
                        <a:t>關</a:t>
                      </a:r>
                      <a:r>
                        <a:rPr lang="zh-HK" sz="2000" kern="100" dirty="0">
                          <a:solidFill>
                            <a:srgbClr val="002060"/>
                          </a:solidFill>
                          <a:effectLst/>
                        </a:rPr>
                        <a:t>《入境條例</a:t>
                      </a:r>
                      <a:r>
                        <a:rPr lang="zh-HK" sz="2000" kern="100" dirty="0" smtClean="0">
                          <a:solidFill>
                            <a:srgbClr val="002060"/>
                          </a:solidFill>
                          <a:effectLst/>
                        </a:rPr>
                        <a:t>》</a:t>
                      </a:r>
                      <a:endParaRPr lang="zh-TW" sz="2000" kern="100" dirty="0">
                        <a:solidFill>
                          <a:srgbClr val="002060"/>
                        </a:solidFill>
                        <a:effectLst/>
                      </a:endParaRPr>
                    </a:p>
                  </a:txBody>
                  <a:tcPr marL="57582" marR="57582" marT="0" marB="0" anchor="ctr"/>
                </a:tc>
                <a:tc hMerge="1">
                  <a:txBody>
                    <a:bodyPr/>
                    <a:lstStyle/>
                    <a:p>
                      <a:endParaRPr lang="zh-HK" altLang="en-US"/>
                    </a:p>
                  </a:txBody>
                  <a:tcPr/>
                </a:tc>
                <a:extLst>
                  <a:ext uri="{0D108BD9-81ED-4DB2-BD59-A6C34878D82A}">
                    <a16:rowId xmlns:a16="http://schemas.microsoft.com/office/drawing/2014/main" val="916777855"/>
                  </a:ext>
                </a:extLst>
              </a:tr>
              <a:tr h="181276">
                <a:tc gridSpan="2">
                  <a:txBody>
                    <a:bodyPr/>
                    <a:lstStyle/>
                    <a:p>
                      <a:pPr algn="just">
                        <a:spcAft>
                          <a:spcPts val="0"/>
                        </a:spcAft>
                      </a:pPr>
                      <a:r>
                        <a:rPr lang="zh-HK" sz="1800" u="none" kern="100" dirty="0">
                          <a:solidFill>
                            <a:srgbClr val="FF0000"/>
                          </a:solidFill>
                          <a:effectLst/>
                        </a:rPr>
                        <a:t>不應</a:t>
                      </a:r>
                      <a:r>
                        <a:rPr lang="zh-HK" sz="1800" u="none" kern="100" dirty="0" smtClean="0">
                          <a:solidFill>
                            <a:srgbClr val="FF0000"/>
                          </a:solidFill>
                          <a:effectLst/>
                        </a:rPr>
                        <a:t>做</a:t>
                      </a:r>
                      <a:endParaRPr lang="zh-TW" sz="1800" u="none"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nchor="ctr"/>
                </a:tc>
                <a:tc hMerge="1">
                  <a:txBody>
                    <a:bodyPr/>
                    <a:lstStyle/>
                    <a:p>
                      <a:endParaRPr lang="zh-HK" altLang="en-US"/>
                    </a:p>
                  </a:txBody>
                  <a:tcPr/>
                </a:tc>
                <a:extLst>
                  <a:ext uri="{0D108BD9-81ED-4DB2-BD59-A6C34878D82A}">
                    <a16:rowId xmlns:a16="http://schemas.microsoft.com/office/drawing/2014/main" val="3731942823"/>
                  </a:ext>
                </a:extLst>
              </a:tr>
              <a:tr h="281511">
                <a:tc>
                  <a:txBody>
                    <a:bodyPr/>
                    <a:lstStyle/>
                    <a:p>
                      <a:pPr algn="ctr">
                        <a:spcAft>
                          <a:spcPts val="0"/>
                        </a:spcAft>
                      </a:pPr>
                      <a:r>
                        <a:rPr lang="en-US" sz="1300" kern="100" dirty="0">
                          <a:effectLst/>
                          <a:sym typeface="Wingdings" panose="05000000000000000000" pitchFamily="2" charset="2"/>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聘用不能合法在港工作的</a:t>
                      </a:r>
                      <a:r>
                        <a:rPr lang="zh-TW" sz="1600" kern="100" dirty="0" smtClean="0">
                          <a:effectLst/>
                        </a:rPr>
                        <a:t>人士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extLst>
                  <a:ext uri="{0D108BD9-81ED-4DB2-BD59-A6C34878D82A}">
                    <a16:rowId xmlns:a16="http://schemas.microsoft.com/office/drawing/2014/main" val="1538041450"/>
                  </a:ext>
                </a:extLst>
              </a:tr>
              <a:tr h="281511">
                <a:tc>
                  <a:txBody>
                    <a:bodyPr/>
                    <a:lstStyle/>
                    <a:p>
                      <a:pPr algn="ctr">
                        <a:spcAft>
                          <a:spcPts val="0"/>
                        </a:spcAft>
                      </a:pPr>
                      <a:r>
                        <a:rPr lang="en-US" sz="1300" kern="100" dirty="0">
                          <a:effectLst/>
                          <a:sym typeface="Wingdings" panose="05000000000000000000" pitchFamily="2" charset="2"/>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令輸入勞工在違反</a:t>
                      </a:r>
                      <a:r>
                        <a:rPr lang="zh-HK" sz="1600" kern="100" dirty="0">
                          <a:effectLst/>
                        </a:rPr>
                        <a:t>標</a:t>
                      </a:r>
                      <a:r>
                        <a:rPr lang="zh-TW" sz="1600" kern="100" dirty="0">
                          <a:effectLst/>
                        </a:rPr>
                        <a:t>準合約或逗留條件的情況下</a:t>
                      </a:r>
                      <a:r>
                        <a:rPr lang="zh-TW" sz="1600" kern="100" dirty="0" smtClean="0">
                          <a:effectLst/>
                        </a:rPr>
                        <a:t>工作</a:t>
                      </a:r>
                      <a:endParaRPr lang="zh-TW" sz="1600" kern="100" dirty="0">
                        <a:effectLst/>
                      </a:endParaRPr>
                    </a:p>
                  </a:txBody>
                  <a:tcPr marL="57582" marR="57582" marT="0" marB="0"/>
                </a:tc>
                <a:extLst>
                  <a:ext uri="{0D108BD9-81ED-4DB2-BD59-A6C34878D82A}">
                    <a16:rowId xmlns:a16="http://schemas.microsoft.com/office/drawing/2014/main" val="326986302"/>
                  </a:ext>
                </a:extLst>
              </a:tr>
              <a:tr h="281511">
                <a:tc>
                  <a:txBody>
                    <a:bodyPr/>
                    <a:lstStyle/>
                    <a:p>
                      <a:pPr algn="ctr">
                        <a:spcAft>
                          <a:spcPts val="0"/>
                        </a:spcAft>
                      </a:pPr>
                      <a:r>
                        <a:rPr lang="en-US" sz="1300" kern="100" dirty="0">
                          <a:effectLst/>
                          <a:sym typeface="Wingdings" panose="05000000000000000000" pitchFamily="2" charset="2"/>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協助及教唆他人違反逗留</a:t>
                      </a:r>
                      <a:r>
                        <a:rPr lang="zh-TW" sz="1600" kern="100" dirty="0" smtClean="0">
                          <a:effectLst/>
                        </a:rPr>
                        <a:t>條件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extLst>
                  <a:ext uri="{0D108BD9-81ED-4DB2-BD59-A6C34878D82A}">
                    <a16:rowId xmlns:a16="http://schemas.microsoft.com/office/drawing/2014/main" val="2120875146"/>
                  </a:ext>
                </a:extLst>
              </a:tr>
              <a:tr h="281511">
                <a:tc>
                  <a:txBody>
                    <a:bodyPr/>
                    <a:lstStyle/>
                    <a:p>
                      <a:pPr algn="ctr">
                        <a:spcAft>
                          <a:spcPts val="0"/>
                        </a:spcAft>
                      </a:pPr>
                      <a:r>
                        <a:rPr lang="en-US" sz="1300" kern="100" dirty="0">
                          <a:effectLst/>
                          <a:sym typeface="Wingdings" panose="05000000000000000000" pitchFamily="2" charset="2"/>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協助及教唆非本地人提供失實聲明／</a:t>
                      </a:r>
                      <a:r>
                        <a:rPr lang="zh-TW" sz="1600" kern="100" dirty="0" smtClean="0">
                          <a:effectLst/>
                        </a:rPr>
                        <a:t>文件</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extLst>
                  <a:ext uri="{0D108BD9-81ED-4DB2-BD59-A6C34878D82A}">
                    <a16:rowId xmlns:a16="http://schemas.microsoft.com/office/drawing/2014/main" val="3588710106"/>
                  </a:ext>
                </a:extLst>
              </a:tr>
              <a:tr h="281511">
                <a:tc gridSpan="2">
                  <a:txBody>
                    <a:bodyPr/>
                    <a:lstStyle/>
                    <a:p>
                      <a:pPr algn="just">
                        <a:spcAft>
                          <a:spcPts val="0"/>
                        </a:spcAft>
                      </a:pPr>
                      <a:r>
                        <a:rPr lang="zh-HK" sz="2000" kern="100" dirty="0">
                          <a:solidFill>
                            <a:srgbClr val="002060"/>
                          </a:solidFill>
                          <a:effectLst/>
                        </a:rPr>
                        <a:t>有關勞工</a:t>
                      </a:r>
                      <a:r>
                        <a:rPr lang="zh-HK" sz="2000" kern="100" dirty="0" smtClean="0">
                          <a:solidFill>
                            <a:srgbClr val="002060"/>
                          </a:solidFill>
                          <a:effectLst/>
                        </a:rPr>
                        <a:t>法例</a:t>
                      </a:r>
                      <a:endParaRPr lang="zh-TW" sz="2000" kern="100" dirty="0">
                        <a:solidFill>
                          <a:srgbClr val="002060"/>
                        </a:solidFill>
                        <a:effectLst/>
                      </a:endParaRPr>
                    </a:p>
                  </a:txBody>
                  <a:tcPr marL="57582" marR="57582" marT="0" marB="0" anchor="ctr"/>
                </a:tc>
                <a:tc hMerge="1">
                  <a:txBody>
                    <a:bodyPr/>
                    <a:lstStyle/>
                    <a:p>
                      <a:endParaRPr lang="zh-HK" altLang="en-US"/>
                    </a:p>
                  </a:txBody>
                  <a:tcPr/>
                </a:tc>
                <a:extLst>
                  <a:ext uri="{0D108BD9-81ED-4DB2-BD59-A6C34878D82A}">
                    <a16:rowId xmlns:a16="http://schemas.microsoft.com/office/drawing/2014/main" val="2348262651"/>
                  </a:ext>
                </a:extLst>
              </a:tr>
              <a:tr h="181276">
                <a:tc gridSpan="2">
                  <a:txBody>
                    <a:bodyPr/>
                    <a:lstStyle/>
                    <a:p>
                      <a:pPr algn="just">
                        <a:spcAft>
                          <a:spcPts val="0"/>
                        </a:spcAft>
                      </a:pPr>
                      <a:r>
                        <a:rPr lang="zh-HK" altLang="zh-HK" sz="1800" u="none" kern="100" dirty="0" smtClean="0">
                          <a:solidFill>
                            <a:srgbClr val="FF0000"/>
                          </a:solidFill>
                          <a:effectLst/>
                        </a:rPr>
                        <a:t>應做</a:t>
                      </a:r>
                      <a:endParaRPr lang="zh-TW" altLang="zh-HK" sz="1800" u="none"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nchor="ctr"/>
                </a:tc>
                <a:tc hMerge="1">
                  <a:txBody>
                    <a:bodyPr/>
                    <a:lstStyle/>
                    <a:p>
                      <a:endParaRPr lang="zh-HK" altLang="en-US"/>
                    </a:p>
                  </a:txBody>
                  <a:tcPr/>
                </a:tc>
                <a:extLst>
                  <a:ext uri="{0D108BD9-81ED-4DB2-BD59-A6C34878D82A}">
                    <a16:rowId xmlns:a16="http://schemas.microsoft.com/office/drawing/2014/main" val="503091142"/>
                  </a:ext>
                </a:extLst>
              </a:tr>
              <a:tr h="422266">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按照《僱傭條例》的</a:t>
                      </a:r>
                      <a:r>
                        <a:rPr lang="zh-HK" sz="1600" kern="100" dirty="0">
                          <a:effectLst/>
                        </a:rPr>
                        <a:t>相</a:t>
                      </a:r>
                      <a:r>
                        <a:rPr lang="zh-TW" sz="1600" kern="100" dirty="0">
                          <a:effectLst/>
                        </a:rPr>
                        <a:t>關規定支付工資給輸入</a:t>
                      </a:r>
                      <a:r>
                        <a:rPr lang="zh-TW" sz="1600" kern="100" dirty="0" smtClean="0">
                          <a:effectLst/>
                        </a:rPr>
                        <a:t>勞工</a:t>
                      </a:r>
                      <a:endParaRPr lang="zh-TW" sz="1600" kern="100" dirty="0">
                        <a:effectLst/>
                      </a:endParaRPr>
                    </a:p>
                  </a:txBody>
                  <a:tcPr marL="57582" marR="57582" marT="0" marB="0"/>
                </a:tc>
                <a:extLst>
                  <a:ext uri="{0D108BD9-81ED-4DB2-BD59-A6C34878D82A}">
                    <a16:rowId xmlns:a16="http://schemas.microsoft.com/office/drawing/2014/main" val="1808471372"/>
                  </a:ext>
                </a:extLst>
              </a:tr>
              <a:tr h="281511">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給予輸入勞工休息日／休息日</a:t>
                      </a:r>
                      <a:r>
                        <a:rPr lang="zh-HK" sz="1600" kern="100" dirty="0">
                          <a:effectLst/>
                        </a:rPr>
                        <a:t>薪</a:t>
                      </a:r>
                      <a:r>
                        <a:rPr lang="zh-TW" sz="1600" kern="100" dirty="0" smtClean="0">
                          <a:effectLst/>
                        </a:rPr>
                        <a:t>酬</a:t>
                      </a:r>
                      <a:endParaRPr lang="zh-TW" sz="1600" kern="100" dirty="0">
                        <a:effectLst/>
                      </a:endParaRPr>
                    </a:p>
                  </a:txBody>
                  <a:tcPr marL="57582" marR="57582" marT="0" marB="0"/>
                </a:tc>
                <a:extLst>
                  <a:ext uri="{0D108BD9-81ED-4DB2-BD59-A6C34878D82A}">
                    <a16:rowId xmlns:a16="http://schemas.microsoft.com/office/drawing/2014/main" val="2259837838"/>
                  </a:ext>
                </a:extLst>
              </a:tr>
              <a:tr h="281511">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給予輸入勞工法定假日／法定假日</a:t>
                      </a:r>
                      <a:r>
                        <a:rPr lang="zh-HK" sz="1600" kern="100" dirty="0">
                          <a:effectLst/>
                        </a:rPr>
                        <a:t>薪</a:t>
                      </a:r>
                      <a:r>
                        <a:rPr lang="zh-TW" sz="1600" kern="100" dirty="0" smtClean="0">
                          <a:effectLst/>
                        </a:rPr>
                        <a:t>酬</a:t>
                      </a:r>
                      <a:endParaRPr lang="zh-TW" sz="1600" kern="100" dirty="0">
                        <a:effectLst/>
                      </a:endParaRPr>
                    </a:p>
                  </a:txBody>
                  <a:tcPr marL="57582" marR="57582" marT="0" marB="0"/>
                </a:tc>
                <a:extLst>
                  <a:ext uri="{0D108BD9-81ED-4DB2-BD59-A6C34878D82A}">
                    <a16:rowId xmlns:a16="http://schemas.microsoft.com/office/drawing/2014/main" val="193205341"/>
                  </a:ext>
                </a:extLst>
              </a:tr>
              <a:tr h="281511">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給予輸入勞工年假／年假</a:t>
                      </a:r>
                      <a:r>
                        <a:rPr lang="zh-HK" sz="1600" kern="100" dirty="0">
                          <a:effectLst/>
                        </a:rPr>
                        <a:t>薪</a:t>
                      </a:r>
                      <a:r>
                        <a:rPr lang="zh-TW" sz="1600" kern="100" dirty="0" smtClean="0">
                          <a:effectLst/>
                        </a:rPr>
                        <a:t>酬</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extLst>
                  <a:ext uri="{0D108BD9-81ED-4DB2-BD59-A6C34878D82A}">
                    <a16:rowId xmlns:a16="http://schemas.microsoft.com/office/drawing/2014/main" val="621213628"/>
                  </a:ext>
                </a:extLst>
              </a:tr>
              <a:tr h="281511">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zh-TW" sz="1600" kern="100" dirty="0">
                          <a:effectLst/>
                        </a:rPr>
                        <a:t>給予輸入勞工產假／產假薪</a:t>
                      </a:r>
                      <a:r>
                        <a:rPr lang="zh-TW" sz="1600" kern="100" dirty="0" smtClean="0">
                          <a:effectLst/>
                        </a:rPr>
                        <a:t>酬</a:t>
                      </a:r>
                      <a:endParaRPr lang="zh-TW" altLang="zh-HK" sz="16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extLst>
                  <a:ext uri="{0D108BD9-81ED-4DB2-BD59-A6C34878D82A}">
                    <a16:rowId xmlns:a16="http://schemas.microsoft.com/office/drawing/2014/main" val="1587053378"/>
                  </a:ext>
                </a:extLst>
              </a:tr>
              <a:tr h="281511">
                <a:tc>
                  <a:txBody>
                    <a:bodyPr/>
                    <a:lstStyle/>
                    <a:p>
                      <a:pPr algn="ctr">
                        <a:spcAft>
                          <a:spcPts val="0"/>
                        </a:spcAft>
                      </a:pPr>
                      <a:r>
                        <a:rPr lang="zh-HK" sz="1300" kern="100" dirty="0">
                          <a:effectLst/>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7582" marR="57582" marT="0" marB="0"/>
                </a:tc>
                <a:tc>
                  <a:txBody>
                    <a:bodyPr/>
                    <a:lstStyle/>
                    <a:p>
                      <a:pPr algn="just">
                        <a:spcAft>
                          <a:spcPts val="0"/>
                        </a:spcAft>
                      </a:pPr>
                      <a:r>
                        <a:rPr lang="zh-TW" sz="1600" kern="100" dirty="0">
                          <a:effectLst/>
                        </a:rPr>
                        <a:t>給予輸入勞工</a:t>
                      </a:r>
                      <a:r>
                        <a:rPr lang="zh-HK" sz="1600" kern="100" dirty="0">
                          <a:effectLst/>
                        </a:rPr>
                        <a:t>侍</a:t>
                      </a:r>
                      <a:r>
                        <a:rPr lang="zh-TW" sz="1600" kern="100" dirty="0">
                          <a:effectLst/>
                        </a:rPr>
                        <a:t>產假／</a:t>
                      </a:r>
                      <a:r>
                        <a:rPr lang="zh-HK" sz="1600" kern="100" dirty="0">
                          <a:effectLst/>
                        </a:rPr>
                        <a:t>侍</a:t>
                      </a:r>
                      <a:r>
                        <a:rPr lang="zh-TW" sz="1600" kern="100" dirty="0">
                          <a:effectLst/>
                        </a:rPr>
                        <a:t>產假薪</a:t>
                      </a:r>
                      <a:r>
                        <a:rPr lang="zh-TW" sz="1600" kern="100" dirty="0" smtClean="0">
                          <a:effectLst/>
                        </a:rPr>
                        <a:t>酬</a:t>
                      </a:r>
                      <a:endParaRPr lang="zh-TW" sz="1600" kern="100" dirty="0">
                        <a:effectLst/>
                      </a:endParaRPr>
                    </a:p>
                  </a:txBody>
                  <a:tcPr marL="57582" marR="57582" marT="0" marB="0"/>
                </a:tc>
                <a:extLst>
                  <a:ext uri="{0D108BD9-81ED-4DB2-BD59-A6C34878D82A}">
                    <a16:rowId xmlns:a16="http://schemas.microsoft.com/office/drawing/2014/main" val="958396431"/>
                  </a:ext>
                </a:extLst>
              </a:tr>
            </a:tbl>
          </a:graphicData>
        </a:graphic>
      </p:graphicFrame>
      <p:sp>
        <p:nvSpPr>
          <p:cNvPr id="3" name="投影片編號版面配置區 2"/>
          <p:cNvSpPr>
            <a:spLocks noGrp="1"/>
          </p:cNvSpPr>
          <p:nvPr>
            <p:ph type="sldNum" sz="quarter" idx="12"/>
          </p:nvPr>
        </p:nvSpPr>
        <p:spPr/>
        <p:txBody>
          <a:bodyPr/>
          <a:lstStyle/>
          <a:p>
            <a:fld id="{B21C0A18-93C4-410B-B4EE-B5924265EC4C}" type="slidenum">
              <a:rPr lang="en-GB" smtClean="0"/>
              <a:t>32</a:t>
            </a:fld>
            <a:endParaRPr lang="en-GB"/>
          </a:p>
        </p:txBody>
      </p:sp>
    </p:spTree>
    <p:extLst>
      <p:ext uri="{BB962C8B-B14F-4D97-AF65-F5344CB8AC3E}">
        <p14:creationId xmlns:p14="http://schemas.microsoft.com/office/powerpoint/2010/main" val="1526790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29" name="內容版面配置區 2"/>
          <p:cNvSpPr>
            <a:spLocks noGrp="1"/>
          </p:cNvSpPr>
          <p:nvPr>
            <p:ph idx="1"/>
          </p:nvPr>
        </p:nvSpPr>
        <p:spPr>
          <a:xfrm>
            <a:off x="609599" y="1342509"/>
            <a:ext cx="7744692" cy="5299360"/>
          </a:xfrm>
        </p:spPr>
        <p:txBody>
          <a:bodyPr>
            <a:noAutofit/>
          </a:bodyPr>
          <a:lstStyle/>
          <a:p>
            <a:r>
              <a:rPr lang="zh-TW" altLang="en-US" sz="2200" dirty="0" smtClean="0"/>
              <a:t>參考資料</a:t>
            </a:r>
            <a:r>
              <a:rPr lang="en-US" altLang="zh-TW" sz="2200" dirty="0" smtClean="0"/>
              <a:t>:</a:t>
            </a:r>
          </a:p>
          <a:p>
            <a:pPr marL="457200" lvl="1" indent="0">
              <a:buNone/>
            </a:pPr>
            <a:endParaRPr lang="zh-HK" altLang="zh-HK" sz="3200" dirty="0"/>
          </a:p>
          <a:p>
            <a:pPr fontAlgn="t"/>
            <a:endParaRPr lang="en-US" altLang="zh-TW" b="1" dirty="0" smtClean="0"/>
          </a:p>
          <a:p>
            <a:pPr fontAlgn="t"/>
            <a:endParaRPr lang="en-US" altLang="zh-TW" b="1" dirty="0" smtClean="0"/>
          </a:p>
          <a:p>
            <a:pPr fontAlgn="t"/>
            <a:endParaRPr lang="zh-HK" altLang="zh-HK" sz="3200" dirty="0"/>
          </a:p>
          <a:p>
            <a:pPr marL="914400" lvl="2" indent="0">
              <a:buNone/>
            </a:pPr>
            <a:endParaRPr lang="en-US" altLang="zh-TW" sz="1800" dirty="0" smtClean="0"/>
          </a:p>
        </p:txBody>
      </p:sp>
      <p:graphicFrame>
        <p:nvGraphicFramePr>
          <p:cNvPr id="9" name="表格 8"/>
          <p:cNvGraphicFramePr>
            <a:graphicFrameLocks noGrp="1"/>
          </p:cNvGraphicFramePr>
          <p:nvPr>
            <p:extLst>
              <p:ext uri="{D42A27DB-BD31-4B8C-83A1-F6EECF244321}">
                <p14:modId xmlns:p14="http://schemas.microsoft.com/office/powerpoint/2010/main" val="1717975024"/>
              </p:ext>
            </p:extLst>
          </p:nvPr>
        </p:nvGraphicFramePr>
        <p:xfrm>
          <a:off x="371473" y="1263535"/>
          <a:ext cx="7048501" cy="5280140"/>
        </p:xfrm>
        <a:graphic>
          <a:graphicData uri="http://schemas.openxmlformats.org/drawingml/2006/table">
            <a:tbl>
              <a:tblPr firstRow="1" firstCol="1" bandRow="1">
                <a:tableStyleId>{5C22544A-7EE6-4342-B048-85BDC9FD1C3A}</a:tableStyleId>
              </a:tblPr>
              <a:tblGrid>
                <a:gridCol w="315201">
                  <a:extLst>
                    <a:ext uri="{9D8B030D-6E8A-4147-A177-3AD203B41FA5}">
                      <a16:colId xmlns:a16="http://schemas.microsoft.com/office/drawing/2014/main" val="3939023892"/>
                    </a:ext>
                  </a:extLst>
                </a:gridCol>
                <a:gridCol w="6733300">
                  <a:extLst>
                    <a:ext uri="{9D8B030D-6E8A-4147-A177-3AD203B41FA5}">
                      <a16:colId xmlns:a16="http://schemas.microsoft.com/office/drawing/2014/main" val="19488714"/>
                    </a:ext>
                  </a:extLst>
                </a:gridCol>
              </a:tblGrid>
              <a:tr h="325965">
                <a:tc gridSpan="2">
                  <a:txBody>
                    <a:bodyPr/>
                    <a:lstStyle/>
                    <a:p>
                      <a:pPr algn="just">
                        <a:spcAft>
                          <a:spcPts val="0"/>
                        </a:spcAft>
                      </a:pPr>
                      <a:r>
                        <a:rPr lang="zh-HK" sz="2000" kern="100" dirty="0">
                          <a:solidFill>
                            <a:srgbClr val="002060"/>
                          </a:solidFill>
                          <a:effectLst/>
                        </a:rPr>
                        <a:t>有關勞工法例（續</a:t>
                      </a:r>
                      <a:r>
                        <a:rPr lang="zh-HK" sz="2000" kern="100" dirty="0" smtClean="0">
                          <a:solidFill>
                            <a:srgbClr val="002060"/>
                          </a:solidFill>
                          <a:effectLst/>
                        </a:rPr>
                        <a:t>）</a:t>
                      </a:r>
                      <a:endParaRPr lang="zh-TW" sz="2000" kern="100" dirty="0">
                        <a:solidFill>
                          <a:srgbClr val="002060"/>
                        </a:solidFill>
                        <a:effectLst/>
                      </a:endParaRPr>
                    </a:p>
                  </a:txBody>
                  <a:tcPr marL="48423" marR="48423" marT="0" marB="0" anchor="ctr"/>
                </a:tc>
                <a:tc hMerge="1">
                  <a:txBody>
                    <a:bodyPr/>
                    <a:lstStyle/>
                    <a:p>
                      <a:endParaRPr lang="zh-HK" altLang="en-US"/>
                    </a:p>
                  </a:txBody>
                  <a:tcPr/>
                </a:tc>
                <a:extLst>
                  <a:ext uri="{0D108BD9-81ED-4DB2-BD59-A6C34878D82A}">
                    <a16:rowId xmlns:a16="http://schemas.microsoft.com/office/drawing/2014/main" val="493929564"/>
                  </a:ext>
                </a:extLst>
              </a:tr>
              <a:tr h="152442">
                <a:tc gridSpan="2">
                  <a:txBody>
                    <a:bodyPr/>
                    <a:lstStyle/>
                    <a:p>
                      <a:pPr algn="just">
                        <a:spcAft>
                          <a:spcPts val="0"/>
                        </a:spcAft>
                      </a:pPr>
                      <a:r>
                        <a:rPr lang="zh-HK" sz="1800" b="1" u="none" kern="100" dirty="0">
                          <a:solidFill>
                            <a:srgbClr val="FF0000"/>
                          </a:solidFill>
                          <a:effectLst/>
                        </a:rPr>
                        <a:t>應</a:t>
                      </a:r>
                      <a:r>
                        <a:rPr lang="zh-HK" sz="1800" b="1" u="none" kern="100" dirty="0" smtClean="0">
                          <a:solidFill>
                            <a:srgbClr val="FF0000"/>
                          </a:solidFill>
                          <a:effectLst/>
                        </a:rPr>
                        <a:t>做</a:t>
                      </a:r>
                      <a:endParaRPr lang="zh-TW" sz="1800" b="1" u="none"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nchor="ctr"/>
                </a:tc>
                <a:tc hMerge="1">
                  <a:txBody>
                    <a:bodyPr/>
                    <a:lstStyle/>
                    <a:p>
                      <a:endParaRPr lang="zh-HK" altLang="en-US"/>
                    </a:p>
                  </a:txBody>
                  <a:tcPr/>
                </a:tc>
                <a:extLst>
                  <a:ext uri="{0D108BD9-81ED-4DB2-BD59-A6C34878D82A}">
                    <a16:rowId xmlns:a16="http://schemas.microsoft.com/office/drawing/2014/main" val="378051233"/>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支付疾病津貼給輸入勞工</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1104433434"/>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按照《僱傭條例》的</a:t>
                      </a:r>
                      <a:r>
                        <a:rPr lang="zh-HK" sz="1600" kern="100" dirty="0">
                          <a:effectLst/>
                        </a:rPr>
                        <a:t>相</a:t>
                      </a:r>
                      <a:r>
                        <a:rPr lang="zh-TW" sz="1600" kern="100" dirty="0">
                          <a:effectLst/>
                        </a:rPr>
                        <a:t>關規定</a:t>
                      </a:r>
                      <a:r>
                        <a:rPr lang="zh-HK" sz="1600" kern="100" dirty="0">
                          <a:effectLst/>
                        </a:rPr>
                        <a:t>向輸入勞工支付約滿或終止僱傭合約的款項</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477525321"/>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HK" sz="1600" kern="100" dirty="0">
                          <a:effectLst/>
                        </a:rPr>
                        <a:t>支付根據勞資審裁處或小額薪酬索償仲裁處的判令中所須支付的相關款項</a:t>
                      </a:r>
                      <a:r>
                        <a:rPr lang="zh-TW" sz="1600" kern="100" dirty="0">
                          <a:effectLst/>
                        </a:rPr>
                        <a:t>給輸入勞工</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513652442"/>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保存輸入勞工的工資及僱傭紀錄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905535870"/>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為輸入勞工</a:t>
                      </a:r>
                      <a:r>
                        <a:rPr lang="zh-HK" sz="1600" kern="100" dirty="0">
                          <a:effectLst/>
                        </a:rPr>
                        <a:t>投</a:t>
                      </a:r>
                      <a:r>
                        <a:rPr lang="zh-TW" sz="1600" kern="100" dirty="0">
                          <a:effectLst/>
                        </a:rPr>
                        <a:t>購有效僱員補償保險</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866286529"/>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展示一份符合《僱員補償條例》指明格式的保險通告</a:t>
                      </a:r>
                      <a:r>
                        <a:rPr lang="en-US" sz="1600" kern="100" dirty="0">
                          <a:effectLst/>
                        </a:rPr>
                        <a:t> (LD 375)</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3217956013"/>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支付按期款項及僱員補償給</a:t>
                      </a:r>
                      <a:r>
                        <a:rPr lang="zh-HK" sz="1600" kern="100" dirty="0">
                          <a:effectLst/>
                        </a:rPr>
                        <a:t>因工受</a:t>
                      </a:r>
                      <a:r>
                        <a:rPr lang="zh-TW" sz="1600" kern="100" dirty="0">
                          <a:effectLst/>
                        </a:rPr>
                        <a:t>傷</a:t>
                      </a:r>
                      <a:r>
                        <a:rPr lang="zh-HK" sz="1600" kern="100" dirty="0">
                          <a:effectLst/>
                        </a:rPr>
                        <a:t>的</a:t>
                      </a:r>
                      <a:r>
                        <a:rPr lang="zh-TW" sz="1600" kern="100" dirty="0">
                          <a:effectLst/>
                        </a:rPr>
                        <a:t>輸入勞工</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1241615886"/>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HK" sz="1600" kern="100" dirty="0">
                          <a:effectLst/>
                        </a:rPr>
                        <a:t>遵守職業安全及健康法例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1180608204"/>
                  </a:ext>
                </a:extLst>
              </a:tr>
              <a:tr h="147510">
                <a:tc>
                  <a:txBody>
                    <a:bodyPr/>
                    <a:lstStyle/>
                    <a:p>
                      <a:pPr algn="ctr">
                        <a:spcAft>
                          <a:spcPts val="0"/>
                        </a:spcAft>
                      </a:pPr>
                      <a:r>
                        <a:rPr lang="zh-HK" sz="12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HK" sz="1600" kern="100" dirty="0">
                          <a:effectLst/>
                        </a:rPr>
                        <a:t>遵</a:t>
                      </a:r>
                      <a:r>
                        <a:rPr lang="zh-TW" sz="1600" kern="100" dirty="0">
                          <a:effectLst/>
                        </a:rPr>
                        <a:t>守</a:t>
                      </a:r>
                      <a:r>
                        <a:rPr lang="zh-HK" sz="1600" kern="100" dirty="0">
                          <a:effectLst/>
                        </a:rPr>
                        <a:t>《強制性公積金計劃條例》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228595434"/>
                  </a:ext>
                </a:extLst>
              </a:tr>
              <a:tr h="152442">
                <a:tc gridSpan="2">
                  <a:txBody>
                    <a:bodyPr/>
                    <a:lstStyle/>
                    <a:p>
                      <a:pPr algn="just">
                        <a:spcAft>
                          <a:spcPts val="0"/>
                        </a:spcAft>
                      </a:pPr>
                      <a:r>
                        <a:rPr lang="zh-TW" altLang="en-US" sz="1800" b="1" u="none" kern="100" dirty="0" smtClean="0">
                          <a:solidFill>
                            <a:srgbClr val="FF0000"/>
                          </a:solidFill>
                          <a:effectLst/>
                          <a:latin typeface="+mn-lt"/>
                          <a:ea typeface="+mn-ea"/>
                          <a:cs typeface="+mn-cs"/>
                        </a:rPr>
                        <a:t>不應</a:t>
                      </a:r>
                      <a:r>
                        <a:rPr lang="zh-HK" sz="1800" b="1" u="none" kern="100" dirty="0" smtClean="0">
                          <a:solidFill>
                            <a:srgbClr val="FF0000"/>
                          </a:solidFill>
                          <a:effectLst/>
                          <a:latin typeface="+mn-lt"/>
                          <a:ea typeface="+mn-ea"/>
                          <a:cs typeface="+mn-cs"/>
                        </a:rPr>
                        <a:t>做</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nchor="ctr"/>
                </a:tc>
                <a:tc hMerge="1">
                  <a:txBody>
                    <a:bodyPr/>
                    <a:lstStyle/>
                    <a:p>
                      <a:endParaRPr lang="zh-HK" altLang="en-US"/>
                    </a:p>
                  </a:txBody>
                  <a:tcPr/>
                </a:tc>
                <a:extLst>
                  <a:ext uri="{0D108BD9-81ED-4DB2-BD59-A6C34878D82A}">
                    <a16:rowId xmlns:a16="http://schemas.microsoft.com/office/drawing/2014/main" val="1664934794"/>
                  </a:ext>
                </a:extLst>
              </a:tr>
              <a:tr h="236733">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altLang="zh-HK" sz="1600" kern="1200" dirty="0" smtClean="0">
                          <a:solidFill>
                            <a:schemeClr val="dk1"/>
                          </a:solidFill>
                          <a:effectLst/>
                          <a:latin typeface="+mn-lt"/>
                          <a:ea typeface="+mn-ea"/>
                          <a:cs typeface="+mn-cs"/>
                        </a:rPr>
                        <a:t>不合法扣除輸入勞工的工資</a:t>
                      </a:r>
                      <a:endParaRPr lang="zh-TW" sz="1600" kern="100" dirty="0">
                        <a:effectLst/>
                      </a:endParaRPr>
                    </a:p>
                  </a:txBody>
                  <a:tcPr marL="48423" marR="48423" marT="0" marB="0"/>
                </a:tc>
                <a:extLst>
                  <a:ext uri="{0D108BD9-81ED-4DB2-BD59-A6C34878D82A}">
                    <a16:rowId xmlns:a16="http://schemas.microsoft.com/office/drawing/2014/main" val="163883525"/>
                  </a:ext>
                </a:extLst>
              </a:tr>
              <a:tr h="236733">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於輸入勞工有薪病假期間終止其</a:t>
                      </a:r>
                      <a:r>
                        <a:rPr lang="zh-HK" sz="1600" kern="100" dirty="0">
                          <a:effectLst/>
                        </a:rPr>
                        <a:t>僱傭</a:t>
                      </a:r>
                      <a:r>
                        <a:rPr lang="zh-TW" sz="1600" kern="100" dirty="0" smtClean="0">
                          <a:effectLst/>
                        </a:rPr>
                        <a:t>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840362561"/>
                  </a:ext>
                </a:extLst>
              </a:tr>
              <a:tr h="260255">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在違反《僱員補償條例》的情況下，終止因工受</a:t>
                      </a:r>
                      <a:r>
                        <a:rPr lang="zh-HK" sz="1600" kern="100" dirty="0">
                          <a:effectLst/>
                        </a:rPr>
                        <a:t>傷</a:t>
                      </a:r>
                      <a:r>
                        <a:rPr lang="zh-TW" sz="1600" kern="100" dirty="0">
                          <a:effectLst/>
                        </a:rPr>
                        <a:t>的輸入勞工的</a:t>
                      </a:r>
                      <a:r>
                        <a:rPr lang="zh-HK" sz="1600" kern="100" dirty="0">
                          <a:effectLst/>
                        </a:rPr>
                        <a:t>僱傭</a:t>
                      </a:r>
                      <a:r>
                        <a:rPr lang="zh-TW" sz="1600" kern="100" dirty="0" smtClean="0">
                          <a:effectLst/>
                        </a:rPr>
                        <a:t>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3802231986"/>
                  </a:ext>
                </a:extLst>
              </a:tr>
              <a:tr h="236733">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TW" sz="1600" kern="100" dirty="0">
                          <a:effectLst/>
                        </a:rPr>
                        <a:t>於輸入勞工懷孕期間，非法終止其</a:t>
                      </a:r>
                      <a:r>
                        <a:rPr lang="zh-HK" sz="1600" kern="100" dirty="0">
                          <a:effectLst/>
                        </a:rPr>
                        <a:t>僱傭</a:t>
                      </a:r>
                      <a:r>
                        <a:rPr lang="zh-TW" sz="1600" kern="100" dirty="0" smtClean="0">
                          <a:effectLst/>
                        </a:rPr>
                        <a:t>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419425752"/>
                  </a:ext>
                </a:extLst>
              </a:tr>
              <a:tr h="186480">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HK" sz="1600" kern="100" dirty="0">
                          <a:effectLst/>
                        </a:rPr>
                        <a:t>因輸入勞工參與職工會或職工會的活動而</a:t>
                      </a:r>
                      <a:r>
                        <a:rPr lang="zh-TW" sz="1600" kern="100" dirty="0">
                          <a:effectLst/>
                        </a:rPr>
                        <a:t>終止其</a:t>
                      </a:r>
                      <a:r>
                        <a:rPr lang="zh-HK" sz="1600" kern="100" dirty="0">
                          <a:effectLst/>
                        </a:rPr>
                        <a:t>僱傭</a:t>
                      </a:r>
                      <a:r>
                        <a:rPr lang="zh-TW" sz="1600" kern="100" dirty="0" smtClean="0">
                          <a:effectLst/>
                        </a:rPr>
                        <a:t>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3200081689"/>
                  </a:ext>
                </a:extLst>
              </a:tr>
              <a:tr h="591833">
                <a:tc>
                  <a:txBody>
                    <a:bodyPr/>
                    <a:lstStyle/>
                    <a:p>
                      <a:pPr>
                        <a:spcAft>
                          <a:spcPts val="0"/>
                        </a:spcAft>
                      </a:pPr>
                      <a:r>
                        <a:rPr lang="en-US" sz="1100" kern="100">
                          <a:effectLst/>
                          <a:sym typeface="Wingdings" panose="05000000000000000000" pitchFamily="2" charset="2"/>
                        </a:rPr>
                        <a:t></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tc>
                  <a:txBody>
                    <a:bodyPr/>
                    <a:lstStyle/>
                    <a:p>
                      <a:pPr algn="just">
                        <a:spcAft>
                          <a:spcPts val="0"/>
                        </a:spcAft>
                      </a:pPr>
                      <a:r>
                        <a:rPr lang="zh-HK" sz="1600" kern="100" dirty="0">
                          <a:effectLst/>
                        </a:rPr>
                        <a:t>因輸入勞工曾在有</a:t>
                      </a:r>
                      <a:r>
                        <a:rPr lang="zh-TW" sz="1600" kern="100" dirty="0">
                          <a:effectLst/>
                        </a:rPr>
                        <a:t>關</a:t>
                      </a:r>
                      <a:r>
                        <a:rPr lang="zh-HK" sz="1600" kern="100" dirty="0">
                          <a:effectLst/>
                        </a:rPr>
                        <a:t>執行</a:t>
                      </a:r>
                      <a:r>
                        <a:rPr lang="zh-TW" sz="1600" kern="100" dirty="0">
                          <a:effectLst/>
                        </a:rPr>
                        <a:t>《僱傭條例》</a:t>
                      </a:r>
                      <a:r>
                        <a:rPr lang="zh-HK" sz="1600" kern="100" dirty="0">
                          <a:effectLst/>
                        </a:rPr>
                        <a:t>、因工遭</a:t>
                      </a:r>
                      <a:r>
                        <a:rPr lang="zh-TW" sz="1600" kern="100" dirty="0">
                          <a:effectLst/>
                        </a:rPr>
                        <a:t>遇</a:t>
                      </a:r>
                      <a:r>
                        <a:rPr lang="zh-HK" sz="1600" kern="100" dirty="0">
                          <a:effectLst/>
                        </a:rPr>
                        <a:t>意外或違反工作安全法例而進</a:t>
                      </a:r>
                      <a:r>
                        <a:rPr lang="zh-TW" sz="1600" kern="100" dirty="0">
                          <a:effectLst/>
                        </a:rPr>
                        <a:t>行</a:t>
                      </a:r>
                      <a:r>
                        <a:rPr lang="zh-HK" sz="1600" kern="100" dirty="0">
                          <a:effectLst/>
                        </a:rPr>
                        <a:t>的法律程序中提供證</a:t>
                      </a:r>
                      <a:r>
                        <a:rPr lang="zh-TW" sz="1600" kern="100" dirty="0">
                          <a:effectLst/>
                        </a:rPr>
                        <a:t>據</a:t>
                      </a:r>
                      <a:r>
                        <a:rPr lang="zh-HK" sz="1600" kern="100" dirty="0">
                          <a:effectLst/>
                        </a:rPr>
                        <a:t>或向進</a:t>
                      </a:r>
                      <a:r>
                        <a:rPr lang="zh-TW" sz="1600" kern="100" dirty="0">
                          <a:effectLst/>
                        </a:rPr>
                        <a:t>行查訊</a:t>
                      </a:r>
                      <a:r>
                        <a:rPr lang="zh-HK" sz="1600" kern="100" dirty="0">
                          <a:effectLst/>
                        </a:rPr>
                        <a:t>的公職人員提供資料而</a:t>
                      </a:r>
                      <a:r>
                        <a:rPr lang="zh-TW" sz="1600" kern="100" dirty="0">
                          <a:effectLst/>
                        </a:rPr>
                        <a:t>終止其</a:t>
                      </a:r>
                      <a:r>
                        <a:rPr lang="zh-HK" sz="1600" kern="100" dirty="0">
                          <a:effectLst/>
                        </a:rPr>
                        <a:t>僱傭</a:t>
                      </a:r>
                      <a:r>
                        <a:rPr lang="zh-TW" sz="1600" kern="100" dirty="0" smtClean="0">
                          <a:effectLst/>
                        </a:rPr>
                        <a:t>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8423" marR="48423" marT="0" marB="0"/>
                </a:tc>
                <a:extLst>
                  <a:ext uri="{0D108BD9-81ED-4DB2-BD59-A6C34878D82A}">
                    <a16:rowId xmlns:a16="http://schemas.microsoft.com/office/drawing/2014/main" val="2184900464"/>
                  </a:ext>
                </a:extLst>
              </a:tr>
            </a:tbl>
          </a:graphicData>
        </a:graphic>
      </p:graphicFrame>
      <p:sp>
        <p:nvSpPr>
          <p:cNvPr id="3" name="投影片編號版面配置區 2"/>
          <p:cNvSpPr>
            <a:spLocks noGrp="1"/>
          </p:cNvSpPr>
          <p:nvPr>
            <p:ph type="sldNum" sz="quarter" idx="12"/>
          </p:nvPr>
        </p:nvSpPr>
        <p:spPr/>
        <p:txBody>
          <a:bodyPr/>
          <a:lstStyle/>
          <a:p>
            <a:fld id="{B21C0A18-93C4-410B-B4EE-B5924265EC4C}" type="slidenum">
              <a:rPr lang="en-GB" smtClean="0"/>
              <a:t>33</a:t>
            </a:fld>
            <a:endParaRPr lang="en-GB"/>
          </a:p>
        </p:txBody>
      </p:sp>
    </p:spTree>
    <p:extLst>
      <p:ext uri="{BB962C8B-B14F-4D97-AF65-F5344CB8AC3E}">
        <p14:creationId xmlns:p14="http://schemas.microsoft.com/office/powerpoint/2010/main" val="3420514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9" name="Rectangle 4"/>
          <p:cNvSpPr>
            <a:spLocks noChangeArrowheads="1"/>
          </p:cNvSpPr>
          <p:nvPr/>
        </p:nvSpPr>
        <p:spPr bwMode="auto">
          <a:xfrm>
            <a:off x="2052638" y="216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TW" sz="1800" b="0" i="0" u="none" strike="noStrike" cap="none" normalizeH="0" baseline="0" smtClean="0">
                <a:ln>
                  <a:noFill/>
                </a:ln>
                <a:solidFill>
                  <a:schemeClr val="tx1"/>
                </a:solidFill>
                <a:effectLst/>
                <a:latin typeface="Arial" panose="020B0604020202020204" pitchFamily="34" charset="0"/>
              </a:rPr>
              <a:t/>
            </a:r>
            <a:br>
              <a:rPr kumimoji="0" lang="zh-HK" altLang="zh-TW" sz="1800" b="0" i="0" u="none" strike="noStrike" cap="none" normalizeH="0" baseline="0" smtClean="0">
                <a:ln>
                  <a:noFill/>
                </a:ln>
                <a:solidFill>
                  <a:schemeClr val="tx1"/>
                </a:solidFill>
                <a:effectLst/>
                <a:latin typeface="Arial" panose="020B0604020202020204" pitchFamily="34" charset="0"/>
              </a:rPr>
            </a:br>
            <a:endParaRPr kumimoji="0" lang="zh-HK"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092372234"/>
              </p:ext>
            </p:extLst>
          </p:nvPr>
        </p:nvGraphicFramePr>
        <p:xfrm>
          <a:off x="432750" y="1263535"/>
          <a:ext cx="6873023" cy="5143572"/>
        </p:xfrm>
        <a:graphic>
          <a:graphicData uri="http://schemas.openxmlformats.org/drawingml/2006/table">
            <a:tbl>
              <a:tblPr firstRow="1" firstCol="1" bandRow="1">
                <a:tableStyleId>{5C22544A-7EE6-4342-B048-85BDC9FD1C3A}</a:tableStyleId>
              </a:tblPr>
              <a:tblGrid>
                <a:gridCol w="395925">
                  <a:extLst>
                    <a:ext uri="{9D8B030D-6E8A-4147-A177-3AD203B41FA5}">
                      <a16:colId xmlns:a16="http://schemas.microsoft.com/office/drawing/2014/main" val="155455006"/>
                    </a:ext>
                  </a:extLst>
                </a:gridCol>
                <a:gridCol w="6477098">
                  <a:extLst>
                    <a:ext uri="{9D8B030D-6E8A-4147-A177-3AD203B41FA5}">
                      <a16:colId xmlns:a16="http://schemas.microsoft.com/office/drawing/2014/main" val="371114101"/>
                    </a:ext>
                  </a:extLst>
                </a:gridCol>
              </a:tblGrid>
              <a:tr h="228372">
                <a:tc gridSpan="2">
                  <a:txBody>
                    <a:bodyPr/>
                    <a:lstStyle/>
                    <a:p>
                      <a:pPr algn="just">
                        <a:spcAft>
                          <a:spcPts val="0"/>
                        </a:spcAft>
                      </a:pPr>
                      <a:r>
                        <a:rPr lang="zh-HK" altLang="zh-HK" sz="2000" kern="100" dirty="0" smtClean="0">
                          <a:solidFill>
                            <a:srgbClr val="002060"/>
                          </a:solidFill>
                          <a:effectLst/>
                        </a:rPr>
                        <a:t>有關</a:t>
                      </a:r>
                      <a:r>
                        <a:rPr lang="zh-TW" altLang="en-US" sz="2000" kern="100" dirty="0" smtClean="0">
                          <a:solidFill>
                            <a:srgbClr val="002060"/>
                          </a:solidFill>
                          <a:effectLst/>
                        </a:rPr>
                        <a:t>標準合約及</a:t>
                      </a:r>
                      <a:r>
                        <a:rPr lang="zh-HK" altLang="zh-HK" sz="2000" b="1" kern="100" dirty="0" smtClean="0">
                          <a:solidFill>
                            <a:srgbClr val="002060"/>
                          </a:solidFill>
                          <a:effectLst/>
                          <a:latin typeface="+mn-lt"/>
                          <a:ea typeface="+mn-ea"/>
                          <a:cs typeface="+mn-cs"/>
                        </a:rPr>
                        <a:t>「優化計劃」的規定</a:t>
                      </a:r>
                      <a:endParaRPr lang="zh-TW" altLang="zh-HK" sz="2000" kern="100" dirty="0">
                        <a:solidFill>
                          <a:srgbClr val="002060"/>
                        </a:solidFill>
                        <a:effectLst/>
                      </a:endParaRPr>
                    </a:p>
                  </a:txBody>
                  <a:tcPr marL="68580" marR="68580" marT="0" marB="0"/>
                </a:tc>
                <a:tc hMerge="1">
                  <a:txBody>
                    <a:bodyPr/>
                    <a:lstStyle/>
                    <a:p>
                      <a:endParaRPr lang="zh-HK" altLang="en-US"/>
                    </a:p>
                  </a:txBody>
                  <a:tcPr/>
                </a:tc>
                <a:extLst>
                  <a:ext uri="{0D108BD9-81ED-4DB2-BD59-A6C34878D82A}">
                    <a16:rowId xmlns:a16="http://schemas.microsoft.com/office/drawing/2014/main" val="1174788826"/>
                  </a:ext>
                </a:extLst>
              </a:tr>
              <a:tr h="267747">
                <a:tc gridSpan="2">
                  <a:txBody>
                    <a:bodyPr/>
                    <a:lstStyle/>
                    <a:p>
                      <a:pPr algn="just">
                        <a:spcAft>
                          <a:spcPts val="0"/>
                        </a:spcAft>
                      </a:pPr>
                      <a:r>
                        <a:rPr lang="zh-HK" altLang="zh-HK" sz="1800" b="1" u="none" kern="100" dirty="0" smtClean="0">
                          <a:solidFill>
                            <a:srgbClr val="FF0000"/>
                          </a:solidFill>
                          <a:effectLst/>
                        </a:rPr>
                        <a:t>應做</a:t>
                      </a:r>
                      <a:endParaRPr lang="zh-TW" altLang="zh-HK" sz="1800" b="1" u="none"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HK" altLang="en-US"/>
                    </a:p>
                  </a:txBody>
                  <a:tcPr/>
                </a:tc>
                <a:extLst>
                  <a:ext uri="{0D108BD9-81ED-4DB2-BD59-A6C34878D82A}">
                    <a16:rowId xmlns:a16="http://schemas.microsoft.com/office/drawing/2014/main" val="1894902996"/>
                  </a:ext>
                </a:extLst>
              </a:tr>
              <a:tr h="278771">
                <a:tc>
                  <a:txBody>
                    <a:bodyPr/>
                    <a:lstStyle/>
                    <a:p>
                      <a:pPr algn="ctr">
                        <a:spcAft>
                          <a:spcPts val="0"/>
                        </a:spcAft>
                      </a:pPr>
                      <a:r>
                        <a:rPr lang="zh-HK" sz="10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如擬聘用的輸入勞工為內地居民，經內地勞務企業招聘輸入勞工</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24325237"/>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按</a:t>
                      </a:r>
                      <a:r>
                        <a:rPr lang="zh-TW" sz="1600" kern="100" dirty="0">
                          <a:effectLst/>
                        </a:rPr>
                        <a:t>標準合約</a:t>
                      </a:r>
                      <a:r>
                        <a:rPr lang="zh-HK" sz="1600" kern="100" dirty="0">
                          <a:effectLst/>
                        </a:rPr>
                        <a:t>的</a:t>
                      </a:r>
                      <a:r>
                        <a:rPr lang="zh-TW" sz="1600" kern="100" dirty="0">
                          <a:effectLst/>
                        </a:rPr>
                        <a:t>規定給予輸入勞工超時工作工資</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26096485"/>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以自動轉賬形式支付輸入勞工的工</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7780388"/>
                  </a:ext>
                </a:extLst>
              </a:tr>
              <a:tr h="415795">
                <a:tc>
                  <a:txBody>
                    <a:bodyPr/>
                    <a:lstStyle/>
                    <a:p>
                      <a:pPr algn="ctr">
                        <a:spcAft>
                          <a:spcPts val="0"/>
                        </a:spcAft>
                      </a:pPr>
                      <a:r>
                        <a:rPr lang="zh-HK" sz="1000" kern="10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就每份所簽訂的標準合約，給予輸入勞工有薪假期，讓他們在抵港後</a:t>
                      </a:r>
                      <a:r>
                        <a:rPr lang="zh-HK" sz="1600" kern="100" dirty="0">
                          <a:effectLst/>
                        </a:rPr>
                        <a:t>八</a:t>
                      </a:r>
                      <a:r>
                        <a:rPr lang="zh-TW" sz="1600" kern="100" dirty="0">
                          <a:effectLst/>
                        </a:rPr>
                        <a:t>個星期內出席由</a:t>
                      </a:r>
                      <a:r>
                        <a:rPr lang="zh-HK" sz="1600" kern="100" dirty="0">
                          <a:effectLst/>
                        </a:rPr>
                        <a:t>勞</a:t>
                      </a:r>
                      <a:r>
                        <a:rPr lang="zh-TW" sz="1600" kern="100" dirty="0">
                          <a:effectLst/>
                        </a:rPr>
                        <a:t>工處舉辦的簡介會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28356855"/>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向輸入勞工提供符合標準合約附表所</a:t>
                      </a:r>
                      <a:r>
                        <a:rPr lang="zh-HK" sz="1600" kern="100" dirty="0">
                          <a:effectLst/>
                        </a:rPr>
                        <a:t>列</a:t>
                      </a:r>
                      <a:r>
                        <a:rPr lang="zh-TW" sz="1600" kern="100" dirty="0">
                          <a:effectLst/>
                        </a:rPr>
                        <a:t>明標準的住宿及設備（</a:t>
                      </a:r>
                      <a:r>
                        <a:rPr lang="zh-HK" sz="1600" kern="100" dirty="0">
                          <a:effectLst/>
                        </a:rPr>
                        <a:t>如</a:t>
                      </a:r>
                      <a:r>
                        <a:rPr lang="zh-HK" sz="1600" kern="100" dirty="0" smtClean="0">
                          <a:effectLst/>
                        </a:rPr>
                        <a:t>適用</a:t>
                      </a:r>
                      <a:r>
                        <a:rPr lang="zh-TW" sz="1600" kern="100" dirty="0" smtClean="0">
                          <a:effectLst/>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63600156"/>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向在標</a:t>
                      </a:r>
                      <a:r>
                        <a:rPr lang="zh-TW" sz="1600" kern="100" dirty="0">
                          <a:effectLst/>
                        </a:rPr>
                        <a:t>準</a:t>
                      </a:r>
                      <a:r>
                        <a:rPr lang="zh-HK" sz="1600" kern="100" dirty="0">
                          <a:effectLst/>
                        </a:rPr>
                        <a:t>合約指明期間內生病或受傷的輸入勞工提供免費醫療</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02400170"/>
                  </a:ext>
                </a:extLst>
              </a:tr>
              <a:tr h="415795">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向輸入勞工提供、支付或付還其自原居地到香港及於僱傭合約終止或屆</a:t>
                      </a:r>
                      <a:r>
                        <a:rPr lang="zh-TW" sz="1600" kern="100" dirty="0">
                          <a:effectLst/>
                        </a:rPr>
                        <a:t>滿</a:t>
                      </a:r>
                      <a:r>
                        <a:rPr lang="zh-HK" sz="1600" kern="100" dirty="0">
                          <a:effectLst/>
                        </a:rPr>
                        <a:t>時返回原居地的旅</a:t>
                      </a:r>
                      <a:r>
                        <a:rPr lang="zh-TW" sz="1600" kern="100" dirty="0">
                          <a:effectLst/>
                        </a:rPr>
                        <a:t>費</a:t>
                      </a:r>
                      <a:r>
                        <a:rPr lang="zh-HK" sz="1600" kern="100" dirty="0">
                          <a:effectLst/>
                        </a:rPr>
                        <a:t>、到港前的體格檢驗</a:t>
                      </a:r>
                      <a:r>
                        <a:rPr lang="zh-TW" sz="1600" kern="100" dirty="0">
                          <a:effectLst/>
                        </a:rPr>
                        <a:t>費</a:t>
                      </a:r>
                      <a:r>
                        <a:rPr lang="zh-HK" sz="1600" kern="100" dirty="0">
                          <a:effectLst/>
                        </a:rPr>
                        <a:t>用、簽證</a:t>
                      </a:r>
                      <a:r>
                        <a:rPr lang="zh-TW" sz="1600" kern="100" dirty="0">
                          <a:effectLst/>
                        </a:rPr>
                        <a:t>／</a:t>
                      </a:r>
                      <a:r>
                        <a:rPr lang="zh-HK" sz="1600" kern="100" dirty="0">
                          <a:effectLst/>
                        </a:rPr>
                        <a:t>進入許可</a:t>
                      </a:r>
                      <a:r>
                        <a:rPr lang="zh-TW" sz="1600" kern="100" dirty="0">
                          <a:effectLst/>
                        </a:rPr>
                        <a:t>費</a:t>
                      </a:r>
                      <a:r>
                        <a:rPr lang="zh-HK" sz="1600" kern="100" dirty="0">
                          <a:effectLst/>
                        </a:rPr>
                        <a:t>用及之後的延期</a:t>
                      </a:r>
                      <a:r>
                        <a:rPr lang="zh-TW" sz="1600" kern="100" dirty="0">
                          <a:effectLst/>
                        </a:rPr>
                        <a:t>費</a:t>
                      </a:r>
                      <a:r>
                        <a:rPr lang="zh-HK" sz="1600" kern="100" dirty="0">
                          <a:effectLst/>
                        </a:rPr>
                        <a:t>用</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972827767"/>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如輸入勞工死亡，支付將其遺體及個人物品運返其原居地的</a:t>
                      </a:r>
                      <a:r>
                        <a:rPr lang="zh-TW" sz="1600" kern="100" dirty="0">
                          <a:effectLst/>
                        </a:rPr>
                        <a:t>費</a:t>
                      </a:r>
                      <a:r>
                        <a:rPr lang="zh-HK" sz="1600" kern="100" dirty="0">
                          <a:effectLst/>
                        </a:rPr>
                        <a:t>用</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052890155"/>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免費給予輸入勞工一份經雙方簽署的僱傭合約</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88187234"/>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製備輸入勞工認收僱傭合約清單，</a:t>
                      </a:r>
                      <a:r>
                        <a:rPr lang="zh-HK" sz="1600" kern="100" dirty="0">
                          <a:effectLst/>
                        </a:rPr>
                        <a:t>並於其抵港後四個星</a:t>
                      </a:r>
                      <a:r>
                        <a:rPr lang="zh-TW" sz="1600" kern="100" dirty="0">
                          <a:effectLst/>
                        </a:rPr>
                        <a:t>期</a:t>
                      </a:r>
                      <a:r>
                        <a:rPr lang="zh-HK" sz="1600" kern="100" dirty="0">
                          <a:effectLst/>
                        </a:rPr>
                        <a:t>內送交勞</a:t>
                      </a:r>
                      <a:r>
                        <a:rPr lang="zh-TW" sz="1600" kern="100" dirty="0">
                          <a:effectLst/>
                        </a:rPr>
                        <a:t>工</a:t>
                      </a:r>
                      <a:r>
                        <a:rPr lang="zh-HK" sz="1600" kern="100" dirty="0">
                          <a:effectLst/>
                        </a:rPr>
                        <a:t>處</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61509605"/>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每月向</a:t>
                      </a:r>
                      <a:r>
                        <a:rPr lang="zh-HK" sz="1600" kern="100" dirty="0">
                          <a:effectLst/>
                        </a:rPr>
                        <a:t>每名</a:t>
                      </a:r>
                      <a:r>
                        <a:rPr lang="zh-TW" sz="1600" kern="100" dirty="0">
                          <a:effectLst/>
                        </a:rPr>
                        <a:t>輸入勞工提供一份有關其收入詳情的結算表</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95423995"/>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製備輸入勞工認收工資結算表清單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900711103"/>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在四星期</a:t>
                      </a:r>
                      <a:r>
                        <a:rPr lang="zh-HK" sz="1600" kern="100" dirty="0">
                          <a:effectLst/>
                        </a:rPr>
                        <a:t>本地</a:t>
                      </a:r>
                      <a:r>
                        <a:rPr lang="zh-TW" sz="1600" kern="100" dirty="0">
                          <a:effectLst/>
                        </a:rPr>
                        <a:t>公開招聘期間</a:t>
                      </a:r>
                      <a:r>
                        <a:rPr lang="zh-HK" sz="1600" kern="100" dirty="0">
                          <a:effectLst/>
                        </a:rPr>
                        <a:t>遵守</a:t>
                      </a:r>
                      <a:r>
                        <a:rPr lang="zh-TW" sz="1600" kern="100" dirty="0">
                          <a:effectLst/>
                        </a:rPr>
                        <a:t>「</a:t>
                      </a:r>
                      <a:r>
                        <a:rPr lang="zh-HK" sz="1600" kern="100" dirty="0">
                          <a:effectLst/>
                        </a:rPr>
                        <a:t>優化</a:t>
                      </a:r>
                      <a:r>
                        <a:rPr lang="zh-TW" sz="1600" kern="100" dirty="0">
                          <a:effectLst/>
                        </a:rPr>
                        <a:t>計劃」</a:t>
                      </a:r>
                      <a:r>
                        <a:rPr lang="zh-HK" sz="1600" kern="100" dirty="0">
                          <a:effectLst/>
                        </a:rPr>
                        <a:t>所訂明的規</a:t>
                      </a:r>
                      <a:r>
                        <a:rPr lang="zh-TW" sz="1600" kern="100" dirty="0">
                          <a:effectLst/>
                        </a:rPr>
                        <a:t>定</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38733279"/>
                  </a:ext>
                </a:extLst>
              </a:tr>
              <a:tr h="278771">
                <a:tc>
                  <a:txBody>
                    <a:bodyPr/>
                    <a:lstStyle/>
                    <a:p>
                      <a:pPr algn="ctr">
                        <a:spcAft>
                          <a:spcPts val="0"/>
                        </a:spcAft>
                      </a:pPr>
                      <a:r>
                        <a:rPr lang="zh-HK" sz="10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履行與僱員再培訓局簽訂的「度身訂造課程」服務協議書所載的承諾</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98684592"/>
                  </a:ext>
                </a:extLst>
              </a:tr>
            </a:tbl>
          </a:graphicData>
        </a:graphic>
      </p:graphicFrame>
      <p:sp>
        <p:nvSpPr>
          <p:cNvPr id="14" name="Rectangle 7"/>
          <p:cNvSpPr>
            <a:spLocks noChangeArrowheads="1"/>
          </p:cNvSpPr>
          <p:nvPr/>
        </p:nvSpPr>
        <p:spPr bwMode="auto">
          <a:xfrm>
            <a:off x="609599" y="2503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TW" sz="1800" b="0" i="0" u="none" strike="noStrike" cap="none" normalizeH="0" baseline="0" smtClean="0">
                <a:ln>
                  <a:noFill/>
                </a:ln>
                <a:solidFill>
                  <a:schemeClr val="tx1"/>
                </a:solidFill>
                <a:effectLst/>
                <a:latin typeface="Arial" panose="020B0604020202020204" pitchFamily="34" charset="0"/>
              </a:rPr>
              <a:t/>
            </a:r>
            <a:br>
              <a:rPr kumimoji="0" lang="zh-HK" altLang="zh-TW" sz="1800" b="0" i="0" u="none" strike="noStrike" cap="none" normalizeH="0" baseline="0" smtClean="0">
                <a:ln>
                  <a:noFill/>
                </a:ln>
                <a:solidFill>
                  <a:schemeClr val="tx1"/>
                </a:solidFill>
                <a:effectLst/>
                <a:latin typeface="Arial" panose="020B0604020202020204" pitchFamily="34" charset="0"/>
              </a:rPr>
            </a:br>
            <a:endParaRPr kumimoji="0" lang="zh-HK" altLang="zh-TW" sz="1800" b="0" i="0" u="none" strike="noStrike" cap="none" normalizeH="0" baseline="0" smtClean="0">
              <a:ln>
                <a:noFill/>
              </a:ln>
              <a:solidFill>
                <a:schemeClr val="tx1"/>
              </a:solidFill>
              <a:effectLst/>
              <a:latin typeface="Arial" panose="020B0604020202020204" pitchFamily="34" charset="0"/>
            </a:endParaRPr>
          </a:p>
        </p:txBody>
      </p:sp>
      <p:sp>
        <p:nvSpPr>
          <p:cNvPr id="3" name="投影片編號版面配置區 2"/>
          <p:cNvSpPr>
            <a:spLocks noGrp="1"/>
          </p:cNvSpPr>
          <p:nvPr>
            <p:ph type="sldNum" sz="quarter" idx="12"/>
          </p:nvPr>
        </p:nvSpPr>
        <p:spPr/>
        <p:txBody>
          <a:bodyPr/>
          <a:lstStyle/>
          <a:p>
            <a:fld id="{B21C0A18-93C4-410B-B4EE-B5924265EC4C}" type="slidenum">
              <a:rPr lang="en-GB" smtClean="0"/>
              <a:t>34</a:t>
            </a:fld>
            <a:endParaRPr lang="en-GB"/>
          </a:p>
        </p:txBody>
      </p:sp>
    </p:spTree>
    <p:extLst>
      <p:ext uri="{BB962C8B-B14F-4D97-AF65-F5344CB8AC3E}">
        <p14:creationId xmlns:p14="http://schemas.microsoft.com/office/powerpoint/2010/main" val="88982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78190" cy="653935"/>
          </a:xfrm>
        </p:spPr>
        <p:txBody>
          <a:bodyPr/>
          <a:lstStyle/>
          <a:p>
            <a:r>
              <a:rPr lang="zh-TW" altLang="en-US" dirty="0"/>
              <a:t>補充勞工優化計劃 </a:t>
            </a:r>
            <a:r>
              <a:rPr lang="en-US" altLang="zh-TW" dirty="0"/>
              <a:t>(ESLS) </a:t>
            </a:r>
            <a:endParaRPr lang="en-GB" dirty="0"/>
          </a:p>
        </p:txBody>
      </p:sp>
      <p:sp>
        <p:nvSpPr>
          <p:cNvPr id="9" name="Rectangle 4"/>
          <p:cNvSpPr>
            <a:spLocks noChangeArrowheads="1"/>
          </p:cNvSpPr>
          <p:nvPr/>
        </p:nvSpPr>
        <p:spPr bwMode="auto">
          <a:xfrm>
            <a:off x="2052638" y="216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TW" sz="1800" b="0" i="0" u="none" strike="noStrike" cap="none" normalizeH="0" baseline="0" smtClean="0">
                <a:ln>
                  <a:noFill/>
                </a:ln>
                <a:solidFill>
                  <a:schemeClr val="tx1"/>
                </a:solidFill>
                <a:effectLst/>
                <a:latin typeface="Arial" panose="020B0604020202020204" pitchFamily="34" charset="0"/>
              </a:rPr>
              <a:t/>
            </a:r>
            <a:br>
              <a:rPr kumimoji="0" lang="zh-HK" altLang="zh-TW" sz="1800" b="0" i="0" u="none" strike="noStrike" cap="none" normalizeH="0" baseline="0" smtClean="0">
                <a:ln>
                  <a:noFill/>
                </a:ln>
                <a:solidFill>
                  <a:schemeClr val="tx1"/>
                </a:solidFill>
                <a:effectLst/>
                <a:latin typeface="Arial" panose="020B0604020202020204" pitchFamily="34" charset="0"/>
              </a:rPr>
            </a:br>
            <a:endParaRPr kumimoji="0" lang="zh-HK" altLang="zh-TW" sz="1800" b="0" i="0" u="none" strike="noStrike" cap="none" normalizeH="0" baseline="0" smtClean="0">
              <a:ln>
                <a:noFill/>
              </a:ln>
              <a:solidFill>
                <a:schemeClr val="tx1"/>
              </a:solidFill>
              <a:effectLst/>
              <a:latin typeface="Arial" panose="020B0604020202020204" pitchFamily="34" charset="0"/>
            </a:endParaRPr>
          </a:p>
        </p:txBody>
      </p:sp>
      <p:sp>
        <p:nvSpPr>
          <p:cNvPr id="14" name="Rectangle 7"/>
          <p:cNvSpPr>
            <a:spLocks noChangeArrowheads="1"/>
          </p:cNvSpPr>
          <p:nvPr/>
        </p:nvSpPr>
        <p:spPr bwMode="auto">
          <a:xfrm>
            <a:off x="609599" y="2503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TW" sz="1800" b="0" i="0" u="none" strike="noStrike" cap="none" normalizeH="0" baseline="0" smtClean="0">
                <a:ln>
                  <a:noFill/>
                </a:ln>
                <a:solidFill>
                  <a:schemeClr val="tx1"/>
                </a:solidFill>
                <a:effectLst/>
                <a:latin typeface="Arial" panose="020B0604020202020204" pitchFamily="34" charset="0"/>
              </a:rPr>
              <a:t/>
            </a:r>
            <a:br>
              <a:rPr kumimoji="0" lang="zh-HK" altLang="zh-TW" sz="1800" b="0" i="0" u="none" strike="noStrike" cap="none" normalizeH="0" baseline="0" smtClean="0">
                <a:ln>
                  <a:noFill/>
                </a:ln>
                <a:solidFill>
                  <a:schemeClr val="tx1"/>
                </a:solidFill>
                <a:effectLst/>
                <a:latin typeface="Arial" panose="020B0604020202020204" pitchFamily="34" charset="0"/>
              </a:rPr>
            </a:br>
            <a:endParaRPr kumimoji="0" lang="zh-HK"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808329091"/>
              </p:ext>
            </p:extLst>
          </p:nvPr>
        </p:nvGraphicFramePr>
        <p:xfrm>
          <a:off x="407001" y="1430814"/>
          <a:ext cx="6784373" cy="3749040"/>
        </p:xfrm>
        <a:graphic>
          <a:graphicData uri="http://schemas.openxmlformats.org/drawingml/2006/table">
            <a:tbl>
              <a:tblPr firstRow="1" firstCol="1" bandRow="1">
                <a:tableStyleId>{5C22544A-7EE6-4342-B048-85BDC9FD1C3A}</a:tableStyleId>
              </a:tblPr>
              <a:tblGrid>
                <a:gridCol w="521388">
                  <a:extLst>
                    <a:ext uri="{9D8B030D-6E8A-4147-A177-3AD203B41FA5}">
                      <a16:colId xmlns:a16="http://schemas.microsoft.com/office/drawing/2014/main" val="3150173631"/>
                    </a:ext>
                  </a:extLst>
                </a:gridCol>
                <a:gridCol w="6262985">
                  <a:extLst>
                    <a:ext uri="{9D8B030D-6E8A-4147-A177-3AD203B41FA5}">
                      <a16:colId xmlns:a16="http://schemas.microsoft.com/office/drawing/2014/main" val="3586123711"/>
                    </a:ext>
                  </a:extLst>
                </a:gridCol>
              </a:tblGrid>
              <a:tr h="224790">
                <a:tc gridSpan="2">
                  <a:txBody>
                    <a:bodyPr/>
                    <a:lstStyle/>
                    <a:p>
                      <a:pPr algn="just">
                        <a:spcAft>
                          <a:spcPts val="0"/>
                        </a:spcAft>
                      </a:pPr>
                      <a:r>
                        <a:rPr lang="zh-HK" altLang="zh-HK" sz="2000" kern="100" dirty="0" smtClean="0">
                          <a:solidFill>
                            <a:srgbClr val="002060"/>
                          </a:solidFill>
                          <a:effectLst/>
                        </a:rPr>
                        <a:t>有關</a:t>
                      </a:r>
                      <a:r>
                        <a:rPr lang="zh-TW" altLang="en-US" sz="2000" kern="100" dirty="0" smtClean="0">
                          <a:solidFill>
                            <a:srgbClr val="002060"/>
                          </a:solidFill>
                          <a:effectLst/>
                        </a:rPr>
                        <a:t>標準合約及</a:t>
                      </a:r>
                      <a:r>
                        <a:rPr lang="zh-HK" altLang="zh-HK" sz="2000" b="1" kern="100" dirty="0" smtClean="0">
                          <a:solidFill>
                            <a:srgbClr val="002060"/>
                          </a:solidFill>
                          <a:effectLst/>
                          <a:latin typeface="+mn-lt"/>
                          <a:ea typeface="+mn-ea"/>
                          <a:cs typeface="+mn-cs"/>
                        </a:rPr>
                        <a:t>「優化計劃」的規定</a:t>
                      </a:r>
                      <a:endParaRPr lang="zh-TW" altLang="zh-HK" sz="2000" kern="100" dirty="0">
                        <a:solidFill>
                          <a:srgbClr val="002060"/>
                        </a:solidFill>
                        <a:effectLst/>
                      </a:endParaRPr>
                    </a:p>
                  </a:txBody>
                  <a:tcPr marL="68580" marR="68580" marT="0" marB="0"/>
                </a:tc>
                <a:tc hMerge="1">
                  <a:txBody>
                    <a:bodyPr/>
                    <a:lstStyle/>
                    <a:p>
                      <a:endParaRPr lang="zh-HK" altLang="en-US"/>
                    </a:p>
                  </a:txBody>
                  <a:tcPr/>
                </a:tc>
                <a:extLst>
                  <a:ext uri="{0D108BD9-81ED-4DB2-BD59-A6C34878D82A}">
                    <a16:rowId xmlns:a16="http://schemas.microsoft.com/office/drawing/2014/main" val="339143229"/>
                  </a:ext>
                </a:extLst>
              </a:tr>
              <a:tr h="215900">
                <a:tc gridSpan="2">
                  <a:txBody>
                    <a:bodyPr/>
                    <a:lstStyle/>
                    <a:p>
                      <a:pPr algn="just">
                        <a:spcAft>
                          <a:spcPts val="0"/>
                        </a:spcAft>
                      </a:pPr>
                      <a:r>
                        <a:rPr lang="zh-HK" sz="1800" kern="100" dirty="0">
                          <a:solidFill>
                            <a:srgbClr val="FF0000"/>
                          </a:solidFill>
                          <a:effectLst/>
                        </a:rPr>
                        <a:t>不應做</a:t>
                      </a:r>
                      <a:endParaRPr lang="zh-TW" sz="1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HK" altLang="en-US"/>
                    </a:p>
                  </a:txBody>
                  <a:tcPr/>
                </a:tc>
                <a:extLst>
                  <a:ext uri="{0D108BD9-81ED-4DB2-BD59-A6C34878D82A}">
                    <a16:rowId xmlns:a16="http://schemas.microsoft.com/office/drawing/2014/main" val="1613774731"/>
                  </a:ext>
                </a:extLst>
              </a:tr>
              <a:tr h="228441">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無合理理由下拒絕聘用在四星期本地招聘期間合資格的本地求職者</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08860831"/>
                  </a:ext>
                </a:extLst>
              </a:tr>
              <a:tr h="175101">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TW" sz="1600" kern="100" dirty="0">
                          <a:effectLst/>
                        </a:rPr>
                        <a:t>以輸入勞工取代原來在職的本地工人</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08793574"/>
                  </a:ext>
                </a:extLst>
              </a:tr>
              <a:tr h="310515">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與輸入勞工訂立任何協</a:t>
                      </a:r>
                      <a:r>
                        <a:rPr lang="zh-TW" sz="1600" kern="100" dirty="0">
                          <a:effectLst/>
                        </a:rPr>
                        <a:t>議</a:t>
                      </a:r>
                      <a:r>
                        <a:rPr lang="zh-HK" sz="1600" kern="100" dirty="0">
                          <a:effectLst/>
                        </a:rPr>
                        <a:t>，要求輸入勞工將全部或部分工資或輸入勞工根據標準合約有權得到的任何款項交回予僱主，或從輸入勞工索取或接受該等回扣</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959987140"/>
                  </a:ext>
                </a:extLst>
              </a:tr>
              <a:tr h="310515">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扣減輸入勞工的工資，用以繳付他們欠下原居地機構或代理人的款項或費用，或用以抵消僱主須支付的僱員再培訓徵款</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97201119"/>
                  </a:ext>
                </a:extLst>
              </a:tr>
              <a:tr h="159861">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就所提</a:t>
                      </a:r>
                      <a:r>
                        <a:rPr lang="zh-TW" sz="1600" kern="100" dirty="0">
                          <a:effectLst/>
                        </a:rPr>
                        <a:t>供</a:t>
                      </a:r>
                      <a:r>
                        <a:rPr lang="zh-HK" sz="1600" kern="100" dirty="0">
                          <a:effectLst/>
                        </a:rPr>
                        <a:t>的居所而扣</a:t>
                      </a:r>
                      <a:r>
                        <a:rPr lang="zh-TW" sz="1600" kern="100" dirty="0">
                          <a:effectLst/>
                        </a:rPr>
                        <a:t>除</a:t>
                      </a:r>
                      <a:r>
                        <a:rPr lang="zh-HK" sz="1600" kern="100" dirty="0">
                          <a:effectLst/>
                        </a:rPr>
                        <a:t>輸入勞</a:t>
                      </a:r>
                      <a:r>
                        <a:rPr lang="zh-TW" sz="1600" kern="100" dirty="0">
                          <a:effectLst/>
                        </a:rPr>
                        <a:t>工</a:t>
                      </a:r>
                      <a:r>
                        <a:rPr lang="zh-HK" sz="1600" kern="100" dirty="0">
                          <a:effectLst/>
                        </a:rPr>
                        <a:t>的工資超逾標準合約的規定</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92753305"/>
                  </a:ext>
                </a:extLst>
              </a:tr>
              <a:tr h="224790">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令輸入勞工的工作時數超逾標準合約所規定的上限</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2232635"/>
                  </a:ext>
                </a:extLst>
              </a:tr>
              <a:tr h="224790">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扣押輸入勞工的香港身份證</a:t>
                      </a:r>
                      <a:r>
                        <a:rPr lang="zh-TW" sz="1600" kern="100" dirty="0">
                          <a:effectLst/>
                        </a:rPr>
                        <a:t>／</a:t>
                      </a:r>
                      <a:r>
                        <a:rPr lang="zh-HK" sz="1600" kern="100" dirty="0">
                          <a:effectLst/>
                        </a:rPr>
                        <a:t>護照</a:t>
                      </a:r>
                      <a:r>
                        <a:rPr lang="zh-TW" sz="1600" kern="100" dirty="0">
                          <a:effectLst/>
                        </a:rPr>
                        <a:t>／</a:t>
                      </a:r>
                      <a:r>
                        <a:rPr lang="zh-HK" sz="1600" kern="100" dirty="0">
                          <a:effectLst/>
                        </a:rPr>
                        <a:t>往來港澳通行證</a:t>
                      </a:r>
                      <a:r>
                        <a:rPr lang="zh-TW" sz="1600" kern="100" dirty="0">
                          <a:effectLst/>
                        </a:rPr>
                        <a:t>／</a:t>
                      </a:r>
                      <a:r>
                        <a:rPr lang="zh-HK" sz="1600" kern="100" dirty="0">
                          <a:effectLst/>
                        </a:rPr>
                        <a:t>銀行存摺</a:t>
                      </a:r>
                      <a:r>
                        <a:rPr lang="zh-TW" sz="1600" kern="100" dirty="0">
                          <a:effectLst/>
                        </a:rPr>
                        <a:t>／</a:t>
                      </a:r>
                      <a:r>
                        <a:rPr lang="zh-HK" sz="1600" kern="100" dirty="0">
                          <a:effectLst/>
                        </a:rPr>
                        <a:t>自動櫃員機卡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50410615"/>
                  </a:ext>
                </a:extLst>
              </a:tr>
              <a:tr h="224790">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就所提</a:t>
                      </a:r>
                      <a:r>
                        <a:rPr lang="zh-TW" sz="1600" kern="100" dirty="0">
                          <a:effectLst/>
                        </a:rPr>
                        <a:t>供</a:t>
                      </a:r>
                      <a:r>
                        <a:rPr lang="zh-HK" sz="1600" kern="100" dirty="0">
                          <a:effectLst/>
                        </a:rPr>
                        <a:t>的膳</a:t>
                      </a:r>
                      <a:r>
                        <a:rPr lang="zh-TW" sz="1600" kern="100" dirty="0">
                          <a:effectLst/>
                        </a:rPr>
                        <a:t>食</a:t>
                      </a:r>
                      <a:r>
                        <a:rPr lang="zh-HK" sz="1600" kern="100" dirty="0">
                          <a:effectLst/>
                        </a:rPr>
                        <a:t>向輸入勞工收取費用</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087440557"/>
                  </a:ext>
                </a:extLst>
              </a:tr>
              <a:tr h="224790">
                <a:tc>
                  <a:txBody>
                    <a:bodyPr/>
                    <a:lstStyle/>
                    <a:p>
                      <a:pPr algn="ctr">
                        <a:spcAft>
                          <a:spcPts val="0"/>
                        </a:spcAft>
                      </a:pPr>
                      <a:r>
                        <a:rPr lang="en-US" sz="1600" kern="100">
                          <a:effectLst/>
                          <a:sym typeface="Wingdings" panose="05000000000000000000" pitchFamily="2"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spcAft>
                          <a:spcPts val="0"/>
                        </a:spcAft>
                      </a:pPr>
                      <a:r>
                        <a:rPr lang="zh-HK" sz="1600" kern="100" dirty="0">
                          <a:effectLst/>
                        </a:rPr>
                        <a:t>拒</a:t>
                      </a:r>
                      <a:r>
                        <a:rPr lang="zh-TW" sz="1600" kern="100" dirty="0">
                          <a:effectLst/>
                        </a:rPr>
                        <a:t>絕</a:t>
                      </a:r>
                      <a:r>
                        <a:rPr lang="zh-HK" sz="1600" kern="100" dirty="0">
                          <a:effectLst/>
                        </a:rPr>
                        <a:t>勞工處職員進入和視察由僱主提供予輸入勞工位於香港的居所</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50612108"/>
                  </a:ext>
                </a:extLst>
              </a:tr>
            </a:tbl>
          </a:graphicData>
        </a:graphic>
      </p:graphicFrame>
      <p:sp>
        <p:nvSpPr>
          <p:cNvPr id="4" name="投影片編號版面配置區 3"/>
          <p:cNvSpPr>
            <a:spLocks noGrp="1"/>
          </p:cNvSpPr>
          <p:nvPr>
            <p:ph type="sldNum" sz="quarter" idx="12"/>
          </p:nvPr>
        </p:nvSpPr>
        <p:spPr/>
        <p:txBody>
          <a:bodyPr/>
          <a:lstStyle/>
          <a:p>
            <a:fld id="{B21C0A18-93C4-410B-B4EE-B5924265EC4C}" type="slidenum">
              <a:rPr lang="en-GB" smtClean="0"/>
              <a:t>35</a:t>
            </a:fld>
            <a:endParaRPr lang="en-GB"/>
          </a:p>
        </p:txBody>
      </p:sp>
    </p:spTree>
    <p:extLst>
      <p:ext uri="{BB962C8B-B14F-4D97-AF65-F5344CB8AC3E}">
        <p14:creationId xmlns:p14="http://schemas.microsoft.com/office/powerpoint/2010/main" val="1180063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fld id="{46498202-F83A-4A57-8165-7EF0E224E572}" type="slidenum">
              <a:rPr lang="en-US" altLang="zh-TW" smtClean="0">
                <a:solidFill>
                  <a:schemeClr val="bg1"/>
                </a:solidFill>
                <a:latin typeface="Arial Unicode MS" panose="020B0604020202020204" pitchFamily="34" charset="-120"/>
                <a:ea typeface="新細明體" panose="02020500000000000000" pitchFamily="18" charset="-120"/>
              </a:rPr>
              <a:pPr>
                <a:spcBef>
                  <a:spcPct val="0"/>
                </a:spcBef>
                <a:buClrTx/>
                <a:buSzTx/>
                <a:buFontTx/>
                <a:buNone/>
              </a:pPr>
              <a:t>36</a:t>
            </a:fld>
            <a:endParaRPr lang="en-US" altLang="zh-TW">
              <a:solidFill>
                <a:schemeClr val="bg1"/>
              </a:solidFill>
              <a:latin typeface="Arial Unicode MS" panose="020B0604020202020204" pitchFamily="34" charset="-120"/>
              <a:ea typeface="新細明體" panose="02020500000000000000" pitchFamily="18" charset="-120"/>
            </a:endParaRPr>
          </a:p>
        </p:txBody>
      </p:sp>
      <p:sp>
        <p:nvSpPr>
          <p:cNvPr id="6" name="Rectangle 3"/>
          <p:cNvSpPr txBox="1">
            <a:spLocks noChangeArrowheads="1"/>
          </p:cNvSpPr>
          <p:nvPr/>
        </p:nvSpPr>
        <p:spPr bwMode="auto">
          <a:xfrm>
            <a:off x="685800" y="1628775"/>
            <a:ext cx="6623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lgn="just" eaLnBrk="1" hangingPunct="1">
              <a:buFont typeface="Wingdings" panose="05000000000000000000" pitchFamily="2" charset="2"/>
              <a:buChar char="l"/>
              <a:tabLst>
                <a:tab pos="720725" algn="l"/>
              </a:tabLst>
              <a:defRPr/>
            </a:pPr>
            <a:r>
              <a:rPr lang="zh-TW" altLang="en-US" sz="3300" dirty="0">
                <a:latin typeface="Arial Unicode MS" panose="020B0604020202020204" pitchFamily="34" charset="-120"/>
              </a:rPr>
              <a:t>「如何根據補充勞工優化計劃輸入勞工」</a:t>
            </a:r>
            <a:r>
              <a:rPr lang="zh-TW" altLang="en-US" sz="3300" dirty="0" smtClean="0">
                <a:latin typeface="Arial Unicode MS" panose="020B0604020202020204" pitchFamily="34" charset="-120"/>
              </a:rPr>
              <a:t>小冊子</a:t>
            </a:r>
            <a:endParaRPr lang="en-US" altLang="zh-TW" sz="3300" dirty="0" smtClean="0">
              <a:latin typeface="Arial Unicode MS" panose="020B0604020202020204" pitchFamily="34" charset="-120"/>
            </a:endParaRPr>
          </a:p>
          <a:p>
            <a:pPr marL="342900" lvl="1" indent="-342900" algn="just" eaLnBrk="1" hangingPunct="1">
              <a:buFont typeface="Wingdings" panose="05000000000000000000" pitchFamily="2" charset="2"/>
              <a:buChar char="l"/>
              <a:tabLst>
                <a:tab pos="720725" algn="l"/>
              </a:tabLst>
              <a:defRPr/>
            </a:pPr>
            <a:r>
              <a:rPr lang="zh-TW" altLang="en-US" sz="3300" dirty="0" smtClean="0">
                <a:latin typeface="Arial Unicode MS" panose="020B0604020202020204" pitchFamily="34" charset="-120"/>
              </a:rPr>
              <a:t>標準</a:t>
            </a:r>
            <a:r>
              <a:rPr lang="zh-TW" altLang="en-US" sz="3300" dirty="0">
                <a:latin typeface="Arial Unicode MS" panose="020B0604020202020204" pitchFamily="34" charset="-120"/>
              </a:rPr>
              <a:t>僱傭合約樣本</a:t>
            </a:r>
            <a:endParaRPr lang="en-US" altLang="zh-TW" sz="3300" dirty="0">
              <a:latin typeface="Arial Unicode MS" panose="020B0604020202020204" pitchFamily="34" charset="-120"/>
            </a:endParaRPr>
          </a:p>
          <a:p>
            <a:pPr marL="342900" lvl="1" indent="-342900" algn="just" eaLnBrk="1" hangingPunct="1">
              <a:buFont typeface="Wingdings" panose="05000000000000000000" pitchFamily="2" charset="2"/>
              <a:buChar char="l"/>
              <a:tabLst>
                <a:tab pos="720725" algn="l"/>
              </a:tabLst>
              <a:defRPr/>
            </a:pPr>
            <a:r>
              <a:rPr lang="en-US" altLang="zh-TW" sz="3300" dirty="0">
                <a:latin typeface="Arial Unicode MS" panose="020B0604020202020204" pitchFamily="34" charset="-120"/>
              </a:rPr>
              <a:t>《</a:t>
            </a:r>
            <a:r>
              <a:rPr lang="zh-TW" altLang="en-US" sz="3300" dirty="0">
                <a:latin typeface="Arial Unicode MS" panose="020B0604020202020204" pitchFamily="34" charset="-120"/>
              </a:rPr>
              <a:t>僱傭條例</a:t>
            </a:r>
            <a:r>
              <a:rPr lang="en-US" altLang="zh-TW" sz="3300" dirty="0">
                <a:latin typeface="Arial Unicode MS" panose="020B0604020202020204" pitchFamily="34" charset="-120"/>
              </a:rPr>
              <a:t>》</a:t>
            </a:r>
            <a:r>
              <a:rPr lang="zh-TW" altLang="en-US" sz="3300" dirty="0">
                <a:latin typeface="Arial Unicode MS" panose="020B0604020202020204" pitchFamily="34" charset="-120"/>
              </a:rPr>
              <a:t>簡明指南</a:t>
            </a:r>
            <a:endParaRPr lang="en-US" altLang="zh-TW" sz="3300" dirty="0">
              <a:latin typeface="Arial Unicode MS" panose="020B0604020202020204" pitchFamily="34" charset="-120"/>
            </a:endParaRPr>
          </a:p>
          <a:p>
            <a:pPr marL="342900" lvl="1" indent="-342900" algn="just" eaLnBrk="1" hangingPunct="1">
              <a:buFont typeface="Wingdings" panose="05000000000000000000" pitchFamily="2" charset="2"/>
              <a:buChar char="l"/>
              <a:tabLst>
                <a:tab pos="720725" algn="l"/>
              </a:tabLst>
              <a:defRPr/>
            </a:pPr>
            <a:r>
              <a:rPr lang="en-US" altLang="zh-TW" sz="3300" dirty="0">
                <a:latin typeface="Arial Unicode MS" panose="020B0604020202020204" pitchFamily="34" charset="-120"/>
              </a:rPr>
              <a:t>《</a:t>
            </a:r>
            <a:r>
              <a:rPr lang="zh-TW" altLang="en-US" sz="3300" dirty="0">
                <a:latin typeface="Arial Unicode MS" panose="020B0604020202020204" pitchFamily="34" charset="-120"/>
              </a:rPr>
              <a:t>僱員補償條例</a:t>
            </a:r>
            <a:r>
              <a:rPr lang="en-US" altLang="zh-TW" sz="3300" dirty="0">
                <a:latin typeface="Arial Unicode MS" panose="020B0604020202020204" pitchFamily="34" charset="-120"/>
              </a:rPr>
              <a:t>》</a:t>
            </a:r>
            <a:r>
              <a:rPr lang="zh-TW" altLang="en-US" sz="3300" dirty="0" smtClean="0">
                <a:latin typeface="Arial Unicode MS" panose="020B0604020202020204" pitchFamily="34" charset="-120"/>
              </a:rPr>
              <a:t>簡介</a:t>
            </a:r>
            <a:endParaRPr lang="en-US" altLang="zh-TW" sz="3300" dirty="0" smtClean="0">
              <a:latin typeface="Arial Unicode MS" panose="020B0604020202020204" pitchFamily="34" charset="-120"/>
            </a:endParaRPr>
          </a:p>
          <a:p>
            <a:pPr marL="342900" lvl="1" indent="-342900" algn="just" eaLnBrk="1" hangingPunct="1">
              <a:buFont typeface="Wingdings" panose="05000000000000000000" pitchFamily="2" charset="2"/>
              <a:buChar char="l"/>
              <a:tabLst>
                <a:tab pos="720725" algn="l"/>
              </a:tabLst>
              <a:defRPr/>
            </a:pPr>
            <a:r>
              <a:rPr lang="zh-TW" altLang="en-US" sz="3300" dirty="0" smtClean="0">
                <a:latin typeface="Arial Unicode MS" panose="020B0604020202020204" pitchFamily="34" charset="-120"/>
              </a:rPr>
              <a:t>「</a:t>
            </a:r>
            <a:r>
              <a:rPr lang="zh-TW" altLang="en-US" sz="3300" dirty="0">
                <a:latin typeface="Arial Unicode MS" panose="020B0604020202020204" pitchFamily="34" charset="-120"/>
              </a:rPr>
              <a:t>補充勞工優化計劃」常見問題與答案</a:t>
            </a:r>
            <a:endParaRPr lang="en-US" altLang="zh-TW" sz="3300" dirty="0">
              <a:latin typeface="Arial Unicode MS" panose="020B0604020202020204" pitchFamily="34" charset="-120"/>
            </a:endParaRPr>
          </a:p>
        </p:txBody>
      </p:sp>
      <p:sp>
        <p:nvSpPr>
          <p:cNvPr id="9" name="Rectangle 2"/>
          <p:cNvSpPr txBox="1">
            <a:spLocks noChangeArrowheads="1"/>
          </p:cNvSpPr>
          <p:nvPr/>
        </p:nvSpPr>
        <p:spPr bwMode="auto">
          <a:xfrm>
            <a:off x="685800" y="5334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eaLnBrk="1" hangingPunct="1"/>
            <a:r>
              <a:rPr kumimoji="0" lang="zh-TW" altLang="en-US" dirty="0">
                <a:latin typeface="Times New Roman" panose="02020603050405020304" pitchFamily="18" charset="0"/>
              </a:rPr>
              <a:t>參考資料</a:t>
            </a:r>
          </a:p>
        </p:txBody>
      </p:sp>
    </p:spTree>
    <p:extLst>
      <p:ext uri="{BB962C8B-B14F-4D97-AF65-F5344CB8AC3E}">
        <p14:creationId xmlns:p14="http://schemas.microsoft.com/office/powerpoint/2010/main" val="2678370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內容版面配置區 1"/>
          <p:cNvSpPr>
            <a:spLocks noGrp="1"/>
          </p:cNvSpPr>
          <p:nvPr>
            <p:ph idx="1"/>
          </p:nvPr>
        </p:nvSpPr>
        <p:spPr>
          <a:xfrm>
            <a:off x="2484438" y="3716338"/>
            <a:ext cx="4391025" cy="1225550"/>
          </a:xfrm>
        </p:spPr>
        <p:txBody>
          <a:bodyPr/>
          <a:lstStyle/>
          <a:p>
            <a:pPr marL="0" indent="0">
              <a:buFont typeface="Wingdings 3" panose="05040102010807070707" pitchFamily="18" charset="2"/>
              <a:buNone/>
            </a:pPr>
            <a:r>
              <a:rPr lang="en-US" altLang="zh-TW" sz="6800"/>
              <a:t>2150 6363</a:t>
            </a:r>
            <a:endParaRPr lang="zh-HK" altLang="en-US" sz="6800">
              <a:solidFill>
                <a:srgbClr val="FF0000"/>
              </a:solidFill>
            </a:endParaRPr>
          </a:p>
        </p:txBody>
      </p:sp>
      <p:pic>
        <p:nvPicPr>
          <p:cNvPr id="64515" name="Picture 2" descr="gatag-000058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3357563"/>
            <a:ext cx="126206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標題 3"/>
          <p:cNvSpPr>
            <a:spLocks noGrp="1"/>
          </p:cNvSpPr>
          <p:nvPr>
            <p:ph type="title"/>
          </p:nvPr>
        </p:nvSpPr>
        <p:spPr>
          <a:xfrm>
            <a:off x="575494" y="1844824"/>
            <a:ext cx="8208912" cy="1320800"/>
          </a:xfrm>
        </p:spPr>
        <p:txBody>
          <a:bodyPr>
            <a:normAutofit fontScale="90000"/>
          </a:bodyPr>
          <a:lstStyle/>
          <a:p>
            <a:pPr algn="ctr"/>
            <a:r>
              <a:rPr lang="zh-TW" altLang="en-US" sz="6000" b="1" dirty="0">
                <a:latin typeface="Times New Roman" panose="02020603050405020304" pitchFamily="18" charset="0"/>
              </a:rPr>
              <a:t>「補充</a:t>
            </a:r>
            <a:r>
              <a:rPr lang="zh-TW" altLang="en-US" sz="6000" b="1" dirty="0" smtClean="0">
                <a:latin typeface="Times New Roman" panose="02020603050405020304" pitchFamily="18" charset="0"/>
              </a:rPr>
              <a:t>勞工優化計劃</a:t>
            </a:r>
            <a:r>
              <a:rPr lang="zh-TW" altLang="en-US" sz="6000" b="1" dirty="0">
                <a:latin typeface="Times New Roman" panose="02020603050405020304" pitchFamily="18" charset="0"/>
              </a:rPr>
              <a:t>」</a:t>
            </a:r>
            <a:r>
              <a:rPr lang="en-US" altLang="zh-TW" sz="6000" b="1" dirty="0">
                <a:latin typeface="Times New Roman" panose="02020603050405020304" pitchFamily="18" charset="0"/>
              </a:rPr>
              <a:t/>
            </a:r>
            <a:br>
              <a:rPr lang="en-US" altLang="zh-TW" sz="6000" b="1" dirty="0">
                <a:latin typeface="Times New Roman" panose="02020603050405020304" pitchFamily="18" charset="0"/>
              </a:rPr>
            </a:br>
            <a:r>
              <a:rPr lang="zh-TW" altLang="en-US" sz="6000" b="1" dirty="0">
                <a:latin typeface="Times New Roman" panose="02020603050405020304" pitchFamily="18" charset="0"/>
              </a:rPr>
              <a:t>查詢熱線</a:t>
            </a:r>
            <a:endParaRPr lang="zh-HK" altLang="en-US" sz="6000" dirty="0"/>
          </a:p>
        </p:txBody>
      </p:sp>
      <p:sp>
        <p:nvSpPr>
          <p:cNvPr id="64517"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fld id="{A19A5483-EA01-4B22-95DA-5ACD20B58BA5}" type="slidenum">
              <a:rPr lang="en-US" altLang="zh-TW" smtClean="0">
                <a:solidFill>
                  <a:schemeClr val="bg1"/>
                </a:solidFill>
                <a:latin typeface="Arial Unicode MS" panose="020B0604020202020204" pitchFamily="34" charset="-120"/>
                <a:ea typeface="新細明體" panose="02020500000000000000" pitchFamily="18" charset="-120"/>
              </a:rPr>
              <a:pPr>
                <a:spcBef>
                  <a:spcPct val="0"/>
                </a:spcBef>
                <a:buClrTx/>
                <a:buSzTx/>
                <a:buFontTx/>
                <a:buNone/>
              </a:pPr>
              <a:t>37</a:t>
            </a:fld>
            <a:endParaRPr lang="en-US" altLang="zh-TW">
              <a:solidFill>
                <a:schemeClr val="bg1"/>
              </a:solidFill>
              <a:latin typeface="Arial Unicode MS" panose="020B0604020202020204" pitchFamily="34" charset="-120"/>
              <a:ea typeface="新細明體" panose="02020500000000000000" pitchFamily="18" charset="-120"/>
            </a:endParaRPr>
          </a:p>
        </p:txBody>
      </p:sp>
    </p:spTree>
    <p:extLst>
      <p:ext uri="{BB962C8B-B14F-4D97-AF65-F5344CB8AC3E}">
        <p14:creationId xmlns:p14="http://schemas.microsoft.com/office/powerpoint/2010/main" val="25920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1692275" y="2914650"/>
            <a:ext cx="4627563" cy="1862138"/>
          </a:xfrm>
          <a:ln>
            <a:solidFill>
              <a:schemeClr val="bg1"/>
            </a:solidFill>
            <a:miter lim="800000"/>
            <a:headEnd/>
            <a:tailEnd/>
          </a:ln>
        </p:spPr>
        <p:txBody>
          <a:bodyPr/>
          <a:lstStyle/>
          <a:p>
            <a:pPr algn="ctr" eaLnBrk="1" hangingPunct="1">
              <a:buFont typeface="Wingdings" panose="05000000000000000000" pitchFamily="2" charset="2"/>
              <a:buNone/>
            </a:pPr>
            <a:r>
              <a:rPr lang="en-US" altLang="zh-TW" sz="4800" dirty="0">
                <a:solidFill>
                  <a:schemeClr val="tx2"/>
                </a:solidFill>
                <a:latin typeface="Times New Roman" panose="02020603050405020304" pitchFamily="18" charset="0"/>
              </a:rPr>
              <a:t>  </a:t>
            </a:r>
            <a:r>
              <a:rPr lang="zh-TW" altLang="en-US" sz="4800" dirty="0">
                <a:latin typeface="Arial" panose="020B0604020202020204" pitchFamily="34" charset="0"/>
                <a:cs typeface="Arial" panose="020B0604020202020204" pitchFamily="34" charset="0"/>
              </a:rPr>
              <a:t>多謝</a:t>
            </a:r>
            <a:endParaRPr lang="en-US" altLang="zh-TW" sz="4800" dirty="0">
              <a:latin typeface="Arial" panose="020B0604020202020204" pitchFamily="34" charset="0"/>
              <a:cs typeface="Arial" panose="020B0604020202020204" pitchFamily="34" charset="0"/>
            </a:endParaRPr>
          </a:p>
        </p:txBody>
      </p:sp>
      <p:grpSp>
        <p:nvGrpSpPr>
          <p:cNvPr id="109571" name="Group 4"/>
          <p:cNvGrpSpPr>
            <a:grpSpLocks/>
          </p:cNvGrpSpPr>
          <p:nvPr/>
        </p:nvGrpSpPr>
        <p:grpSpPr bwMode="auto">
          <a:xfrm>
            <a:off x="2135188" y="1955800"/>
            <a:ext cx="4089400" cy="3352800"/>
            <a:chOff x="1473" y="914"/>
            <a:chExt cx="2813" cy="2491"/>
          </a:xfrm>
        </p:grpSpPr>
        <p:sp>
          <p:nvSpPr>
            <p:cNvPr id="109573" name="Freeform 5"/>
            <p:cNvSpPr>
              <a:spLocks/>
            </p:cNvSpPr>
            <p:nvPr/>
          </p:nvSpPr>
          <p:spPr bwMode="auto">
            <a:xfrm>
              <a:off x="2660" y="2639"/>
              <a:ext cx="839" cy="695"/>
            </a:xfrm>
            <a:custGeom>
              <a:avLst/>
              <a:gdLst>
                <a:gd name="T0" fmla="*/ 3456 w 753"/>
                <a:gd name="T1" fmla="*/ 1490 h 613"/>
                <a:gd name="T2" fmla="*/ 3433 w 753"/>
                <a:gd name="T3" fmla="*/ 2306 h 613"/>
                <a:gd name="T4" fmla="*/ 3334 w 753"/>
                <a:gd name="T5" fmla="*/ 2790 h 613"/>
                <a:gd name="T6" fmla="*/ 3399 w 753"/>
                <a:gd name="T7" fmla="*/ 3780 h 613"/>
                <a:gd name="T8" fmla="*/ 2953 w 753"/>
                <a:gd name="T9" fmla="*/ 6007 h 613"/>
                <a:gd name="T10" fmla="*/ 4033 w 753"/>
                <a:gd name="T11" fmla="*/ 4245 h 613"/>
                <a:gd name="T12" fmla="*/ 3971 w 753"/>
                <a:gd name="T13" fmla="*/ 2461 h 613"/>
                <a:gd name="T14" fmla="*/ 3969 w 753"/>
                <a:gd name="T15" fmla="*/ 1856 h 613"/>
                <a:gd name="T16" fmla="*/ 4392 w 753"/>
                <a:gd name="T17" fmla="*/ 2125 h 613"/>
                <a:gd name="T18" fmla="*/ 4220 w 753"/>
                <a:gd name="T19" fmla="*/ 3305 h 613"/>
                <a:gd name="T20" fmla="*/ 4009 w 753"/>
                <a:gd name="T21" fmla="*/ 5362 h 613"/>
                <a:gd name="T22" fmla="*/ 4612 w 753"/>
                <a:gd name="T23" fmla="*/ 5198 h 613"/>
                <a:gd name="T24" fmla="*/ 4254 w 753"/>
                <a:gd name="T25" fmla="*/ 5770 h 613"/>
                <a:gd name="T26" fmla="*/ 3715 w 753"/>
                <a:gd name="T27" fmla="*/ 5509 h 613"/>
                <a:gd name="T28" fmla="*/ 2959 w 753"/>
                <a:gd name="T29" fmla="*/ 6354 h 613"/>
                <a:gd name="T30" fmla="*/ 3144 w 753"/>
                <a:gd name="T31" fmla="*/ 6892 h 613"/>
                <a:gd name="T32" fmla="*/ 4494 w 753"/>
                <a:gd name="T33" fmla="*/ 6681 h 613"/>
                <a:gd name="T34" fmla="*/ 5733 w 753"/>
                <a:gd name="T35" fmla="*/ 6818 h 613"/>
                <a:gd name="T36" fmla="*/ 7265 w 753"/>
                <a:gd name="T37" fmla="*/ 6898 h 613"/>
                <a:gd name="T38" fmla="*/ 7931 w 753"/>
                <a:gd name="T39" fmla="*/ 7241 h 613"/>
                <a:gd name="T40" fmla="*/ 8479 w 753"/>
                <a:gd name="T41" fmla="*/ 7595 h 613"/>
                <a:gd name="T42" fmla="*/ 9069 w 753"/>
                <a:gd name="T43" fmla="*/ 7898 h 613"/>
                <a:gd name="T44" fmla="*/ 9301 w 753"/>
                <a:gd name="T45" fmla="*/ 8229 h 613"/>
                <a:gd name="T46" fmla="*/ 9754 w 753"/>
                <a:gd name="T47" fmla="*/ 8742 h 613"/>
                <a:gd name="T48" fmla="*/ 9922 w 753"/>
                <a:gd name="T49" fmla="*/ 8959 h 613"/>
                <a:gd name="T50" fmla="*/ 9237 w 753"/>
                <a:gd name="T51" fmla="*/ 9491 h 613"/>
                <a:gd name="T52" fmla="*/ 8696 w 753"/>
                <a:gd name="T53" fmla="*/ 9688 h 613"/>
                <a:gd name="T54" fmla="*/ 8086 w 753"/>
                <a:gd name="T55" fmla="*/ 9830 h 613"/>
                <a:gd name="T56" fmla="*/ 7670 w 753"/>
                <a:gd name="T57" fmla="*/ 9795 h 613"/>
                <a:gd name="T58" fmla="*/ 7174 w 753"/>
                <a:gd name="T59" fmla="*/ 9608 h 613"/>
                <a:gd name="T60" fmla="*/ 6846 w 753"/>
                <a:gd name="T61" fmla="*/ 8465 h 613"/>
                <a:gd name="T62" fmla="*/ 5887 w 753"/>
                <a:gd name="T63" fmla="*/ 7216 h 613"/>
                <a:gd name="T64" fmla="*/ 4777 w 753"/>
                <a:gd name="T65" fmla="*/ 6998 h 613"/>
                <a:gd name="T66" fmla="*/ 3680 w 753"/>
                <a:gd name="T67" fmla="*/ 7018 h 613"/>
                <a:gd name="T68" fmla="*/ 2710 w 753"/>
                <a:gd name="T69" fmla="*/ 7618 h 613"/>
                <a:gd name="T70" fmla="*/ 2228 w 753"/>
                <a:gd name="T71" fmla="*/ 7730 h 613"/>
                <a:gd name="T72" fmla="*/ 3596 w 753"/>
                <a:gd name="T73" fmla="*/ 9911 h 613"/>
                <a:gd name="T74" fmla="*/ 4009 w 753"/>
                <a:gd name="T75" fmla="*/ 11689 h 613"/>
                <a:gd name="T76" fmla="*/ 3503 w 753"/>
                <a:gd name="T77" fmla="*/ 12432 h 613"/>
                <a:gd name="T78" fmla="*/ 3076 w 753"/>
                <a:gd name="T79" fmla="*/ 10578 h 613"/>
                <a:gd name="T80" fmla="*/ 2243 w 753"/>
                <a:gd name="T81" fmla="*/ 8545 h 613"/>
                <a:gd name="T82" fmla="*/ 931 w 753"/>
                <a:gd name="T83" fmla="*/ 7216 h 613"/>
                <a:gd name="T84" fmla="*/ 1207 w 753"/>
                <a:gd name="T85" fmla="*/ 6898 h 613"/>
                <a:gd name="T86" fmla="*/ 843 w 753"/>
                <a:gd name="T87" fmla="*/ 5770 h 613"/>
                <a:gd name="T88" fmla="*/ 741 w 753"/>
                <a:gd name="T89" fmla="*/ 5227 h 613"/>
                <a:gd name="T90" fmla="*/ 441 w 753"/>
                <a:gd name="T91" fmla="*/ 4468 h 613"/>
                <a:gd name="T92" fmla="*/ 557 w 753"/>
                <a:gd name="T93" fmla="*/ 3778 h 613"/>
                <a:gd name="T94" fmla="*/ 241 w 753"/>
                <a:gd name="T95" fmla="*/ 3101 h 613"/>
                <a:gd name="T96" fmla="*/ 283 w 753"/>
                <a:gd name="T97" fmla="*/ 2222 h 613"/>
                <a:gd name="T98" fmla="*/ 441 w 753"/>
                <a:gd name="T99" fmla="*/ 1874 h 613"/>
                <a:gd name="T100" fmla="*/ 1143 w 753"/>
                <a:gd name="T101" fmla="*/ 2099 h 613"/>
                <a:gd name="T102" fmla="*/ 1446 w 753"/>
                <a:gd name="T103" fmla="*/ 2842 h 613"/>
                <a:gd name="T104" fmla="*/ 1643 w 753"/>
                <a:gd name="T105" fmla="*/ 3980 h 613"/>
                <a:gd name="T106" fmla="*/ 1763 w 753"/>
                <a:gd name="T107" fmla="*/ 4729 h 613"/>
                <a:gd name="T108" fmla="*/ 1388 w 753"/>
                <a:gd name="T109" fmla="*/ 5778 h 613"/>
                <a:gd name="T110" fmla="*/ 2438 w 753"/>
                <a:gd name="T111" fmla="*/ 7137 h 613"/>
                <a:gd name="T112" fmla="*/ 2820 w 753"/>
                <a:gd name="T113" fmla="*/ 5423 h 613"/>
                <a:gd name="T114" fmla="*/ 2581 w 753"/>
                <a:gd name="T115" fmla="*/ 4424 h 613"/>
                <a:gd name="T116" fmla="*/ 2110 w 753"/>
                <a:gd name="T117" fmla="*/ 3932 h 613"/>
                <a:gd name="T118" fmla="*/ 1791 w 753"/>
                <a:gd name="T119" fmla="*/ 2252 h 613"/>
                <a:gd name="T120" fmla="*/ 2228 w 753"/>
                <a:gd name="T121" fmla="*/ 949 h 613"/>
                <a:gd name="T122" fmla="*/ 2953 w 753"/>
                <a:gd name="T123" fmla="*/ 271 h 613"/>
                <a:gd name="T124" fmla="*/ 3274 w 753"/>
                <a:gd name="T125" fmla="*/ 839 h 6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3" h="613">
                  <a:moveTo>
                    <a:pt x="252" y="55"/>
                  </a:moveTo>
                  <a:lnTo>
                    <a:pt x="258" y="59"/>
                  </a:lnTo>
                  <a:lnTo>
                    <a:pt x="259" y="63"/>
                  </a:lnTo>
                  <a:lnTo>
                    <a:pt x="259" y="67"/>
                  </a:lnTo>
                  <a:lnTo>
                    <a:pt x="258" y="73"/>
                  </a:lnTo>
                  <a:lnTo>
                    <a:pt x="250" y="80"/>
                  </a:lnTo>
                  <a:lnTo>
                    <a:pt x="248" y="91"/>
                  </a:lnTo>
                  <a:lnTo>
                    <a:pt x="249" y="102"/>
                  </a:lnTo>
                  <a:lnTo>
                    <a:pt x="252" y="111"/>
                  </a:lnTo>
                  <a:lnTo>
                    <a:pt x="257" y="114"/>
                  </a:lnTo>
                  <a:lnTo>
                    <a:pt x="262" y="118"/>
                  </a:lnTo>
                  <a:lnTo>
                    <a:pt x="264" y="121"/>
                  </a:lnTo>
                  <a:lnTo>
                    <a:pt x="264" y="128"/>
                  </a:lnTo>
                  <a:lnTo>
                    <a:pt x="257" y="130"/>
                  </a:lnTo>
                  <a:lnTo>
                    <a:pt x="249" y="137"/>
                  </a:lnTo>
                  <a:lnTo>
                    <a:pt x="244" y="144"/>
                  </a:lnTo>
                  <a:lnTo>
                    <a:pt x="242" y="153"/>
                  </a:lnTo>
                  <a:lnTo>
                    <a:pt x="242" y="170"/>
                  </a:lnTo>
                  <a:lnTo>
                    <a:pt x="249" y="179"/>
                  </a:lnTo>
                  <a:lnTo>
                    <a:pt x="253" y="186"/>
                  </a:lnTo>
                  <a:lnTo>
                    <a:pt x="248" y="199"/>
                  </a:lnTo>
                  <a:lnTo>
                    <a:pt x="230" y="214"/>
                  </a:lnTo>
                  <a:lnTo>
                    <a:pt x="221" y="238"/>
                  </a:lnTo>
                  <a:lnTo>
                    <a:pt x="220" y="267"/>
                  </a:lnTo>
                  <a:lnTo>
                    <a:pt x="220" y="295"/>
                  </a:lnTo>
                  <a:lnTo>
                    <a:pt x="243" y="283"/>
                  </a:lnTo>
                  <a:lnTo>
                    <a:pt x="263" y="267"/>
                  </a:lnTo>
                  <a:lnTo>
                    <a:pt x="280" y="250"/>
                  </a:lnTo>
                  <a:lnTo>
                    <a:pt x="292" y="231"/>
                  </a:lnTo>
                  <a:lnTo>
                    <a:pt x="301" y="208"/>
                  </a:lnTo>
                  <a:lnTo>
                    <a:pt x="308" y="185"/>
                  </a:lnTo>
                  <a:lnTo>
                    <a:pt x="310" y="158"/>
                  </a:lnTo>
                  <a:lnTo>
                    <a:pt x="309" y="132"/>
                  </a:lnTo>
                  <a:lnTo>
                    <a:pt x="301" y="127"/>
                  </a:lnTo>
                  <a:lnTo>
                    <a:pt x="296" y="121"/>
                  </a:lnTo>
                  <a:lnTo>
                    <a:pt x="291" y="118"/>
                  </a:lnTo>
                  <a:lnTo>
                    <a:pt x="287" y="113"/>
                  </a:lnTo>
                  <a:lnTo>
                    <a:pt x="288" y="106"/>
                  </a:lnTo>
                  <a:lnTo>
                    <a:pt x="291" y="99"/>
                  </a:lnTo>
                  <a:lnTo>
                    <a:pt x="295" y="91"/>
                  </a:lnTo>
                  <a:lnTo>
                    <a:pt x="304" y="87"/>
                  </a:lnTo>
                  <a:lnTo>
                    <a:pt x="313" y="87"/>
                  </a:lnTo>
                  <a:lnTo>
                    <a:pt x="320" y="91"/>
                  </a:lnTo>
                  <a:lnTo>
                    <a:pt x="325" y="97"/>
                  </a:lnTo>
                  <a:lnTo>
                    <a:pt x="328" y="104"/>
                  </a:lnTo>
                  <a:lnTo>
                    <a:pt x="327" y="110"/>
                  </a:lnTo>
                  <a:lnTo>
                    <a:pt x="324" y="115"/>
                  </a:lnTo>
                  <a:lnTo>
                    <a:pt x="320" y="120"/>
                  </a:lnTo>
                  <a:lnTo>
                    <a:pt x="315" y="124"/>
                  </a:lnTo>
                  <a:lnTo>
                    <a:pt x="314" y="162"/>
                  </a:lnTo>
                  <a:lnTo>
                    <a:pt x="309" y="198"/>
                  </a:lnTo>
                  <a:lnTo>
                    <a:pt x="299" y="231"/>
                  </a:lnTo>
                  <a:lnTo>
                    <a:pt x="280" y="262"/>
                  </a:lnTo>
                  <a:lnTo>
                    <a:pt x="290" y="265"/>
                  </a:lnTo>
                  <a:lnTo>
                    <a:pt x="300" y="264"/>
                  </a:lnTo>
                  <a:lnTo>
                    <a:pt x="310" y="260"/>
                  </a:lnTo>
                  <a:lnTo>
                    <a:pt x="319" y="255"/>
                  </a:lnTo>
                  <a:lnTo>
                    <a:pt x="328" y="252"/>
                  </a:lnTo>
                  <a:lnTo>
                    <a:pt x="337" y="251"/>
                  </a:lnTo>
                  <a:lnTo>
                    <a:pt x="344" y="255"/>
                  </a:lnTo>
                  <a:lnTo>
                    <a:pt x="352" y="265"/>
                  </a:lnTo>
                  <a:lnTo>
                    <a:pt x="346" y="287"/>
                  </a:lnTo>
                  <a:lnTo>
                    <a:pt x="333" y="290"/>
                  </a:lnTo>
                  <a:lnTo>
                    <a:pt x="324" y="288"/>
                  </a:lnTo>
                  <a:lnTo>
                    <a:pt x="318" y="283"/>
                  </a:lnTo>
                  <a:lnTo>
                    <a:pt x="313" y="276"/>
                  </a:lnTo>
                  <a:lnTo>
                    <a:pt x="306" y="270"/>
                  </a:lnTo>
                  <a:lnTo>
                    <a:pt x="300" y="265"/>
                  </a:lnTo>
                  <a:lnTo>
                    <a:pt x="291" y="265"/>
                  </a:lnTo>
                  <a:lnTo>
                    <a:pt x="277" y="271"/>
                  </a:lnTo>
                  <a:lnTo>
                    <a:pt x="263" y="276"/>
                  </a:lnTo>
                  <a:lnTo>
                    <a:pt x="250" y="283"/>
                  </a:lnTo>
                  <a:lnTo>
                    <a:pt x="240" y="292"/>
                  </a:lnTo>
                  <a:lnTo>
                    <a:pt x="230" y="302"/>
                  </a:lnTo>
                  <a:lnTo>
                    <a:pt x="221" y="312"/>
                  </a:lnTo>
                  <a:lnTo>
                    <a:pt x="214" y="325"/>
                  </a:lnTo>
                  <a:lnTo>
                    <a:pt x="206" y="336"/>
                  </a:lnTo>
                  <a:lnTo>
                    <a:pt x="197" y="349"/>
                  </a:lnTo>
                  <a:lnTo>
                    <a:pt x="216" y="344"/>
                  </a:lnTo>
                  <a:lnTo>
                    <a:pt x="235" y="339"/>
                  </a:lnTo>
                  <a:lnTo>
                    <a:pt x="255" y="335"/>
                  </a:lnTo>
                  <a:lnTo>
                    <a:pt x="275" y="331"/>
                  </a:lnTo>
                  <a:lnTo>
                    <a:pt x="295" y="328"/>
                  </a:lnTo>
                  <a:lnTo>
                    <a:pt x="315" y="327"/>
                  </a:lnTo>
                  <a:lnTo>
                    <a:pt x="335" y="328"/>
                  </a:lnTo>
                  <a:lnTo>
                    <a:pt x="356" y="331"/>
                  </a:lnTo>
                  <a:lnTo>
                    <a:pt x="356" y="332"/>
                  </a:lnTo>
                  <a:lnTo>
                    <a:pt x="380" y="326"/>
                  </a:lnTo>
                  <a:lnTo>
                    <a:pt x="404" y="328"/>
                  </a:lnTo>
                  <a:lnTo>
                    <a:pt x="428" y="335"/>
                  </a:lnTo>
                  <a:lnTo>
                    <a:pt x="452" y="344"/>
                  </a:lnTo>
                  <a:lnTo>
                    <a:pt x="476" y="351"/>
                  </a:lnTo>
                  <a:lnTo>
                    <a:pt x="499" y="355"/>
                  </a:lnTo>
                  <a:lnTo>
                    <a:pt x="521" y="353"/>
                  </a:lnTo>
                  <a:lnTo>
                    <a:pt x="542" y="340"/>
                  </a:lnTo>
                  <a:lnTo>
                    <a:pt x="550" y="346"/>
                  </a:lnTo>
                  <a:lnTo>
                    <a:pt x="560" y="350"/>
                  </a:lnTo>
                  <a:lnTo>
                    <a:pt x="570" y="354"/>
                  </a:lnTo>
                  <a:lnTo>
                    <a:pt x="580" y="355"/>
                  </a:lnTo>
                  <a:lnTo>
                    <a:pt x="592" y="356"/>
                  </a:lnTo>
                  <a:lnTo>
                    <a:pt x="603" y="355"/>
                  </a:lnTo>
                  <a:lnTo>
                    <a:pt x="613" y="354"/>
                  </a:lnTo>
                  <a:lnTo>
                    <a:pt x="622" y="350"/>
                  </a:lnTo>
                  <a:lnTo>
                    <a:pt x="626" y="363"/>
                  </a:lnTo>
                  <a:lnTo>
                    <a:pt x="633" y="373"/>
                  </a:lnTo>
                  <a:lnTo>
                    <a:pt x="641" y="380"/>
                  </a:lnTo>
                  <a:lnTo>
                    <a:pt x="654" y="387"/>
                  </a:lnTo>
                  <a:lnTo>
                    <a:pt x="660" y="388"/>
                  </a:lnTo>
                  <a:lnTo>
                    <a:pt x="668" y="387"/>
                  </a:lnTo>
                  <a:lnTo>
                    <a:pt x="676" y="387"/>
                  </a:lnTo>
                  <a:lnTo>
                    <a:pt x="682" y="387"/>
                  </a:lnTo>
                  <a:lnTo>
                    <a:pt x="687" y="388"/>
                  </a:lnTo>
                  <a:lnTo>
                    <a:pt x="692" y="391"/>
                  </a:lnTo>
                  <a:lnTo>
                    <a:pt x="695" y="396"/>
                  </a:lnTo>
                  <a:lnTo>
                    <a:pt x="695" y="405"/>
                  </a:lnTo>
                  <a:lnTo>
                    <a:pt x="700" y="411"/>
                  </a:lnTo>
                  <a:lnTo>
                    <a:pt x="706" y="416"/>
                  </a:lnTo>
                  <a:lnTo>
                    <a:pt x="712" y="421"/>
                  </a:lnTo>
                  <a:lnTo>
                    <a:pt x="720" y="426"/>
                  </a:lnTo>
                  <a:lnTo>
                    <a:pt x="728" y="429"/>
                  </a:lnTo>
                  <a:lnTo>
                    <a:pt x="735" y="431"/>
                  </a:lnTo>
                  <a:lnTo>
                    <a:pt x="744" y="431"/>
                  </a:lnTo>
                  <a:lnTo>
                    <a:pt x="753" y="430"/>
                  </a:lnTo>
                  <a:lnTo>
                    <a:pt x="753" y="439"/>
                  </a:lnTo>
                  <a:lnTo>
                    <a:pt x="740" y="440"/>
                  </a:lnTo>
                  <a:lnTo>
                    <a:pt x="728" y="443"/>
                  </a:lnTo>
                  <a:lnTo>
                    <a:pt x="716" y="448"/>
                  </a:lnTo>
                  <a:lnTo>
                    <a:pt x="706" y="453"/>
                  </a:lnTo>
                  <a:lnTo>
                    <a:pt x="696" y="460"/>
                  </a:lnTo>
                  <a:lnTo>
                    <a:pt x="688" y="467"/>
                  </a:lnTo>
                  <a:lnTo>
                    <a:pt x="681" y="476"/>
                  </a:lnTo>
                  <a:lnTo>
                    <a:pt x="674" y="485"/>
                  </a:lnTo>
                  <a:lnTo>
                    <a:pt x="667" y="481"/>
                  </a:lnTo>
                  <a:lnTo>
                    <a:pt x="658" y="478"/>
                  </a:lnTo>
                  <a:lnTo>
                    <a:pt x="649" y="477"/>
                  </a:lnTo>
                  <a:lnTo>
                    <a:pt x="639" y="476"/>
                  </a:lnTo>
                  <a:lnTo>
                    <a:pt x="629" y="476"/>
                  </a:lnTo>
                  <a:lnTo>
                    <a:pt x="620" y="477"/>
                  </a:lnTo>
                  <a:lnTo>
                    <a:pt x="611" y="479"/>
                  </a:lnTo>
                  <a:lnTo>
                    <a:pt x="603" y="483"/>
                  </a:lnTo>
                  <a:lnTo>
                    <a:pt x="597" y="491"/>
                  </a:lnTo>
                  <a:lnTo>
                    <a:pt x="592" y="492"/>
                  </a:lnTo>
                  <a:lnTo>
                    <a:pt x="586" y="491"/>
                  </a:lnTo>
                  <a:lnTo>
                    <a:pt x="579" y="487"/>
                  </a:lnTo>
                  <a:lnTo>
                    <a:pt x="573" y="482"/>
                  </a:lnTo>
                  <a:lnTo>
                    <a:pt x="566" y="478"/>
                  </a:lnTo>
                  <a:lnTo>
                    <a:pt x="559" y="476"/>
                  </a:lnTo>
                  <a:lnTo>
                    <a:pt x="551" y="476"/>
                  </a:lnTo>
                  <a:lnTo>
                    <a:pt x="544" y="473"/>
                  </a:lnTo>
                  <a:lnTo>
                    <a:pt x="536" y="473"/>
                  </a:lnTo>
                  <a:lnTo>
                    <a:pt x="528" y="473"/>
                  </a:lnTo>
                  <a:lnTo>
                    <a:pt x="521" y="473"/>
                  </a:lnTo>
                  <a:lnTo>
                    <a:pt x="521" y="452"/>
                  </a:lnTo>
                  <a:lnTo>
                    <a:pt x="518" y="432"/>
                  </a:lnTo>
                  <a:lnTo>
                    <a:pt x="511" y="416"/>
                  </a:lnTo>
                  <a:lnTo>
                    <a:pt x="502" y="401"/>
                  </a:lnTo>
                  <a:lnTo>
                    <a:pt x="489" y="388"/>
                  </a:lnTo>
                  <a:lnTo>
                    <a:pt x="474" y="375"/>
                  </a:lnTo>
                  <a:lnTo>
                    <a:pt x="457" y="365"/>
                  </a:lnTo>
                  <a:lnTo>
                    <a:pt x="440" y="355"/>
                  </a:lnTo>
                  <a:lnTo>
                    <a:pt x="423" y="353"/>
                  </a:lnTo>
                  <a:lnTo>
                    <a:pt x="407" y="350"/>
                  </a:lnTo>
                  <a:lnTo>
                    <a:pt x="390" y="347"/>
                  </a:lnTo>
                  <a:lnTo>
                    <a:pt x="374" y="345"/>
                  </a:lnTo>
                  <a:lnTo>
                    <a:pt x="356" y="344"/>
                  </a:lnTo>
                  <a:lnTo>
                    <a:pt x="339" y="342"/>
                  </a:lnTo>
                  <a:lnTo>
                    <a:pt x="323" y="342"/>
                  </a:lnTo>
                  <a:lnTo>
                    <a:pt x="306" y="342"/>
                  </a:lnTo>
                  <a:lnTo>
                    <a:pt x="291" y="344"/>
                  </a:lnTo>
                  <a:lnTo>
                    <a:pt x="275" y="346"/>
                  </a:lnTo>
                  <a:lnTo>
                    <a:pt x="259" y="350"/>
                  </a:lnTo>
                  <a:lnTo>
                    <a:pt x="244" y="354"/>
                  </a:lnTo>
                  <a:lnTo>
                    <a:pt x="229" y="360"/>
                  </a:lnTo>
                  <a:lnTo>
                    <a:pt x="215" y="366"/>
                  </a:lnTo>
                  <a:lnTo>
                    <a:pt x="201" y="374"/>
                  </a:lnTo>
                  <a:lnTo>
                    <a:pt x="188" y="384"/>
                  </a:lnTo>
                  <a:lnTo>
                    <a:pt x="182" y="384"/>
                  </a:lnTo>
                  <a:lnTo>
                    <a:pt x="177" y="382"/>
                  </a:lnTo>
                  <a:lnTo>
                    <a:pt x="172" y="380"/>
                  </a:lnTo>
                  <a:lnTo>
                    <a:pt x="167" y="380"/>
                  </a:lnTo>
                  <a:lnTo>
                    <a:pt x="189" y="398"/>
                  </a:lnTo>
                  <a:lnTo>
                    <a:pt x="211" y="419"/>
                  </a:lnTo>
                  <a:lnTo>
                    <a:pt x="231" y="440"/>
                  </a:lnTo>
                  <a:lnTo>
                    <a:pt x="250" y="462"/>
                  </a:lnTo>
                  <a:lnTo>
                    <a:pt x="268" y="486"/>
                  </a:lnTo>
                  <a:lnTo>
                    <a:pt x="283" y="511"/>
                  </a:lnTo>
                  <a:lnTo>
                    <a:pt x="296" y="537"/>
                  </a:lnTo>
                  <a:lnTo>
                    <a:pt x="306" y="563"/>
                  </a:lnTo>
                  <a:lnTo>
                    <a:pt x="304" y="567"/>
                  </a:lnTo>
                  <a:lnTo>
                    <a:pt x="300" y="573"/>
                  </a:lnTo>
                  <a:lnTo>
                    <a:pt x="292" y="581"/>
                  </a:lnTo>
                  <a:lnTo>
                    <a:pt x="285" y="590"/>
                  </a:lnTo>
                  <a:lnTo>
                    <a:pt x="277" y="599"/>
                  </a:lnTo>
                  <a:lnTo>
                    <a:pt x="268" y="605"/>
                  </a:lnTo>
                  <a:lnTo>
                    <a:pt x="262" y="610"/>
                  </a:lnTo>
                  <a:lnTo>
                    <a:pt x="257" y="613"/>
                  </a:lnTo>
                  <a:lnTo>
                    <a:pt x="252" y="589"/>
                  </a:lnTo>
                  <a:lnTo>
                    <a:pt x="245" y="564"/>
                  </a:lnTo>
                  <a:lnTo>
                    <a:pt x="239" y="542"/>
                  </a:lnTo>
                  <a:lnTo>
                    <a:pt x="230" y="520"/>
                  </a:lnTo>
                  <a:lnTo>
                    <a:pt x="221" y="498"/>
                  </a:lnTo>
                  <a:lnTo>
                    <a:pt x="210" y="477"/>
                  </a:lnTo>
                  <a:lnTo>
                    <a:pt x="197" y="458"/>
                  </a:lnTo>
                  <a:lnTo>
                    <a:pt x="183" y="439"/>
                  </a:lnTo>
                  <a:lnTo>
                    <a:pt x="168" y="421"/>
                  </a:lnTo>
                  <a:lnTo>
                    <a:pt x="151" y="405"/>
                  </a:lnTo>
                  <a:lnTo>
                    <a:pt x="134" y="391"/>
                  </a:lnTo>
                  <a:lnTo>
                    <a:pt x="113" y="377"/>
                  </a:lnTo>
                  <a:lnTo>
                    <a:pt x="92" y="365"/>
                  </a:lnTo>
                  <a:lnTo>
                    <a:pt x="69" y="355"/>
                  </a:lnTo>
                  <a:lnTo>
                    <a:pt x="43" y="347"/>
                  </a:lnTo>
                  <a:lnTo>
                    <a:pt x="17" y="341"/>
                  </a:lnTo>
                  <a:lnTo>
                    <a:pt x="0" y="341"/>
                  </a:lnTo>
                  <a:lnTo>
                    <a:pt x="0" y="323"/>
                  </a:lnTo>
                  <a:lnTo>
                    <a:pt x="90" y="340"/>
                  </a:lnTo>
                  <a:lnTo>
                    <a:pt x="88" y="323"/>
                  </a:lnTo>
                  <a:lnTo>
                    <a:pt x="87" y="307"/>
                  </a:lnTo>
                  <a:lnTo>
                    <a:pt x="82" y="292"/>
                  </a:lnTo>
                  <a:lnTo>
                    <a:pt x="69" y="284"/>
                  </a:lnTo>
                  <a:lnTo>
                    <a:pt x="64" y="283"/>
                  </a:lnTo>
                  <a:lnTo>
                    <a:pt x="59" y="280"/>
                  </a:lnTo>
                  <a:lnTo>
                    <a:pt x="54" y="280"/>
                  </a:lnTo>
                  <a:lnTo>
                    <a:pt x="49" y="280"/>
                  </a:lnTo>
                  <a:lnTo>
                    <a:pt x="52" y="270"/>
                  </a:lnTo>
                  <a:lnTo>
                    <a:pt x="54" y="257"/>
                  </a:lnTo>
                  <a:lnTo>
                    <a:pt x="54" y="246"/>
                  </a:lnTo>
                  <a:lnTo>
                    <a:pt x="50" y="236"/>
                  </a:lnTo>
                  <a:lnTo>
                    <a:pt x="43" y="231"/>
                  </a:lnTo>
                  <a:lnTo>
                    <a:pt x="37" y="226"/>
                  </a:lnTo>
                  <a:lnTo>
                    <a:pt x="33" y="220"/>
                  </a:lnTo>
                  <a:lnTo>
                    <a:pt x="33" y="213"/>
                  </a:lnTo>
                  <a:lnTo>
                    <a:pt x="40" y="209"/>
                  </a:lnTo>
                  <a:lnTo>
                    <a:pt x="42" y="201"/>
                  </a:lnTo>
                  <a:lnTo>
                    <a:pt x="42" y="193"/>
                  </a:lnTo>
                  <a:lnTo>
                    <a:pt x="42" y="185"/>
                  </a:lnTo>
                  <a:lnTo>
                    <a:pt x="41" y="177"/>
                  </a:lnTo>
                  <a:lnTo>
                    <a:pt x="36" y="170"/>
                  </a:lnTo>
                  <a:lnTo>
                    <a:pt x="30" y="163"/>
                  </a:lnTo>
                  <a:lnTo>
                    <a:pt x="23" y="158"/>
                  </a:lnTo>
                  <a:lnTo>
                    <a:pt x="18" y="153"/>
                  </a:lnTo>
                  <a:lnTo>
                    <a:pt x="16" y="147"/>
                  </a:lnTo>
                  <a:lnTo>
                    <a:pt x="18" y="139"/>
                  </a:lnTo>
                  <a:lnTo>
                    <a:pt x="26" y="132"/>
                  </a:lnTo>
                  <a:lnTo>
                    <a:pt x="27" y="118"/>
                  </a:lnTo>
                  <a:lnTo>
                    <a:pt x="21" y="109"/>
                  </a:lnTo>
                  <a:lnTo>
                    <a:pt x="12" y="101"/>
                  </a:lnTo>
                  <a:lnTo>
                    <a:pt x="5" y="92"/>
                  </a:lnTo>
                  <a:lnTo>
                    <a:pt x="14" y="88"/>
                  </a:lnTo>
                  <a:lnTo>
                    <a:pt x="23" y="90"/>
                  </a:lnTo>
                  <a:lnTo>
                    <a:pt x="33" y="92"/>
                  </a:lnTo>
                  <a:lnTo>
                    <a:pt x="42" y="95"/>
                  </a:lnTo>
                  <a:lnTo>
                    <a:pt x="52" y="100"/>
                  </a:lnTo>
                  <a:lnTo>
                    <a:pt x="63" y="102"/>
                  </a:lnTo>
                  <a:lnTo>
                    <a:pt x="74" y="104"/>
                  </a:lnTo>
                  <a:lnTo>
                    <a:pt x="85" y="102"/>
                  </a:lnTo>
                  <a:lnTo>
                    <a:pt x="85" y="113"/>
                  </a:lnTo>
                  <a:lnTo>
                    <a:pt x="89" y="121"/>
                  </a:lnTo>
                  <a:lnTo>
                    <a:pt x="94" y="128"/>
                  </a:lnTo>
                  <a:lnTo>
                    <a:pt x="102" y="134"/>
                  </a:lnTo>
                  <a:lnTo>
                    <a:pt x="109" y="139"/>
                  </a:lnTo>
                  <a:lnTo>
                    <a:pt x="115" y="146"/>
                  </a:lnTo>
                  <a:lnTo>
                    <a:pt x="116" y="152"/>
                  </a:lnTo>
                  <a:lnTo>
                    <a:pt x="113" y="160"/>
                  </a:lnTo>
                  <a:lnTo>
                    <a:pt x="117" y="177"/>
                  </a:lnTo>
                  <a:lnTo>
                    <a:pt x="123" y="195"/>
                  </a:lnTo>
                  <a:lnTo>
                    <a:pt x="132" y="210"/>
                  </a:lnTo>
                  <a:lnTo>
                    <a:pt x="145" y="222"/>
                  </a:lnTo>
                  <a:lnTo>
                    <a:pt x="144" y="228"/>
                  </a:lnTo>
                  <a:lnTo>
                    <a:pt x="139" y="231"/>
                  </a:lnTo>
                  <a:lnTo>
                    <a:pt x="131" y="233"/>
                  </a:lnTo>
                  <a:lnTo>
                    <a:pt x="126" y="236"/>
                  </a:lnTo>
                  <a:lnTo>
                    <a:pt x="111" y="256"/>
                  </a:lnTo>
                  <a:lnTo>
                    <a:pt x="104" y="284"/>
                  </a:lnTo>
                  <a:lnTo>
                    <a:pt x="98" y="313"/>
                  </a:lnTo>
                  <a:lnTo>
                    <a:pt x="90" y="340"/>
                  </a:lnTo>
                  <a:lnTo>
                    <a:pt x="162" y="377"/>
                  </a:lnTo>
                  <a:lnTo>
                    <a:pt x="172" y="365"/>
                  </a:lnTo>
                  <a:lnTo>
                    <a:pt x="182" y="351"/>
                  </a:lnTo>
                  <a:lnTo>
                    <a:pt x="191" y="336"/>
                  </a:lnTo>
                  <a:lnTo>
                    <a:pt x="198" y="320"/>
                  </a:lnTo>
                  <a:lnTo>
                    <a:pt x="205" y="303"/>
                  </a:lnTo>
                  <a:lnTo>
                    <a:pt x="209" y="285"/>
                  </a:lnTo>
                  <a:lnTo>
                    <a:pt x="210" y="266"/>
                  </a:lnTo>
                  <a:lnTo>
                    <a:pt x="207" y="248"/>
                  </a:lnTo>
                  <a:lnTo>
                    <a:pt x="206" y="241"/>
                  </a:lnTo>
                  <a:lnTo>
                    <a:pt x="202" y="233"/>
                  </a:lnTo>
                  <a:lnTo>
                    <a:pt x="198" y="226"/>
                  </a:lnTo>
                  <a:lnTo>
                    <a:pt x="193" y="218"/>
                  </a:lnTo>
                  <a:lnTo>
                    <a:pt x="187" y="210"/>
                  </a:lnTo>
                  <a:lnTo>
                    <a:pt x="179" y="204"/>
                  </a:lnTo>
                  <a:lnTo>
                    <a:pt x="170" y="198"/>
                  </a:lnTo>
                  <a:lnTo>
                    <a:pt x="162" y="193"/>
                  </a:lnTo>
                  <a:lnTo>
                    <a:pt x="158" y="193"/>
                  </a:lnTo>
                  <a:lnTo>
                    <a:pt x="160" y="182"/>
                  </a:lnTo>
                  <a:lnTo>
                    <a:pt x="164" y="168"/>
                  </a:lnTo>
                  <a:lnTo>
                    <a:pt x="165" y="153"/>
                  </a:lnTo>
                  <a:lnTo>
                    <a:pt x="162" y="139"/>
                  </a:lnTo>
                  <a:lnTo>
                    <a:pt x="134" y="110"/>
                  </a:lnTo>
                  <a:lnTo>
                    <a:pt x="144" y="99"/>
                  </a:lnTo>
                  <a:lnTo>
                    <a:pt x="150" y="83"/>
                  </a:lnTo>
                  <a:lnTo>
                    <a:pt x="153" y="66"/>
                  </a:lnTo>
                  <a:lnTo>
                    <a:pt x="153" y="48"/>
                  </a:lnTo>
                  <a:lnTo>
                    <a:pt x="167" y="47"/>
                  </a:lnTo>
                  <a:lnTo>
                    <a:pt x="179" y="43"/>
                  </a:lnTo>
                  <a:lnTo>
                    <a:pt x="191" y="36"/>
                  </a:lnTo>
                  <a:lnTo>
                    <a:pt x="201" y="29"/>
                  </a:lnTo>
                  <a:lnTo>
                    <a:pt x="210" y="21"/>
                  </a:lnTo>
                  <a:lnTo>
                    <a:pt x="220" y="14"/>
                  </a:lnTo>
                  <a:lnTo>
                    <a:pt x="230" y="6"/>
                  </a:lnTo>
                  <a:lnTo>
                    <a:pt x="242" y="0"/>
                  </a:lnTo>
                  <a:lnTo>
                    <a:pt x="242" y="10"/>
                  </a:lnTo>
                  <a:lnTo>
                    <a:pt x="242" y="25"/>
                  </a:lnTo>
                  <a:lnTo>
                    <a:pt x="244" y="42"/>
                  </a:lnTo>
                  <a:lnTo>
                    <a:pt x="252" y="5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74" name="Freeform 6"/>
            <p:cNvSpPr>
              <a:spLocks/>
            </p:cNvSpPr>
            <p:nvPr/>
          </p:nvSpPr>
          <p:spPr bwMode="auto">
            <a:xfrm>
              <a:off x="2658" y="3056"/>
              <a:ext cx="291" cy="349"/>
            </a:xfrm>
            <a:custGeom>
              <a:avLst/>
              <a:gdLst>
                <a:gd name="T0" fmla="*/ 539 w 261"/>
                <a:gd name="T1" fmla="*/ 900 h 308"/>
                <a:gd name="T2" fmla="*/ 747 w 261"/>
                <a:gd name="T3" fmla="*/ 1450 h 308"/>
                <a:gd name="T4" fmla="*/ 1085 w 261"/>
                <a:gd name="T5" fmla="*/ 384 h 308"/>
                <a:gd name="T6" fmla="*/ 1155 w 261"/>
                <a:gd name="T7" fmla="*/ 493 h 308"/>
                <a:gd name="T8" fmla="*/ 702 w 261"/>
                <a:gd name="T9" fmla="*/ 1997 h 308"/>
                <a:gd name="T10" fmla="*/ 691 w 261"/>
                <a:gd name="T11" fmla="*/ 2367 h 308"/>
                <a:gd name="T12" fmla="*/ 850 w 261"/>
                <a:gd name="T13" fmla="*/ 2206 h 308"/>
                <a:gd name="T14" fmla="*/ 1728 w 261"/>
                <a:gd name="T15" fmla="*/ 619 h 308"/>
                <a:gd name="T16" fmla="*/ 2012 w 261"/>
                <a:gd name="T17" fmla="*/ 832 h 308"/>
                <a:gd name="T18" fmla="*/ 1677 w 261"/>
                <a:gd name="T19" fmla="*/ 1759 h 308"/>
                <a:gd name="T20" fmla="*/ 1288 w 261"/>
                <a:gd name="T21" fmla="*/ 3143 h 308"/>
                <a:gd name="T22" fmla="*/ 1481 w 261"/>
                <a:gd name="T23" fmla="*/ 4781 h 308"/>
                <a:gd name="T24" fmla="*/ 1805 w 261"/>
                <a:gd name="T25" fmla="*/ 3661 h 308"/>
                <a:gd name="T26" fmla="*/ 2446 w 261"/>
                <a:gd name="T27" fmla="*/ 2876 h 308"/>
                <a:gd name="T28" fmla="*/ 2966 w 261"/>
                <a:gd name="T29" fmla="*/ 2680 h 308"/>
                <a:gd name="T30" fmla="*/ 2276 w 261"/>
                <a:gd name="T31" fmla="*/ 3210 h 308"/>
                <a:gd name="T32" fmla="*/ 1776 w 261"/>
                <a:gd name="T33" fmla="*/ 4011 h 308"/>
                <a:gd name="T34" fmla="*/ 1691 w 261"/>
                <a:gd name="T35" fmla="*/ 4670 h 308"/>
                <a:gd name="T36" fmla="*/ 2041 w 261"/>
                <a:gd name="T37" fmla="*/ 4390 h 308"/>
                <a:gd name="T38" fmla="*/ 2446 w 261"/>
                <a:gd name="T39" fmla="*/ 4274 h 308"/>
                <a:gd name="T40" fmla="*/ 2832 w 261"/>
                <a:gd name="T41" fmla="*/ 4572 h 308"/>
                <a:gd name="T42" fmla="*/ 3061 w 261"/>
                <a:gd name="T43" fmla="*/ 5010 h 308"/>
                <a:gd name="T44" fmla="*/ 3329 w 261"/>
                <a:gd name="T45" fmla="*/ 5417 h 308"/>
                <a:gd name="T46" fmla="*/ 3508 w 261"/>
                <a:gd name="T47" fmla="*/ 5677 h 308"/>
                <a:gd name="T48" fmla="*/ 3508 w 261"/>
                <a:gd name="T49" fmla="*/ 5996 h 308"/>
                <a:gd name="T50" fmla="*/ 3040 w 261"/>
                <a:gd name="T51" fmla="*/ 6151 h 308"/>
                <a:gd name="T52" fmla="*/ 2995 w 261"/>
                <a:gd name="T53" fmla="*/ 5761 h 308"/>
                <a:gd name="T54" fmla="*/ 3102 w 261"/>
                <a:gd name="T55" fmla="*/ 5247 h 308"/>
                <a:gd name="T56" fmla="*/ 2874 w 261"/>
                <a:gd name="T57" fmla="*/ 4781 h 308"/>
                <a:gd name="T58" fmla="*/ 2462 w 261"/>
                <a:gd name="T59" fmla="*/ 4487 h 308"/>
                <a:gd name="T60" fmla="*/ 2148 w 261"/>
                <a:gd name="T61" fmla="*/ 4492 h 308"/>
                <a:gd name="T62" fmla="*/ 1885 w 261"/>
                <a:gd name="T63" fmla="*/ 4658 h 308"/>
                <a:gd name="T64" fmla="*/ 1677 w 261"/>
                <a:gd name="T65" fmla="*/ 5010 h 308"/>
                <a:gd name="T66" fmla="*/ 1677 w 261"/>
                <a:gd name="T67" fmla="*/ 5761 h 308"/>
                <a:gd name="T68" fmla="*/ 1651 w 261"/>
                <a:gd name="T69" fmla="*/ 6151 h 308"/>
                <a:gd name="T70" fmla="*/ 1250 w 261"/>
                <a:gd name="T71" fmla="*/ 6088 h 308"/>
                <a:gd name="T72" fmla="*/ 931 w 261"/>
                <a:gd name="T73" fmla="*/ 6106 h 308"/>
                <a:gd name="T74" fmla="*/ 353 w 261"/>
                <a:gd name="T75" fmla="*/ 3980 h 308"/>
                <a:gd name="T76" fmla="*/ 499 w 261"/>
                <a:gd name="T77" fmla="*/ 2391 h 308"/>
                <a:gd name="T78" fmla="*/ 545 w 261"/>
                <a:gd name="T79" fmla="*/ 1403 h 308"/>
                <a:gd name="T80" fmla="*/ 448 w 261"/>
                <a:gd name="T81" fmla="*/ 870 h 308"/>
                <a:gd name="T82" fmla="*/ 202 w 261"/>
                <a:gd name="T83" fmla="*/ 810 h 308"/>
                <a:gd name="T84" fmla="*/ 0 w 261"/>
                <a:gd name="T85" fmla="*/ 572 h 308"/>
                <a:gd name="T86" fmla="*/ 94 w 261"/>
                <a:gd name="T87" fmla="*/ 0 h 308"/>
                <a:gd name="T88" fmla="*/ 483 w 261"/>
                <a:gd name="T89" fmla="*/ 211 h 3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1" h="308">
                  <a:moveTo>
                    <a:pt x="38" y="21"/>
                  </a:moveTo>
                  <a:lnTo>
                    <a:pt x="35" y="33"/>
                  </a:lnTo>
                  <a:lnTo>
                    <a:pt x="39" y="44"/>
                  </a:lnTo>
                  <a:lnTo>
                    <a:pt x="45" y="58"/>
                  </a:lnTo>
                  <a:lnTo>
                    <a:pt x="51" y="72"/>
                  </a:lnTo>
                  <a:lnTo>
                    <a:pt x="54" y="72"/>
                  </a:lnTo>
                  <a:lnTo>
                    <a:pt x="65" y="56"/>
                  </a:lnTo>
                  <a:lnTo>
                    <a:pt x="72" y="37"/>
                  </a:lnTo>
                  <a:lnTo>
                    <a:pt x="80" y="19"/>
                  </a:lnTo>
                  <a:lnTo>
                    <a:pt x="87" y="4"/>
                  </a:lnTo>
                  <a:lnTo>
                    <a:pt x="87" y="16"/>
                  </a:lnTo>
                  <a:lnTo>
                    <a:pt x="84" y="25"/>
                  </a:lnTo>
                  <a:lnTo>
                    <a:pt x="73" y="47"/>
                  </a:lnTo>
                  <a:lnTo>
                    <a:pt x="61" y="73"/>
                  </a:lnTo>
                  <a:lnTo>
                    <a:pt x="52" y="100"/>
                  </a:lnTo>
                  <a:lnTo>
                    <a:pt x="52" y="104"/>
                  </a:lnTo>
                  <a:lnTo>
                    <a:pt x="52" y="110"/>
                  </a:lnTo>
                  <a:lnTo>
                    <a:pt x="51" y="118"/>
                  </a:lnTo>
                  <a:lnTo>
                    <a:pt x="51" y="125"/>
                  </a:lnTo>
                  <a:lnTo>
                    <a:pt x="57" y="120"/>
                  </a:lnTo>
                  <a:lnTo>
                    <a:pt x="63" y="110"/>
                  </a:lnTo>
                  <a:lnTo>
                    <a:pt x="71" y="97"/>
                  </a:lnTo>
                  <a:lnTo>
                    <a:pt x="78" y="86"/>
                  </a:lnTo>
                  <a:lnTo>
                    <a:pt x="127" y="30"/>
                  </a:lnTo>
                  <a:lnTo>
                    <a:pt x="136" y="31"/>
                  </a:lnTo>
                  <a:lnTo>
                    <a:pt x="143" y="35"/>
                  </a:lnTo>
                  <a:lnTo>
                    <a:pt x="148" y="42"/>
                  </a:lnTo>
                  <a:lnTo>
                    <a:pt x="152" y="45"/>
                  </a:lnTo>
                  <a:lnTo>
                    <a:pt x="138" y="66"/>
                  </a:lnTo>
                  <a:lnTo>
                    <a:pt x="123" y="87"/>
                  </a:lnTo>
                  <a:lnTo>
                    <a:pt x="110" y="109"/>
                  </a:lnTo>
                  <a:lnTo>
                    <a:pt x="100" y="132"/>
                  </a:lnTo>
                  <a:lnTo>
                    <a:pt x="94" y="156"/>
                  </a:lnTo>
                  <a:lnTo>
                    <a:pt x="92" y="181"/>
                  </a:lnTo>
                  <a:lnTo>
                    <a:pt x="98" y="208"/>
                  </a:lnTo>
                  <a:lnTo>
                    <a:pt x="109" y="238"/>
                  </a:lnTo>
                  <a:lnTo>
                    <a:pt x="114" y="218"/>
                  </a:lnTo>
                  <a:lnTo>
                    <a:pt x="122" y="200"/>
                  </a:lnTo>
                  <a:lnTo>
                    <a:pt x="133" y="183"/>
                  </a:lnTo>
                  <a:lnTo>
                    <a:pt x="146" y="167"/>
                  </a:lnTo>
                  <a:lnTo>
                    <a:pt x="161" y="155"/>
                  </a:lnTo>
                  <a:lnTo>
                    <a:pt x="179" y="143"/>
                  </a:lnTo>
                  <a:lnTo>
                    <a:pt x="197" y="134"/>
                  </a:lnTo>
                  <a:lnTo>
                    <a:pt x="217" y="127"/>
                  </a:lnTo>
                  <a:lnTo>
                    <a:pt x="217" y="133"/>
                  </a:lnTo>
                  <a:lnTo>
                    <a:pt x="200" y="142"/>
                  </a:lnTo>
                  <a:lnTo>
                    <a:pt x="184" y="151"/>
                  </a:lnTo>
                  <a:lnTo>
                    <a:pt x="167" y="161"/>
                  </a:lnTo>
                  <a:lnTo>
                    <a:pt x="153" y="172"/>
                  </a:lnTo>
                  <a:lnTo>
                    <a:pt x="141" y="185"/>
                  </a:lnTo>
                  <a:lnTo>
                    <a:pt x="129" y="200"/>
                  </a:lnTo>
                  <a:lnTo>
                    <a:pt x="122" y="218"/>
                  </a:lnTo>
                  <a:lnTo>
                    <a:pt x="118" y="238"/>
                  </a:lnTo>
                  <a:lnTo>
                    <a:pt x="124" y="233"/>
                  </a:lnTo>
                  <a:lnTo>
                    <a:pt x="132" y="229"/>
                  </a:lnTo>
                  <a:lnTo>
                    <a:pt x="141" y="224"/>
                  </a:lnTo>
                  <a:lnTo>
                    <a:pt x="150" y="219"/>
                  </a:lnTo>
                  <a:lnTo>
                    <a:pt x="158" y="217"/>
                  </a:lnTo>
                  <a:lnTo>
                    <a:pt x="169" y="214"/>
                  </a:lnTo>
                  <a:lnTo>
                    <a:pt x="179" y="214"/>
                  </a:lnTo>
                  <a:lnTo>
                    <a:pt x="190" y="217"/>
                  </a:lnTo>
                  <a:lnTo>
                    <a:pt x="200" y="222"/>
                  </a:lnTo>
                  <a:lnTo>
                    <a:pt x="208" y="228"/>
                  </a:lnTo>
                  <a:lnTo>
                    <a:pt x="213" y="235"/>
                  </a:lnTo>
                  <a:lnTo>
                    <a:pt x="219" y="242"/>
                  </a:lnTo>
                  <a:lnTo>
                    <a:pt x="224" y="250"/>
                  </a:lnTo>
                  <a:lnTo>
                    <a:pt x="230" y="257"/>
                  </a:lnTo>
                  <a:lnTo>
                    <a:pt x="236" y="264"/>
                  </a:lnTo>
                  <a:lnTo>
                    <a:pt x="245" y="270"/>
                  </a:lnTo>
                  <a:lnTo>
                    <a:pt x="251" y="274"/>
                  </a:lnTo>
                  <a:lnTo>
                    <a:pt x="255" y="278"/>
                  </a:lnTo>
                  <a:lnTo>
                    <a:pt x="257" y="283"/>
                  </a:lnTo>
                  <a:lnTo>
                    <a:pt x="260" y="287"/>
                  </a:lnTo>
                  <a:lnTo>
                    <a:pt x="261" y="295"/>
                  </a:lnTo>
                  <a:lnTo>
                    <a:pt x="257" y="299"/>
                  </a:lnTo>
                  <a:lnTo>
                    <a:pt x="252" y="302"/>
                  </a:lnTo>
                  <a:lnTo>
                    <a:pt x="249" y="308"/>
                  </a:lnTo>
                  <a:lnTo>
                    <a:pt x="223" y="307"/>
                  </a:lnTo>
                  <a:lnTo>
                    <a:pt x="218" y="302"/>
                  </a:lnTo>
                  <a:lnTo>
                    <a:pt x="218" y="295"/>
                  </a:lnTo>
                  <a:lnTo>
                    <a:pt x="221" y="287"/>
                  </a:lnTo>
                  <a:lnTo>
                    <a:pt x="224" y="279"/>
                  </a:lnTo>
                  <a:lnTo>
                    <a:pt x="227" y="270"/>
                  </a:lnTo>
                  <a:lnTo>
                    <a:pt x="228" y="261"/>
                  </a:lnTo>
                  <a:lnTo>
                    <a:pt x="224" y="252"/>
                  </a:lnTo>
                  <a:lnTo>
                    <a:pt x="214" y="245"/>
                  </a:lnTo>
                  <a:lnTo>
                    <a:pt x="211" y="238"/>
                  </a:lnTo>
                  <a:lnTo>
                    <a:pt x="202" y="232"/>
                  </a:lnTo>
                  <a:lnTo>
                    <a:pt x="191" y="227"/>
                  </a:lnTo>
                  <a:lnTo>
                    <a:pt x="180" y="223"/>
                  </a:lnTo>
                  <a:lnTo>
                    <a:pt x="174" y="223"/>
                  </a:lnTo>
                  <a:lnTo>
                    <a:pt x="166" y="223"/>
                  </a:lnTo>
                  <a:lnTo>
                    <a:pt x="158" y="224"/>
                  </a:lnTo>
                  <a:lnTo>
                    <a:pt x="152" y="227"/>
                  </a:lnTo>
                  <a:lnTo>
                    <a:pt x="144" y="229"/>
                  </a:lnTo>
                  <a:lnTo>
                    <a:pt x="138" y="232"/>
                  </a:lnTo>
                  <a:lnTo>
                    <a:pt x="133" y="236"/>
                  </a:lnTo>
                  <a:lnTo>
                    <a:pt x="128" y="240"/>
                  </a:lnTo>
                  <a:lnTo>
                    <a:pt x="123" y="250"/>
                  </a:lnTo>
                  <a:lnTo>
                    <a:pt x="120" y="261"/>
                  </a:lnTo>
                  <a:lnTo>
                    <a:pt x="120" y="274"/>
                  </a:lnTo>
                  <a:lnTo>
                    <a:pt x="123" y="287"/>
                  </a:lnTo>
                  <a:lnTo>
                    <a:pt x="138" y="304"/>
                  </a:lnTo>
                  <a:lnTo>
                    <a:pt x="131" y="306"/>
                  </a:lnTo>
                  <a:lnTo>
                    <a:pt x="122" y="307"/>
                  </a:lnTo>
                  <a:lnTo>
                    <a:pt x="111" y="306"/>
                  </a:lnTo>
                  <a:lnTo>
                    <a:pt x="103" y="304"/>
                  </a:lnTo>
                  <a:lnTo>
                    <a:pt x="92" y="303"/>
                  </a:lnTo>
                  <a:lnTo>
                    <a:pt x="84" y="302"/>
                  </a:lnTo>
                  <a:lnTo>
                    <a:pt x="75" y="303"/>
                  </a:lnTo>
                  <a:lnTo>
                    <a:pt x="68" y="304"/>
                  </a:lnTo>
                  <a:lnTo>
                    <a:pt x="44" y="266"/>
                  </a:lnTo>
                  <a:lnTo>
                    <a:pt x="32" y="231"/>
                  </a:lnTo>
                  <a:lnTo>
                    <a:pt x="26" y="199"/>
                  </a:lnTo>
                  <a:lnTo>
                    <a:pt x="28" y="170"/>
                  </a:lnTo>
                  <a:lnTo>
                    <a:pt x="32" y="143"/>
                  </a:lnTo>
                  <a:lnTo>
                    <a:pt x="37" y="119"/>
                  </a:lnTo>
                  <a:lnTo>
                    <a:pt x="40" y="96"/>
                  </a:lnTo>
                  <a:lnTo>
                    <a:pt x="40" y="77"/>
                  </a:lnTo>
                  <a:lnTo>
                    <a:pt x="40" y="70"/>
                  </a:lnTo>
                  <a:lnTo>
                    <a:pt x="39" y="59"/>
                  </a:lnTo>
                  <a:lnTo>
                    <a:pt x="37" y="51"/>
                  </a:lnTo>
                  <a:lnTo>
                    <a:pt x="33" y="43"/>
                  </a:lnTo>
                  <a:lnTo>
                    <a:pt x="26" y="43"/>
                  </a:lnTo>
                  <a:lnTo>
                    <a:pt x="20" y="42"/>
                  </a:lnTo>
                  <a:lnTo>
                    <a:pt x="14" y="40"/>
                  </a:lnTo>
                  <a:lnTo>
                    <a:pt x="9" y="38"/>
                  </a:lnTo>
                  <a:lnTo>
                    <a:pt x="4" y="34"/>
                  </a:lnTo>
                  <a:lnTo>
                    <a:pt x="0" y="29"/>
                  </a:lnTo>
                  <a:lnTo>
                    <a:pt x="0" y="23"/>
                  </a:lnTo>
                  <a:lnTo>
                    <a:pt x="2" y="15"/>
                  </a:lnTo>
                  <a:lnTo>
                    <a:pt x="7" y="0"/>
                  </a:lnTo>
                  <a:lnTo>
                    <a:pt x="19" y="0"/>
                  </a:lnTo>
                  <a:lnTo>
                    <a:pt x="28" y="4"/>
                  </a:lnTo>
                  <a:lnTo>
                    <a:pt x="35" y="11"/>
                  </a:lnTo>
                  <a:lnTo>
                    <a:pt x="38" y="2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grpSp>
          <p:nvGrpSpPr>
            <p:cNvPr id="109575" name="Group 7"/>
            <p:cNvGrpSpPr>
              <a:grpSpLocks/>
            </p:cNvGrpSpPr>
            <p:nvPr/>
          </p:nvGrpSpPr>
          <p:grpSpPr bwMode="auto">
            <a:xfrm>
              <a:off x="1473" y="914"/>
              <a:ext cx="2813" cy="2310"/>
              <a:chOff x="1473" y="914"/>
              <a:chExt cx="2813" cy="2310"/>
            </a:xfrm>
          </p:grpSpPr>
          <p:sp>
            <p:nvSpPr>
              <p:cNvPr id="109576" name="Freeform 8"/>
              <p:cNvSpPr>
                <a:spLocks/>
              </p:cNvSpPr>
              <p:nvPr/>
            </p:nvSpPr>
            <p:spPr bwMode="auto">
              <a:xfrm>
                <a:off x="2097" y="914"/>
                <a:ext cx="573" cy="344"/>
              </a:xfrm>
              <a:custGeom>
                <a:avLst/>
                <a:gdLst>
                  <a:gd name="T0" fmla="*/ 6843 w 514"/>
                  <a:gd name="T1" fmla="*/ 270 h 303"/>
                  <a:gd name="T2" fmla="*/ 6647 w 514"/>
                  <a:gd name="T3" fmla="*/ 963 h 303"/>
                  <a:gd name="T4" fmla="*/ 6342 w 514"/>
                  <a:gd name="T5" fmla="*/ 1570 h 303"/>
                  <a:gd name="T6" fmla="*/ 5905 w 514"/>
                  <a:gd name="T7" fmla="*/ 1974 h 303"/>
                  <a:gd name="T8" fmla="*/ 5650 w 514"/>
                  <a:gd name="T9" fmla="*/ 2316 h 303"/>
                  <a:gd name="T10" fmla="*/ 5396 w 514"/>
                  <a:gd name="T11" fmla="*/ 2316 h 303"/>
                  <a:gd name="T12" fmla="*/ 5120 w 514"/>
                  <a:gd name="T13" fmla="*/ 2458 h 303"/>
                  <a:gd name="T14" fmla="*/ 4565 w 514"/>
                  <a:gd name="T15" fmla="*/ 2854 h 303"/>
                  <a:gd name="T16" fmla="*/ 4149 w 514"/>
                  <a:gd name="T17" fmla="*/ 2514 h 303"/>
                  <a:gd name="T18" fmla="*/ 3696 w 514"/>
                  <a:gd name="T19" fmla="*/ 2458 h 303"/>
                  <a:gd name="T20" fmla="*/ 3117 w 514"/>
                  <a:gd name="T21" fmla="*/ 2791 h 303"/>
                  <a:gd name="T22" fmla="*/ 2580 w 514"/>
                  <a:gd name="T23" fmla="*/ 3435 h 303"/>
                  <a:gd name="T24" fmla="*/ 2147 w 514"/>
                  <a:gd name="T25" fmla="*/ 4207 h 303"/>
                  <a:gd name="T26" fmla="*/ 1705 w 514"/>
                  <a:gd name="T27" fmla="*/ 4950 h 303"/>
                  <a:gd name="T28" fmla="*/ 1168 w 514"/>
                  <a:gd name="T29" fmla="*/ 5620 h 303"/>
                  <a:gd name="T30" fmla="*/ 843 w 514"/>
                  <a:gd name="T31" fmla="*/ 6041 h 303"/>
                  <a:gd name="T32" fmla="*/ 1324 w 514"/>
                  <a:gd name="T33" fmla="*/ 6074 h 303"/>
                  <a:gd name="T34" fmla="*/ 1786 w 514"/>
                  <a:gd name="T35" fmla="*/ 5858 h 303"/>
                  <a:gd name="T36" fmla="*/ 2220 w 514"/>
                  <a:gd name="T37" fmla="*/ 5113 h 303"/>
                  <a:gd name="T38" fmla="*/ 2406 w 514"/>
                  <a:gd name="T39" fmla="*/ 4338 h 303"/>
                  <a:gd name="T40" fmla="*/ 2362 w 514"/>
                  <a:gd name="T41" fmla="*/ 4776 h 303"/>
                  <a:gd name="T42" fmla="*/ 2660 w 514"/>
                  <a:gd name="T43" fmla="*/ 4360 h 303"/>
                  <a:gd name="T44" fmla="*/ 3117 w 514"/>
                  <a:gd name="T45" fmla="*/ 3936 h 303"/>
                  <a:gd name="T46" fmla="*/ 3619 w 514"/>
                  <a:gd name="T47" fmla="*/ 3389 h 303"/>
                  <a:gd name="T48" fmla="*/ 3910 w 514"/>
                  <a:gd name="T49" fmla="*/ 3706 h 303"/>
                  <a:gd name="T50" fmla="*/ 3823 w 514"/>
                  <a:gd name="T51" fmla="*/ 4128 h 303"/>
                  <a:gd name="T52" fmla="*/ 3517 w 514"/>
                  <a:gd name="T53" fmla="*/ 4227 h 303"/>
                  <a:gd name="T54" fmla="*/ 3363 w 514"/>
                  <a:gd name="T55" fmla="*/ 3945 h 303"/>
                  <a:gd name="T56" fmla="*/ 2508 w 514"/>
                  <a:gd name="T57" fmla="*/ 4779 h 303"/>
                  <a:gd name="T58" fmla="*/ 1901 w 514"/>
                  <a:gd name="T59" fmla="*/ 5979 h 303"/>
                  <a:gd name="T60" fmla="*/ 1051 w 514"/>
                  <a:gd name="T61" fmla="*/ 6348 h 303"/>
                  <a:gd name="T62" fmla="*/ 620 w 514"/>
                  <a:gd name="T63" fmla="*/ 6302 h 303"/>
                  <a:gd name="T64" fmla="*/ 181 w 514"/>
                  <a:gd name="T65" fmla="*/ 6341 h 303"/>
                  <a:gd name="T66" fmla="*/ 0 w 514"/>
                  <a:gd name="T67" fmla="*/ 6160 h 303"/>
                  <a:gd name="T68" fmla="*/ 255 w 514"/>
                  <a:gd name="T69" fmla="*/ 5805 h 303"/>
                  <a:gd name="T70" fmla="*/ 928 w 514"/>
                  <a:gd name="T71" fmla="*/ 5448 h 303"/>
                  <a:gd name="T72" fmla="*/ 1451 w 514"/>
                  <a:gd name="T73" fmla="*/ 4855 h 303"/>
                  <a:gd name="T74" fmla="*/ 1901 w 514"/>
                  <a:gd name="T75" fmla="*/ 4109 h 303"/>
                  <a:gd name="T76" fmla="*/ 2323 w 514"/>
                  <a:gd name="T77" fmla="*/ 3362 h 303"/>
                  <a:gd name="T78" fmla="*/ 2796 w 514"/>
                  <a:gd name="T79" fmla="*/ 2624 h 303"/>
                  <a:gd name="T80" fmla="*/ 3387 w 514"/>
                  <a:gd name="T81" fmla="*/ 2092 h 303"/>
                  <a:gd name="T82" fmla="*/ 3824 w 514"/>
                  <a:gd name="T83" fmla="*/ 1383 h 303"/>
                  <a:gd name="T84" fmla="*/ 4164 w 514"/>
                  <a:gd name="T85" fmla="*/ 772 h 303"/>
                  <a:gd name="T86" fmla="*/ 4593 w 514"/>
                  <a:gd name="T87" fmla="*/ 680 h 303"/>
                  <a:gd name="T88" fmla="*/ 4970 w 514"/>
                  <a:gd name="T89" fmla="*/ 342 h 303"/>
                  <a:gd name="T90" fmla="*/ 5198 w 514"/>
                  <a:gd name="T91" fmla="*/ 307 h 303"/>
                  <a:gd name="T92" fmla="*/ 5439 w 514"/>
                  <a:gd name="T93" fmla="*/ 342 h 303"/>
                  <a:gd name="T94" fmla="*/ 5701 w 514"/>
                  <a:gd name="T95" fmla="*/ 233 h 303"/>
                  <a:gd name="T96" fmla="*/ 5904 w 514"/>
                  <a:gd name="T97" fmla="*/ 0 h 303"/>
                  <a:gd name="T98" fmla="*/ 6138 w 514"/>
                  <a:gd name="T99" fmla="*/ 123 h 303"/>
                  <a:gd name="T100" fmla="*/ 6927 w 514"/>
                  <a:gd name="T101" fmla="*/ 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4" h="303">
                    <a:moveTo>
                      <a:pt x="510" y="3"/>
                    </a:moveTo>
                    <a:lnTo>
                      <a:pt x="514" y="5"/>
                    </a:lnTo>
                    <a:lnTo>
                      <a:pt x="504" y="13"/>
                    </a:lnTo>
                    <a:lnTo>
                      <a:pt x="498" y="23"/>
                    </a:lnTo>
                    <a:lnTo>
                      <a:pt x="493" y="34"/>
                    </a:lnTo>
                    <a:lnTo>
                      <a:pt x="489" y="47"/>
                    </a:lnTo>
                    <a:lnTo>
                      <a:pt x="484" y="58"/>
                    </a:lnTo>
                    <a:lnTo>
                      <a:pt x="477" y="69"/>
                    </a:lnTo>
                    <a:lnTo>
                      <a:pt x="467" y="74"/>
                    </a:lnTo>
                    <a:lnTo>
                      <a:pt x="453" y="75"/>
                    </a:lnTo>
                    <a:lnTo>
                      <a:pt x="442" y="81"/>
                    </a:lnTo>
                    <a:lnTo>
                      <a:pt x="435" y="94"/>
                    </a:lnTo>
                    <a:lnTo>
                      <a:pt x="430" y="105"/>
                    </a:lnTo>
                    <a:lnTo>
                      <a:pt x="423" y="113"/>
                    </a:lnTo>
                    <a:lnTo>
                      <a:pt x="416" y="110"/>
                    </a:lnTo>
                    <a:lnTo>
                      <a:pt x="410" y="109"/>
                    </a:lnTo>
                    <a:lnTo>
                      <a:pt x="404" y="109"/>
                    </a:lnTo>
                    <a:lnTo>
                      <a:pt x="397" y="110"/>
                    </a:lnTo>
                    <a:lnTo>
                      <a:pt x="391" y="113"/>
                    </a:lnTo>
                    <a:lnTo>
                      <a:pt x="383" y="114"/>
                    </a:lnTo>
                    <a:lnTo>
                      <a:pt x="378" y="117"/>
                    </a:lnTo>
                    <a:lnTo>
                      <a:pt x="372" y="118"/>
                    </a:lnTo>
                    <a:lnTo>
                      <a:pt x="345" y="141"/>
                    </a:lnTo>
                    <a:lnTo>
                      <a:pt x="336" y="135"/>
                    </a:lnTo>
                    <a:lnTo>
                      <a:pt x="328" y="128"/>
                    </a:lnTo>
                    <a:lnTo>
                      <a:pt x="317" y="123"/>
                    </a:lnTo>
                    <a:lnTo>
                      <a:pt x="306" y="119"/>
                    </a:lnTo>
                    <a:lnTo>
                      <a:pt x="295" y="118"/>
                    </a:lnTo>
                    <a:lnTo>
                      <a:pt x="284" y="117"/>
                    </a:lnTo>
                    <a:lnTo>
                      <a:pt x="273" y="117"/>
                    </a:lnTo>
                    <a:lnTo>
                      <a:pt x="263" y="118"/>
                    </a:lnTo>
                    <a:lnTo>
                      <a:pt x="245" y="126"/>
                    </a:lnTo>
                    <a:lnTo>
                      <a:pt x="230" y="133"/>
                    </a:lnTo>
                    <a:lnTo>
                      <a:pt x="215" y="143"/>
                    </a:lnTo>
                    <a:lnTo>
                      <a:pt x="202" y="154"/>
                    </a:lnTo>
                    <a:lnTo>
                      <a:pt x="190" y="164"/>
                    </a:lnTo>
                    <a:lnTo>
                      <a:pt x="179" y="175"/>
                    </a:lnTo>
                    <a:lnTo>
                      <a:pt x="169" y="188"/>
                    </a:lnTo>
                    <a:lnTo>
                      <a:pt x="159" y="199"/>
                    </a:lnTo>
                    <a:lnTo>
                      <a:pt x="149" y="211"/>
                    </a:lnTo>
                    <a:lnTo>
                      <a:pt x="137" y="223"/>
                    </a:lnTo>
                    <a:lnTo>
                      <a:pt x="126" y="235"/>
                    </a:lnTo>
                    <a:lnTo>
                      <a:pt x="114" y="246"/>
                    </a:lnTo>
                    <a:lnTo>
                      <a:pt x="102" y="256"/>
                    </a:lnTo>
                    <a:lnTo>
                      <a:pt x="86" y="267"/>
                    </a:lnTo>
                    <a:lnTo>
                      <a:pt x="70" y="277"/>
                    </a:lnTo>
                    <a:lnTo>
                      <a:pt x="52" y="284"/>
                    </a:lnTo>
                    <a:lnTo>
                      <a:pt x="62" y="288"/>
                    </a:lnTo>
                    <a:lnTo>
                      <a:pt x="74" y="289"/>
                    </a:lnTo>
                    <a:lnTo>
                      <a:pt x="86" y="291"/>
                    </a:lnTo>
                    <a:lnTo>
                      <a:pt x="98" y="289"/>
                    </a:lnTo>
                    <a:lnTo>
                      <a:pt x="109" y="287"/>
                    </a:lnTo>
                    <a:lnTo>
                      <a:pt x="121" y="283"/>
                    </a:lnTo>
                    <a:lnTo>
                      <a:pt x="131" y="278"/>
                    </a:lnTo>
                    <a:lnTo>
                      <a:pt x="140" y="273"/>
                    </a:lnTo>
                    <a:lnTo>
                      <a:pt x="152" y="259"/>
                    </a:lnTo>
                    <a:lnTo>
                      <a:pt x="163" y="244"/>
                    </a:lnTo>
                    <a:lnTo>
                      <a:pt x="168" y="226"/>
                    </a:lnTo>
                    <a:lnTo>
                      <a:pt x="168" y="204"/>
                    </a:lnTo>
                    <a:lnTo>
                      <a:pt x="178" y="206"/>
                    </a:lnTo>
                    <a:lnTo>
                      <a:pt x="174" y="211"/>
                    </a:lnTo>
                    <a:lnTo>
                      <a:pt x="173" y="218"/>
                    </a:lnTo>
                    <a:lnTo>
                      <a:pt x="174" y="226"/>
                    </a:lnTo>
                    <a:lnTo>
                      <a:pt x="178" y="230"/>
                    </a:lnTo>
                    <a:lnTo>
                      <a:pt x="185" y="217"/>
                    </a:lnTo>
                    <a:lnTo>
                      <a:pt x="196" y="207"/>
                    </a:lnTo>
                    <a:lnTo>
                      <a:pt x="206" y="199"/>
                    </a:lnTo>
                    <a:lnTo>
                      <a:pt x="218" y="193"/>
                    </a:lnTo>
                    <a:lnTo>
                      <a:pt x="230" y="187"/>
                    </a:lnTo>
                    <a:lnTo>
                      <a:pt x="243" y="179"/>
                    </a:lnTo>
                    <a:lnTo>
                      <a:pt x="255" y="171"/>
                    </a:lnTo>
                    <a:lnTo>
                      <a:pt x="267" y="161"/>
                    </a:lnTo>
                    <a:lnTo>
                      <a:pt x="277" y="162"/>
                    </a:lnTo>
                    <a:lnTo>
                      <a:pt x="284" y="168"/>
                    </a:lnTo>
                    <a:lnTo>
                      <a:pt x="287" y="175"/>
                    </a:lnTo>
                    <a:lnTo>
                      <a:pt x="287" y="185"/>
                    </a:lnTo>
                    <a:lnTo>
                      <a:pt x="284" y="192"/>
                    </a:lnTo>
                    <a:lnTo>
                      <a:pt x="281" y="197"/>
                    </a:lnTo>
                    <a:lnTo>
                      <a:pt x="274" y="201"/>
                    </a:lnTo>
                    <a:lnTo>
                      <a:pt x="268" y="202"/>
                    </a:lnTo>
                    <a:lnTo>
                      <a:pt x="260" y="201"/>
                    </a:lnTo>
                    <a:lnTo>
                      <a:pt x="255" y="197"/>
                    </a:lnTo>
                    <a:lnTo>
                      <a:pt x="251" y="192"/>
                    </a:lnTo>
                    <a:lnTo>
                      <a:pt x="248" y="188"/>
                    </a:lnTo>
                    <a:lnTo>
                      <a:pt x="221" y="195"/>
                    </a:lnTo>
                    <a:lnTo>
                      <a:pt x="201" y="209"/>
                    </a:lnTo>
                    <a:lnTo>
                      <a:pt x="185" y="227"/>
                    </a:lnTo>
                    <a:lnTo>
                      <a:pt x="171" y="247"/>
                    </a:lnTo>
                    <a:lnTo>
                      <a:pt x="156" y="267"/>
                    </a:lnTo>
                    <a:lnTo>
                      <a:pt x="140" y="284"/>
                    </a:lnTo>
                    <a:lnTo>
                      <a:pt x="117" y="297"/>
                    </a:lnTo>
                    <a:lnTo>
                      <a:pt x="88" y="303"/>
                    </a:lnTo>
                    <a:lnTo>
                      <a:pt x="78" y="302"/>
                    </a:lnTo>
                    <a:lnTo>
                      <a:pt x="67" y="301"/>
                    </a:lnTo>
                    <a:lnTo>
                      <a:pt x="57" y="300"/>
                    </a:lnTo>
                    <a:lnTo>
                      <a:pt x="46" y="300"/>
                    </a:lnTo>
                    <a:lnTo>
                      <a:pt x="34" y="300"/>
                    </a:lnTo>
                    <a:lnTo>
                      <a:pt x="23" y="300"/>
                    </a:lnTo>
                    <a:lnTo>
                      <a:pt x="13" y="301"/>
                    </a:lnTo>
                    <a:lnTo>
                      <a:pt x="4" y="303"/>
                    </a:lnTo>
                    <a:lnTo>
                      <a:pt x="0" y="298"/>
                    </a:lnTo>
                    <a:lnTo>
                      <a:pt x="0" y="293"/>
                    </a:lnTo>
                    <a:lnTo>
                      <a:pt x="0" y="286"/>
                    </a:lnTo>
                    <a:lnTo>
                      <a:pt x="0" y="279"/>
                    </a:lnTo>
                    <a:lnTo>
                      <a:pt x="19" y="277"/>
                    </a:lnTo>
                    <a:lnTo>
                      <a:pt x="37" y="273"/>
                    </a:lnTo>
                    <a:lnTo>
                      <a:pt x="53" y="267"/>
                    </a:lnTo>
                    <a:lnTo>
                      <a:pt x="67" y="259"/>
                    </a:lnTo>
                    <a:lnTo>
                      <a:pt x="81" y="251"/>
                    </a:lnTo>
                    <a:lnTo>
                      <a:pt x="94" y="241"/>
                    </a:lnTo>
                    <a:lnTo>
                      <a:pt x="107" y="231"/>
                    </a:lnTo>
                    <a:lnTo>
                      <a:pt x="118" y="220"/>
                    </a:lnTo>
                    <a:lnTo>
                      <a:pt x="130" y="208"/>
                    </a:lnTo>
                    <a:lnTo>
                      <a:pt x="140" y="195"/>
                    </a:lnTo>
                    <a:lnTo>
                      <a:pt x="150" y="183"/>
                    </a:lnTo>
                    <a:lnTo>
                      <a:pt x="161" y="170"/>
                    </a:lnTo>
                    <a:lnTo>
                      <a:pt x="171" y="159"/>
                    </a:lnTo>
                    <a:lnTo>
                      <a:pt x="183" y="146"/>
                    </a:lnTo>
                    <a:lnTo>
                      <a:pt x="194" y="135"/>
                    </a:lnTo>
                    <a:lnTo>
                      <a:pt x="206" y="124"/>
                    </a:lnTo>
                    <a:lnTo>
                      <a:pt x="221" y="118"/>
                    </a:lnTo>
                    <a:lnTo>
                      <a:pt x="235" y="109"/>
                    </a:lnTo>
                    <a:lnTo>
                      <a:pt x="249" y="100"/>
                    </a:lnTo>
                    <a:lnTo>
                      <a:pt x="262" y="89"/>
                    </a:lnTo>
                    <a:lnTo>
                      <a:pt x="273" y="77"/>
                    </a:lnTo>
                    <a:lnTo>
                      <a:pt x="282" y="65"/>
                    </a:lnTo>
                    <a:lnTo>
                      <a:pt x="290" y="49"/>
                    </a:lnTo>
                    <a:lnTo>
                      <a:pt x="296" y="34"/>
                    </a:lnTo>
                    <a:lnTo>
                      <a:pt x="307" y="37"/>
                    </a:lnTo>
                    <a:lnTo>
                      <a:pt x="319" y="37"/>
                    </a:lnTo>
                    <a:lnTo>
                      <a:pt x="329" y="36"/>
                    </a:lnTo>
                    <a:lnTo>
                      <a:pt x="339" y="33"/>
                    </a:lnTo>
                    <a:lnTo>
                      <a:pt x="349" y="28"/>
                    </a:lnTo>
                    <a:lnTo>
                      <a:pt x="358" y="23"/>
                    </a:lnTo>
                    <a:lnTo>
                      <a:pt x="366" y="16"/>
                    </a:lnTo>
                    <a:lnTo>
                      <a:pt x="373" y="10"/>
                    </a:lnTo>
                    <a:lnTo>
                      <a:pt x="377" y="14"/>
                    </a:lnTo>
                    <a:lnTo>
                      <a:pt x="383" y="15"/>
                    </a:lnTo>
                    <a:lnTo>
                      <a:pt x="390" y="16"/>
                    </a:lnTo>
                    <a:lnTo>
                      <a:pt x="396" y="18"/>
                    </a:lnTo>
                    <a:lnTo>
                      <a:pt x="402" y="16"/>
                    </a:lnTo>
                    <a:lnTo>
                      <a:pt x="409" y="15"/>
                    </a:lnTo>
                    <a:lnTo>
                      <a:pt x="415" y="14"/>
                    </a:lnTo>
                    <a:lnTo>
                      <a:pt x="420" y="11"/>
                    </a:lnTo>
                    <a:lnTo>
                      <a:pt x="424" y="4"/>
                    </a:lnTo>
                    <a:lnTo>
                      <a:pt x="428" y="0"/>
                    </a:lnTo>
                    <a:lnTo>
                      <a:pt x="434" y="0"/>
                    </a:lnTo>
                    <a:lnTo>
                      <a:pt x="439" y="1"/>
                    </a:lnTo>
                    <a:lnTo>
                      <a:pt x="446" y="4"/>
                    </a:lnTo>
                    <a:lnTo>
                      <a:pt x="452" y="6"/>
                    </a:lnTo>
                    <a:lnTo>
                      <a:pt x="458" y="9"/>
                    </a:lnTo>
                    <a:lnTo>
                      <a:pt x="466" y="10"/>
                    </a:lnTo>
                    <a:lnTo>
                      <a:pt x="510" y="3"/>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77" name="Freeform 9"/>
              <p:cNvSpPr>
                <a:spLocks/>
              </p:cNvSpPr>
              <p:nvPr/>
            </p:nvSpPr>
            <p:spPr bwMode="auto">
              <a:xfrm>
                <a:off x="3110" y="923"/>
                <a:ext cx="552" cy="345"/>
              </a:xfrm>
              <a:custGeom>
                <a:avLst/>
                <a:gdLst>
                  <a:gd name="T0" fmla="*/ 1991 w 495"/>
                  <a:gd name="T1" fmla="*/ 347 h 304"/>
                  <a:gd name="T2" fmla="*/ 2256 w 495"/>
                  <a:gd name="T3" fmla="*/ 638 h 304"/>
                  <a:gd name="T4" fmla="*/ 2590 w 495"/>
                  <a:gd name="T5" fmla="*/ 724 h 304"/>
                  <a:gd name="T6" fmla="*/ 2761 w 495"/>
                  <a:gd name="T7" fmla="*/ 680 h 304"/>
                  <a:gd name="T8" fmla="*/ 3158 w 495"/>
                  <a:gd name="T9" fmla="*/ 1665 h 304"/>
                  <a:gd name="T10" fmla="*/ 4057 w 495"/>
                  <a:gd name="T11" fmla="*/ 2677 h 304"/>
                  <a:gd name="T12" fmla="*/ 4776 w 495"/>
                  <a:gd name="T13" fmla="*/ 3913 h 304"/>
                  <a:gd name="T14" fmla="*/ 5363 w 495"/>
                  <a:gd name="T15" fmla="*/ 4930 h 304"/>
                  <a:gd name="T16" fmla="*/ 6141 w 495"/>
                  <a:gd name="T17" fmla="*/ 5720 h 304"/>
                  <a:gd name="T18" fmla="*/ 6770 w 495"/>
                  <a:gd name="T19" fmla="*/ 6342 h 304"/>
                  <a:gd name="T20" fmla="*/ 5921 w 495"/>
                  <a:gd name="T21" fmla="*/ 6314 h 304"/>
                  <a:gd name="T22" fmla="*/ 5042 w 495"/>
                  <a:gd name="T23" fmla="*/ 5930 h 304"/>
                  <a:gd name="T24" fmla="*/ 4524 w 495"/>
                  <a:gd name="T25" fmla="*/ 5201 h 304"/>
                  <a:gd name="T26" fmla="*/ 4199 w 495"/>
                  <a:gd name="T27" fmla="*/ 4530 h 304"/>
                  <a:gd name="T28" fmla="*/ 3712 w 495"/>
                  <a:gd name="T29" fmla="*/ 3992 h 304"/>
                  <a:gd name="T30" fmla="*/ 3309 w 495"/>
                  <a:gd name="T31" fmla="*/ 4148 h 304"/>
                  <a:gd name="T32" fmla="*/ 2995 w 495"/>
                  <a:gd name="T33" fmla="*/ 3992 h 304"/>
                  <a:gd name="T34" fmla="*/ 2944 w 495"/>
                  <a:gd name="T35" fmla="*/ 3558 h 304"/>
                  <a:gd name="T36" fmla="*/ 3236 w 495"/>
                  <a:gd name="T37" fmla="*/ 3369 h 304"/>
                  <a:gd name="T38" fmla="*/ 3535 w 495"/>
                  <a:gd name="T39" fmla="*/ 3807 h 304"/>
                  <a:gd name="T40" fmla="*/ 3989 w 495"/>
                  <a:gd name="T41" fmla="*/ 4096 h 304"/>
                  <a:gd name="T42" fmla="*/ 4339 w 495"/>
                  <a:gd name="T43" fmla="*/ 4566 h 304"/>
                  <a:gd name="T44" fmla="*/ 4380 w 495"/>
                  <a:gd name="T45" fmla="*/ 4259 h 304"/>
                  <a:gd name="T46" fmla="*/ 4524 w 495"/>
                  <a:gd name="T47" fmla="*/ 4838 h 304"/>
                  <a:gd name="T48" fmla="*/ 4825 w 495"/>
                  <a:gd name="T49" fmla="*/ 5447 h 304"/>
                  <a:gd name="T50" fmla="*/ 5289 w 495"/>
                  <a:gd name="T51" fmla="*/ 5999 h 304"/>
                  <a:gd name="T52" fmla="*/ 5555 w 495"/>
                  <a:gd name="T53" fmla="*/ 6133 h 304"/>
                  <a:gd name="T54" fmla="*/ 5841 w 495"/>
                  <a:gd name="T55" fmla="*/ 6225 h 304"/>
                  <a:gd name="T56" fmla="*/ 5724 w 495"/>
                  <a:gd name="T57" fmla="*/ 5783 h 304"/>
                  <a:gd name="T58" fmla="*/ 4882 w 495"/>
                  <a:gd name="T59" fmla="*/ 4648 h 304"/>
                  <a:gd name="T60" fmla="*/ 4139 w 495"/>
                  <a:gd name="T61" fmla="*/ 3355 h 304"/>
                  <a:gd name="T62" fmla="*/ 3592 w 495"/>
                  <a:gd name="T63" fmla="*/ 2616 h 304"/>
                  <a:gd name="T64" fmla="*/ 3049 w 495"/>
                  <a:gd name="T65" fmla="*/ 2362 h 304"/>
                  <a:gd name="T66" fmla="*/ 2477 w 495"/>
                  <a:gd name="T67" fmla="*/ 2501 h 304"/>
                  <a:gd name="T68" fmla="*/ 2220 w 495"/>
                  <a:gd name="T69" fmla="*/ 2807 h 304"/>
                  <a:gd name="T70" fmla="*/ 1997 w 495"/>
                  <a:gd name="T71" fmla="*/ 2605 h 304"/>
                  <a:gd name="T72" fmla="*/ 1737 w 495"/>
                  <a:gd name="T73" fmla="*/ 2308 h 304"/>
                  <a:gd name="T74" fmla="*/ 1459 w 495"/>
                  <a:gd name="T75" fmla="*/ 2179 h 304"/>
                  <a:gd name="T76" fmla="*/ 1158 w 495"/>
                  <a:gd name="T77" fmla="*/ 2176 h 304"/>
                  <a:gd name="T78" fmla="*/ 1035 w 495"/>
                  <a:gd name="T79" fmla="*/ 1796 h 304"/>
                  <a:gd name="T80" fmla="*/ 833 w 495"/>
                  <a:gd name="T81" fmla="*/ 1524 h 304"/>
                  <a:gd name="T82" fmla="*/ 457 w 495"/>
                  <a:gd name="T83" fmla="*/ 1343 h 304"/>
                  <a:gd name="T84" fmla="*/ 280 w 495"/>
                  <a:gd name="T85" fmla="*/ 1042 h 304"/>
                  <a:gd name="T86" fmla="*/ 181 w 495"/>
                  <a:gd name="T87" fmla="*/ 436 h 304"/>
                  <a:gd name="T88" fmla="*/ 84 w 495"/>
                  <a:gd name="T89" fmla="*/ 2 h 304"/>
                  <a:gd name="T90" fmla="*/ 388 w 495"/>
                  <a:gd name="T91" fmla="*/ 3 h 304"/>
                  <a:gd name="T92" fmla="*/ 670 w 495"/>
                  <a:gd name="T93" fmla="*/ 108 h 304"/>
                  <a:gd name="T94" fmla="*/ 1035 w 495"/>
                  <a:gd name="T95" fmla="*/ 1 h 304"/>
                  <a:gd name="T96" fmla="*/ 1435 w 495"/>
                  <a:gd name="T97" fmla="*/ 232 h 304"/>
                  <a:gd name="T98" fmla="*/ 1869 w 495"/>
                  <a:gd name="T99" fmla="*/ 108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5" h="304">
                    <a:moveTo>
                      <a:pt x="136" y="5"/>
                    </a:moveTo>
                    <a:lnTo>
                      <a:pt x="140" y="12"/>
                    </a:lnTo>
                    <a:lnTo>
                      <a:pt x="145" y="17"/>
                    </a:lnTo>
                    <a:lnTo>
                      <a:pt x="151" y="22"/>
                    </a:lnTo>
                    <a:lnTo>
                      <a:pt x="157" y="26"/>
                    </a:lnTo>
                    <a:lnTo>
                      <a:pt x="165" y="30"/>
                    </a:lnTo>
                    <a:lnTo>
                      <a:pt x="173" y="33"/>
                    </a:lnTo>
                    <a:lnTo>
                      <a:pt x="180" y="34"/>
                    </a:lnTo>
                    <a:lnTo>
                      <a:pt x="189" y="34"/>
                    </a:lnTo>
                    <a:lnTo>
                      <a:pt x="193" y="33"/>
                    </a:lnTo>
                    <a:lnTo>
                      <a:pt x="198" y="31"/>
                    </a:lnTo>
                    <a:lnTo>
                      <a:pt x="202" y="33"/>
                    </a:lnTo>
                    <a:lnTo>
                      <a:pt x="207" y="33"/>
                    </a:lnTo>
                    <a:lnTo>
                      <a:pt x="216" y="58"/>
                    </a:lnTo>
                    <a:lnTo>
                      <a:pt x="231" y="80"/>
                    </a:lnTo>
                    <a:lnTo>
                      <a:pt x="251" y="97"/>
                    </a:lnTo>
                    <a:lnTo>
                      <a:pt x="274" y="113"/>
                    </a:lnTo>
                    <a:lnTo>
                      <a:pt x="297" y="128"/>
                    </a:lnTo>
                    <a:lnTo>
                      <a:pt x="319" y="144"/>
                    </a:lnTo>
                    <a:lnTo>
                      <a:pt x="338" y="163"/>
                    </a:lnTo>
                    <a:lnTo>
                      <a:pt x="350" y="187"/>
                    </a:lnTo>
                    <a:lnTo>
                      <a:pt x="363" y="204"/>
                    </a:lnTo>
                    <a:lnTo>
                      <a:pt x="376" y="220"/>
                    </a:lnTo>
                    <a:lnTo>
                      <a:pt x="392" y="237"/>
                    </a:lnTo>
                    <a:lnTo>
                      <a:pt x="409" y="251"/>
                    </a:lnTo>
                    <a:lnTo>
                      <a:pt x="428" y="264"/>
                    </a:lnTo>
                    <a:lnTo>
                      <a:pt x="448" y="274"/>
                    </a:lnTo>
                    <a:lnTo>
                      <a:pt x="471" y="281"/>
                    </a:lnTo>
                    <a:lnTo>
                      <a:pt x="495" y="285"/>
                    </a:lnTo>
                    <a:lnTo>
                      <a:pt x="495" y="304"/>
                    </a:lnTo>
                    <a:lnTo>
                      <a:pt x="476" y="304"/>
                    </a:lnTo>
                    <a:lnTo>
                      <a:pt x="456" y="304"/>
                    </a:lnTo>
                    <a:lnTo>
                      <a:pt x="433" y="303"/>
                    </a:lnTo>
                    <a:lnTo>
                      <a:pt x="410" y="299"/>
                    </a:lnTo>
                    <a:lnTo>
                      <a:pt x="388" y="294"/>
                    </a:lnTo>
                    <a:lnTo>
                      <a:pt x="368" y="285"/>
                    </a:lnTo>
                    <a:lnTo>
                      <a:pt x="352" y="274"/>
                    </a:lnTo>
                    <a:lnTo>
                      <a:pt x="340" y="257"/>
                    </a:lnTo>
                    <a:lnTo>
                      <a:pt x="331" y="250"/>
                    </a:lnTo>
                    <a:lnTo>
                      <a:pt x="324" y="239"/>
                    </a:lnTo>
                    <a:lnTo>
                      <a:pt x="315" y="228"/>
                    </a:lnTo>
                    <a:lnTo>
                      <a:pt x="307" y="217"/>
                    </a:lnTo>
                    <a:lnTo>
                      <a:pt x="297" y="206"/>
                    </a:lnTo>
                    <a:lnTo>
                      <a:pt x="286" y="198"/>
                    </a:lnTo>
                    <a:lnTo>
                      <a:pt x="272" y="191"/>
                    </a:lnTo>
                    <a:lnTo>
                      <a:pt x="255" y="189"/>
                    </a:lnTo>
                    <a:lnTo>
                      <a:pt x="249" y="194"/>
                    </a:lnTo>
                    <a:lnTo>
                      <a:pt x="241" y="199"/>
                    </a:lnTo>
                    <a:lnTo>
                      <a:pt x="232" y="203"/>
                    </a:lnTo>
                    <a:lnTo>
                      <a:pt x="222" y="198"/>
                    </a:lnTo>
                    <a:lnTo>
                      <a:pt x="220" y="191"/>
                    </a:lnTo>
                    <a:lnTo>
                      <a:pt x="217" y="186"/>
                    </a:lnTo>
                    <a:lnTo>
                      <a:pt x="215" y="180"/>
                    </a:lnTo>
                    <a:lnTo>
                      <a:pt x="215" y="171"/>
                    </a:lnTo>
                    <a:lnTo>
                      <a:pt x="220" y="165"/>
                    </a:lnTo>
                    <a:lnTo>
                      <a:pt x="229" y="161"/>
                    </a:lnTo>
                    <a:lnTo>
                      <a:pt x="237" y="161"/>
                    </a:lnTo>
                    <a:lnTo>
                      <a:pt x="245" y="165"/>
                    </a:lnTo>
                    <a:lnTo>
                      <a:pt x="250" y="175"/>
                    </a:lnTo>
                    <a:lnTo>
                      <a:pt x="259" y="182"/>
                    </a:lnTo>
                    <a:lnTo>
                      <a:pt x="268" y="187"/>
                    </a:lnTo>
                    <a:lnTo>
                      <a:pt x="279" y="193"/>
                    </a:lnTo>
                    <a:lnTo>
                      <a:pt x="291" y="196"/>
                    </a:lnTo>
                    <a:lnTo>
                      <a:pt x="301" y="203"/>
                    </a:lnTo>
                    <a:lnTo>
                      <a:pt x="310" y="209"/>
                    </a:lnTo>
                    <a:lnTo>
                      <a:pt x="317" y="219"/>
                    </a:lnTo>
                    <a:lnTo>
                      <a:pt x="320" y="213"/>
                    </a:lnTo>
                    <a:lnTo>
                      <a:pt x="320" y="208"/>
                    </a:lnTo>
                    <a:lnTo>
                      <a:pt x="321" y="204"/>
                    </a:lnTo>
                    <a:lnTo>
                      <a:pt x="326" y="203"/>
                    </a:lnTo>
                    <a:lnTo>
                      <a:pt x="328" y="219"/>
                    </a:lnTo>
                    <a:lnTo>
                      <a:pt x="331" y="233"/>
                    </a:lnTo>
                    <a:lnTo>
                      <a:pt x="336" y="245"/>
                    </a:lnTo>
                    <a:lnTo>
                      <a:pt x="344" y="255"/>
                    </a:lnTo>
                    <a:lnTo>
                      <a:pt x="353" y="262"/>
                    </a:lnTo>
                    <a:lnTo>
                      <a:pt x="363" y="271"/>
                    </a:lnTo>
                    <a:lnTo>
                      <a:pt x="374" y="279"/>
                    </a:lnTo>
                    <a:lnTo>
                      <a:pt x="386" y="288"/>
                    </a:lnTo>
                    <a:lnTo>
                      <a:pt x="392" y="289"/>
                    </a:lnTo>
                    <a:lnTo>
                      <a:pt x="400" y="292"/>
                    </a:lnTo>
                    <a:lnTo>
                      <a:pt x="406" y="294"/>
                    </a:lnTo>
                    <a:lnTo>
                      <a:pt x="413" y="295"/>
                    </a:lnTo>
                    <a:lnTo>
                      <a:pt x="419" y="298"/>
                    </a:lnTo>
                    <a:lnTo>
                      <a:pt x="427" y="298"/>
                    </a:lnTo>
                    <a:lnTo>
                      <a:pt x="433" y="297"/>
                    </a:lnTo>
                    <a:lnTo>
                      <a:pt x="441" y="293"/>
                    </a:lnTo>
                    <a:lnTo>
                      <a:pt x="418" y="278"/>
                    </a:lnTo>
                    <a:lnTo>
                      <a:pt x="396" y="261"/>
                    </a:lnTo>
                    <a:lnTo>
                      <a:pt x="376" y="242"/>
                    </a:lnTo>
                    <a:lnTo>
                      <a:pt x="357" y="222"/>
                    </a:lnTo>
                    <a:lnTo>
                      <a:pt x="339" y="201"/>
                    </a:lnTo>
                    <a:lnTo>
                      <a:pt x="321" y="181"/>
                    </a:lnTo>
                    <a:lnTo>
                      <a:pt x="303" y="160"/>
                    </a:lnTo>
                    <a:lnTo>
                      <a:pt x="286" y="139"/>
                    </a:lnTo>
                    <a:lnTo>
                      <a:pt x="274" y="132"/>
                    </a:lnTo>
                    <a:lnTo>
                      <a:pt x="262" y="125"/>
                    </a:lnTo>
                    <a:lnTo>
                      <a:pt x="249" y="120"/>
                    </a:lnTo>
                    <a:lnTo>
                      <a:pt x="236" y="116"/>
                    </a:lnTo>
                    <a:lnTo>
                      <a:pt x="222" y="114"/>
                    </a:lnTo>
                    <a:lnTo>
                      <a:pt x="208" y="114"/>
                    </a:lnTo>
                    <a:lnTo>
                      <a:pt x="194" y="116"/>
                    </a:lnTo>
                    <a:lnTo>
                      <a:pt x="182" y="120"/>
                    </a:lnTo>
                    <a:lnTo>
                      <a:pt x="175" y="125"/>
                    </a:lnTo>
                    <a:lnTo>
                      <a:pt x="169" y="132"/>
                    </a:lnTo>
                    <a:lnTo>
                      <a:pt x="162" y="135"/>
                    </a:lnTo>
                    <a:lnTo>
                      <a:pt x="155" y="135"/>
                    </a:lnTo>
                    <a:lnTo>
                      <a:pt x="152" y="129"/>
                    </a:lnTo>
                    <a:lnTo>
                      <a:pt x="147" y="124"/>
                    </a:lnTo>
                    <a:lnTo>
                      <a:pt x="142" y="119"/>
                    </a:lnTo>
                    <a:lnTo>
                      <a:pt x="136" y="114"/>
                    </a:lnTo>
                    <a:lnTo>
                      <a:pt x="128" y="111"/>
                    </a:lnTo>
                    <a:lnTo>
                      <a:pt x="122" y="109"/>
                    </a:lnTo>
                    <a:lnTo>
                      <a:pt x="114" y="106"/>
                    </a:lnTo>
                    <a:lnTo>
                      <a:pt x="107" y="105"/>
                    </a:lnTo>
                    <a:lnTo>
                      <a:pt x="96" y="107"/>
                    </a:lnTo>
                    <a:lnTo>
                      <a:pt x="90" y="106"/>
                    </a:lnTo>
                    <a:lnTo>
                      <a:pt x="85" y="104"/>
                    </a:lnTo>
                    <a:lnTo>
                      <a:pt x="80" y="99"/>
                    </a:lnTo>
                    <a:lnTo>
                      <a:pt x="77" y="94"/>
                    </a:lnTo>
                    <a:lnTo>
                      <a:pt x="74" y="87"/>
                    </a:lnTo>
                    <a:lnTo>
                      <a:pt x="70" y="83"/>
                    </a:lnTo>
                    <a:lnTo>
                      <a:pt x="65" y="80"/>
                    </a:lnTo>
                    <a:lnTo>
                      <a:pt x="60" y="73"/>
                    </a:lnTo>
                    <a:lnTo>
                      <a:pt x="52" y="68"/>
                    </a:lnTo>
                    <a:lnTo>
                      <a:pt x="43" y="67"/>
                    </a:lnTo>
                    <a:lnTo>
                      <a:pt x="34" y="64"/>
                    </a:lnTo>
                    <a:lnTo>
                      <a:pt x="27" y="62"/>
                    </a:lnTo>
                    <a:lnTo>
                      <a:pt x="22" y="57"/>
                    </a:lnTo>
                    <a:lnTo>
                      <a:pt x="20" y="49"/>
                    </a:lnTo>
                    <a:lnTo>
                      <a:pt x="23" y="38"/>
                    </a:lnTo>
                    <a:lnTo>
                      <a:pt x="19" y="29"/>
                    </a:lnTo>
                    <a:lnTo>
                      <a:pt x="13" y="20"/>
                    </a:lnTo>
                    <a:lnTo>
                      <a:pt x="6" y="11"/>
                    </a:lnTo>
                    <a:lnTo>
                      <a:pt x="0" y="3"/>
                    </a:lnTo>
                    <a:lnTo>
                      <a:pt x="6" y="2"/>
                    </a:lnTo>
                    <a:lnTo>
                      <a:pt x="13" y="2"/>
                    </a:lnTo>
                    <a:lnTo>
                      <a:pt x="20" y="2"/>
                    </a:lnTo>
                    <a:lnTo>
                      <a:pt x="28" y="3"/>
                    </a:lnTo>
                    <a:lnTo>
                      <a:pt x="34" y="5"/>
                    </a:lnTo>
                    <a:lnTo>
                      <a:pt x="42" y="5"/>
                    </a:lnTo>
                    <a:lnTo>
                      <a:pt x="48" y="5"/>
                    </a:lnTo>
                    <a:lnTo>
                      <a:pt x="55" y="2"/>
                    </a:lnTo>
                    <a:lnTo>
                      <a:pt x="63" y="0"/>
                    </a:lnTo>
                    <a:lnTo>
                      <a:pt x="74" y="1"/>
                    </a:lnTo>
                    <a:lnTo>
                      <a:pt x="83" y="3"/>
                    </a:lnTo>
                    <a:lnTo>
                      <a:pt x="94" y="7"/>
                    </a:lnTo>
                    <a:lnTo>
                      <a:pt x="104" y="11"/>
                    </a:lnTo>
                    <a:lnTo>
                      <a:pt x="114" y="12"/>
                    </a:lnTo>
                    <a:lnTo>
                      <a:pt x="126" y="11"/>
                    </a:lnTo>
                    <a:lnTo>
                      <a:pt x="136"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78" name="Freeform 10"/>
              <p:cNvSpPr>
                <a:spLocks/>
              </p:cNvSpPr>
              <p:nvPr/>
            </p:nvSpPr>
            <p:spPr bwMode="auto">
              <a:xfrm>
                <a:off x="2406" y="946"/>
                <a:ext cx="219" cy="77"/>
              </a:xfrm>
              <a:custGeom>
                <a:avLst/>
                <a:gdLst>
                  <a:gd name="T0" fmla="*/ 2055 w 197"/>
                  <a:gd name="T1" fmla="*/ 394 h 68"/>
                  <a:gd name="T2" fmla="*/ 2488 w 197"/>
                  <a:gd name="T3" fmla="*/ 164 h 68"/>
                  <a:gd name="T4" fmla="*/ 2369 w 197"/>
                  <a:gd name="T5" fmla="*/ 271 h 68"/>
                  <a:gd name="T6" fmla="*/ 2261 w 197"/>
                  <a:gd name="T7" fmla="*/ 348 h 68"/>
                  <a:gd name="T8" fmla="*/ 2146 w 197"/>
                  <a:gd name="T9" fmla="*/ 446 h 68"/>
                  <a:gd name="T10" fmla="*/ 2034 w 197"/>
                  <a:gd name="T11" fmla="*/ 558 h 68"/>
                  <a:gd name="T12" fmla="*/ 1928 w 197"/>
                  <a:gd name="T13" fmla="*/ 648 h 68"/>
                  <a:gd name="T14" fmla="*/ 1808 w 197"/>
                  <a:gd name="T15" fmla="*/ 734 h 68"/>
                  <a:gd name="T16" fmla="*/ 1663 w 197"/>
                  <a:gd name="T17" fmla="*/ 782 h 68"/>
                  <a:gd name="T18" fmla="*/ 1502 w 197"/>
                  <a:gd name="T19" fmla="*/ 811 h 68"/>
                  <a:gd name="T20" fmla="*/ 1487 w 197"/>
                  <a:gd name="T21" fmla="*/ 942 h 68"/>
                  <a:gd name="T22" fmla="*/ 1562 w 197"/>
                  <a:gd name="T23" fmla="*/ 1066 h 68"/>
                  <a:gd name="T24" fmla="*/ 1663 w 197"/>
                  <a:gd name="T25" fmla="*/ 1152 h 68"/>
                  <a:gd name="T26" fmla="*/ 1712 w 197"/>
                  <a:gd name="T27" fmla="*/ 1304 h 68"/>
                  <a:gd name="T28" fmla="*/ 1583 w 197"/>
                  <a:gd name="T29" fmla="*/ 1188 h 68"/>
                  <a:gd name="T30" fmla="*/ 1487 w 197"/>
                  <a:gd name="T31" fmla="*/ 1066 h 68"/>
                  <a:gd name="T32" fmla="*/ 1346 w 197"/>
                  <a:gd name="T33" fmla="*/ 1017 h 68"/>
                  <a:gd name="T34" fmla="*/ 1215 w 197"/>
                  <a:gd name="T35" fmla="*/ 941 h 68"/>
                  <a:gd name="T36" fmla="*/ 1067 w 197"/>
                  <a:gd name="T37" fmla="*/ 941 h 68"/>
                  <a:gd name="T38" fmla="*/ 936 w 197"/>
                  <a:gd name="T39" fmla="*/ 942 h 68"/>
                  <a:gd name="T40" fmla="*/ 826 w 197"/>
                  <a:gd name="T41" fmla="*/ 1017 h 68"/>
                  <a:gd name="T42" fmla="*/ 678 w 197"/>
                  <a:gd name="T43" fmla="*/ 1066 h 68"/>
                  <a:gd name="T44" fmla="*/ 678 w 197"/>
                  <a:gd name="T45" fmla="*/ 1345 h 68"/>
                  <a:gd name="T46" fmla="*/ 610 w 197"/>
                  <a:gd name="T47" fmla="*/ 1304 h 68"/>
                  <a:gd name="T48" fmla="*/ 542 w 197"/>
                  <a:gd name="T49" fmla="*/ 1230 h 68"/>
                  <a:gd name="T50" fmla="*/ 439 w 197"/>
                  <a:gd name="T51" fmla="*/ 1230 h 68"/>
                  <a:gd name="T52" fmla="*/ 359 w 197"/>
                  <a:gd name="T53" fmla="*/ 1208 h 68"/>
                  <a:gd name="T54" fmla="*/ 262 w 197"/>
                  <a:gd name="T55" fmla="*/ 1230 h 68"/>
                  <a:gd name="T56" fmla="*/ 183 w 197"/>
                  <a:gd name="T57" fmla="*/ 1230 h 68"/>
                  <a:gd name="T58" fmla="*/ 78 w 197"/>
                  <a:gd name="T59" fmla="*/ 1286 h 68"/>
                  <a:gd name="T60" fmla="*/ 0 w 197"/>
                  <a:gd name="T61" fmla="*/ 1286 h 68"/>
                  <a:gd name="T62" fmla="*/ 165 w 197"/>
                  <a:gd name="T63" fmla="*/ 1086 h 68"/>
                  <a:gd name="T64" fmla="*/ 323 w 197"/>
                  <a:gd name="T65" fmla="*/ 1017 h 68"/>
                  <a:gd name="T66" fmla="*/ 538 w 197"/>
                  <a:gd name="T67" fmla="*/ 926 h 68"/>
                  <a:gd name="T68" fmla="*/ 715 w 197"/>
                  <a:gd name="T69" fmla="*/ 886 h 68"/>
                  <a:gd name="T70" fmla="*/ 897 w 197"/>
                  <a:gd name="T71" fmla="*/ 811 h 68"/>
                  <a:gd name="T72" fmla="*/ 1036 w 197"/>
                  <a:gd name="T73" fmla="*/ 691 h 68"/>
                  <a:gd name="T74" fmla="*/ 1157 w 197"/>
                  <a:gd name="T75" fmla="*/ 482 h 68"/>
                  <a:gd name="T76" fmla="*/ 1262 w 197"/>
                  <a:gd name="T77" fmla="*/ 164 h 68"/>
                  <a:gd name="T78" fmla="*/ 1346 w 197"/>
                  <a:gd name="T79" fmla="*/ 299 h 68"/>
                  <a:gd name="T80" fmla="*/ 1281 w 197"/>
                  <a:gd name="T81" fmla="*/ 426 h 68"/>
                  <a:gd name="T82" fmla="*/ 1211 w 197"/>
                  <a:gd name="T83" fmla="*/ 558 h 68"/>
                  <a:gd name="T84" fmla="*/ 1215 w 197"/>
                  <a:gd name="T85" fmla="*/ 735 h 68"/>
                  <a:gd name="T86" fmla="*/ 1316 w 197"/>
                  <a:gd name="T87" fmla="*/ 735 h 68"/>
                  <a:gd name="T88" fmla="*/ 1395 w 197"/>
                  <a:gd name="T89" fmla="*/ 734 h 68"/>
                  <a:gd name="T90" fmla="*/ 1487 w 197"/>
                  <a:gd name="T91" fmla="*/ 700 h 68"/>
                  <a:gd name="T92" fmla="*/ 1562 w 197"/>
                  <a:gd name="T93" fmla="*/ 648 h 68"/>
                  <a:gd name="T94" fmla="*/ 1663 w 197"/>
                  <a:gd name="T95" fmla="*/ 632 h 68"/>
                  <a:gd name="T96" fmla="*/ 1734 w 197"/>
                  <a:gd name="T97" fmla="*/ 558 h 68"/>
                  <a:gd name="T98" fmla="*/ 1808 w 197"/>
                  <a:gd name="T99" fmla="*/ 493 h 68"/>
                  <a:gd name="T100" fmla="*/ 1849 w 197"/>
                  <a:gd name="T101" fmla="*/ 426 h 68"/>
                  <a:gd name="T102" fmla="*/ 2010 w 197"/>
                  <a:gd name="T103" fmla="*/ 0 h 68"/>
                  <a:gd name="T104" fmla="*/ 1965 w 197"/>
                  <a:gd name="T105" fmla="*/ 100 h 68"/>
                  <a:gd name="T106" fmla="*/ 1965 w 197"/>
                  <a:gd name="T107" fmla="*/ 186 h 68"/>
                  <a:gd name="T108" fmla="*/ 2007 w 197"/>
                  <a:gd name="T109" fmla="*/ 299 h 68"/>
                  <a:gd name="T110" fmla="*/ 2055 w 197"/>
                  <a:gd name="T111" fmla="*/ 394 h 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7" h="68">
                    <a:moveTo>
                      <a:pt x="162" y="20"/>
                    </a:moveTo>
                    <a:lnTo>
                      <a:pt x="197" y="9"/>
                    </a:lnTo>
                    <a:lnTo>
                      <a:pt x="186" y="14"/>
                    </a:lnTo>
                    <a:lnTo>
                      <a:pt x="178" y="18"/>
                    </a:lnTo>
                    <a:lnTo>
                      <a:pt x="169" y="23"/>
                    </a:lnTo>
                    <a:lnTo>
                      <a:pt x="160" y="28"/>
                    </a:lnTo>
                    <a:lnTo>
                      <a:pt x="151" y="33"/>
                    </a:lnTo>
                    <a:lnTo>
                      <a:pt x="142" y="37"/>
                    </a:lnTo>
                    <a:lnTo>
                      <a:pt x="131" y="39"/>
                    </a:lnTo>
                    <a:lnTo>
                      <a:pt x="119" y="41"/>
                    </a:lnTo>
                    <a:lnTo>
                      <a:pt x="117" y="49"/>
                    </a:lnTo>
                    <a:lnTo>
                      <a:pt x="123" y="54"/>
                    </a:lnTo>
                    <a:lnTo>
                      <a:pt x="131" y="58"/>
                    </a:lnTo>
                    <a:lnTo>
                      <a:pt x="134" y="66"/>
                    </a:lnTo>
                    <a:lnTo>
                      <a:pt x="125" y="60"/>
                    </a:lnTo>
                    <a:lnTo>
                      <a:pt x="117" y="54"/>
                    </a:lnTo>
                    <a:lnTo>
                      <a:pt x="106" y="51"/>
                    </a:lnTo>
                    <a:lnTo>
                      <a:pt x="96" y="48"/>
                    </a:lnTo>
                    <a:lnTo>
                      <a:pt x="85" y="48"/>
                    </a:lnTo>
                    <a:lnTo>
                      <a:pt x="75" y="49"/>
                    </a:lnTo>
                    <a:lnTo>
                      <a:pt x="65" y="51"/>
                    </a:lnTo>
                    <a:lnTo>
                      <a:pt x="54" y="54"/>
                    </a:lnTo>
                    <a:lnTo>
                      <a:pt x="54" y="68"/>
                    </a:lnTo>
                    <a:lnTo>
                      <a:pt x="49" y="66"/>
                    </a:lnTo>
                    <a:lnTo>
                      <a:pt x="43" y="63"/>
                    </a:lnTo>
                    <a:lnTo>
                      <a:pt x="35" y="63"/>
                    </a:lnTo>
                    <a:lnTo>
                      <a:pt x="29" y="62"/>
                    </a:lnTo>
                    <a:lnTo>
                      <a:pt x="21" y="63"/>
                    </a:lnTo>
                    <a:lnTo>
                      <a:pt x="14" y="63"/>
                    </a:lnTo>
                    <a:lnTo>
                      <a:pt x="6" y="65"/>
                    </a:lnTo>
                    <a:lnTo>
                      <a:pt x="0" y="65"/>
                    </a:lnTo>
                    <a:lnTo>
                      <a:pt x="13" y="56"/>
                    </a:lnTo>
                    <a:lnTo>
                      <a:pt x="26" y="51"/>
                    </a:lnTo>
                    <a:lnTo>
                      <a:pt x="42" y="47"/>
                    </a:lnTo>
                    <a:lnTo>
                      <a:pt x="56" y="44"/>
                    </a:lnTo>
                    <a:lnTo>
                      <a:pt x="70" y="41"/>
                    </a:lnTo>
                    <a:lnTo>
                      <a:pt x="82" y="34"/>
                    </a:lnTo>
                    <a:lnTo>
                      <a:pt x="92" y="24"/>
                    </a:lnTo>
                    <a:lnTo>
                      <a:pt x="99" y="9"/>
                    </a:lnTo>
                    <a:lnTo>
                      <a:pt x="106" y="15"/>
                    </a:lnTo>
                    <a:lnTo>
                      <a:pt x="101" y="21"/>
                    </a:lnTo>
                    <a:lnTo>
                      <a:pt x="95" y="28"/>
                    </a:lnTo>
                    <a:lnTo>
                      <a:pt x="96" y="38"/>
                    </a:lnTo>
                    <a:lnTo>
                      <a:pt x="103" y="38"/>
                    </a:lnTo>
                    <a:lnTo>
                      <a:pt x="109" y="37"/>
                    </a:lnTo>
                    <a:lnTo>
                      <a:pt x="117" y="35"/>
                    </a:lnTo>
                    <a:lnTo>
                      <a:pt x="123" y="33"/>
                    </a:lnTo>
                    <a:lnTo>
                      <a:pt x="131" y="32"/>
                    </a:lnTo>
                    <a:lnTo>
                      <a:pt x="136" y="28"/>
                    </a:lnTo>
                    <a:lnTo>
                      <a:pt x="142" y="25"/>
                    </a:lnTo>
                    <a:lnTo>
                      <a:pt x="146" y="21"/>
                    </a:lnTo>
                    <a:lnTo>
                      <a:pt x="158" y="0"/>
                    </a:lnTo>
                    <a:lnTo>
                      <a:pt x="156" y="5"/>
                    </a:lnTo>
                    <a:lnTo>
                      <a:pt x="156" y="10"/>
                    </a:lnTo>
                    <a:lnTo>
                      <a:pt x="157" y="15"/>
                    </a:lnTo>
                    <a:lnTo>
                      <a:pt x="162" y="2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79" name="Freeform 11"/>
              <p:cNvSpPr>
                <a:spLocks/>
              </p:cNvSpPr>
              <p:nvPr/>
            </p:nvSpPr>
            <p:spPr bwMode="auto">
              <a:xfrm>
                <a:off x="3156" y="956"/>
                <a:ext cx="182" cy="76"/>
              </a:xfrm>
              <a:custGeom>
                <a:avLst/>
                <a:gdLst>
                  <a:gd name="T0" fmla="*/ 1244 w 163"/>
                  <a:gd name="T1" fmla="*/ 576 h 67"/>
                  <a:gd name="T2" fmla="*/ 1294 w 163"/>
                  <a:gd name="T3" fmla="*/ 348 h 67"/>
                  <a:gd name="T4" fmla="*/ 1209 w 163"/>
                  <a:gd name="T5" fmla="*/ 186 h 67"/>
                  <a:gd name="T6" fmla="*/ 1209 w 163"/>
                  <a:gd name="T7" fmla="*/ 88 h 67"/>
                  <a:gd name="T8" fmla="*/ 1297 w 163"/>
                  <a:gd name="T9" fmla="*/ 211 h 67"/>
                  <a:gd name="T10" fmla="*/ 1551 w 163"/>
                  <a:gd name="T11" fmla="*/ 508 h 67"/>
                  <a:gd name="T12" fmla="*/ 1826 w 163"/>
                  <a:gd name="T13" fmla="*/ 797 h 67"/>
                  <a:gd name="T14" fmla="*/ 2159 w 163"/>
                  <a:gd name="T15" fmla="*/ 952 h 67"/>
                  <a:gd name="T16" fmla="*/ 2240 w 163"/>
                  <a:gd name="T17" fmla="*/ 1075 h 67"/>
                  <a:gd name="T18" fmla="*/ 2054 w 163"/>
                  <a:gd name="T19" fmla="*/ 1057 h 67"/>
                  <a:gd name="T20" fmla="*/ 1885 w 163"/>
                  <a:gd name="T21" fmla="*/ 1057 h 67"/>
                  <a:gd name="T22" fmla="*/ 1733 w 163"/>
                  <a:gd name="T23" fmla="*/ 1080 h 67"/>
                  <a:gd name="T24" fmla="*/ 1646 w 163"/>
                  <a:gd name="T25" fmla="*/ 1227 h 67"/>
                  <a:gd name="T26" fmla="*/ 1558 w 163"/>
                  <a:gd name="T27" fmla="*/ 1360 h 67"/>
                  <a:gd name="T28" fmla="*/ 1552 w 163"/>
                  <a:gd name="T29" fmla="*/ 1227 h 67"/>
                  <a:gd name="T30" fmla="*/ 1613 w 163"/>
                  <a:gd name="T31" fmla="*/ 1025 h 67"/>
                  <a:gd name="T32" fmla="*/ 1489 w 163"/>
                  <a:gd name="T33" fmla="*/ 822 h 67"/>
                  <a:gd name="T34" fmla="*/ 1294 w 163"/>
                  <a:gd name="T35" fmla="*/ 813 h 67"/>
                  <a:gd name="T36" fmla="*/ 1070 w 163"/>
                  <a:gd name="T37" fmla="*/ 822 h 67"/>
                  <a:gd name="T38" fmla="*/ 869 w 163"/>
                  <a:gd name="T39" fmla="*/ 922 h 67"/>
                  <a:gd name="T40" fmla="*/ 768 w 163"/>
                  <a:gd name="T41" fmla="*/ 813 h 67"/>
                  <a:gd name="T42" fmla="*/ 670 w 163"/>
                  <a:gd name="T43" fmla="*/ 508 h 67"/>
                  <a:gd name="T44" fmla="*/ 396 w 163"/>
                  <a:gd name="T45" fmla="*/ 394 h 67"/>
                  <a:gd name="T46" fmla="*/ 97 w 163"/>
                  <a:gd name="T47" fmla="*/ 211 h 67"/>
                  <a:gd name="T48" fmla="*/ 78 w 163"/>
                  <a:gd name="T49" fmla="*/ 1 h 67"/>
                  <a:gd name="T50" fmla="*/ 228 w 163"/>
                  <a:gd name="T51" fmla="*/ 113 h 67"/>
                  <a:gd name="T52" fmla="*/ 410 w 163"/>
                  <a:gd name="T53" fmla="*/ 306 h 67"/>
                  <a:gd name="T54" fmla="*/ 537 w 163"/>
                  <a:gd name="T55" fmla="*/ 211 h 67"/>
                  <a:gd name="T56" fmla="*/ 611 w 163"/>
                  <a:gd name="T57" fmla="*/ 100 h 67"/>
                  <a:gd name="T58" fmla="*/ 760 w 163"/>
                  <a:gd name="T59" fmla="*/ 306 h 67"/>
                  <a:gd name="T60" fmla="*/ 888 w 163"/>
                  <a:gd name="T61" fmla="*/ 496 h 67"/>
                  <a:gd name="T62" fmla="*/ 1070 w 163"/>
                  <a:gd name="T63" fmla="*/ 576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3" h="67">
                    <a:moveTo>
                      <a:pt x="83" y="30"/>
                    </a:moveTo>
                    <a:lnTo>
                      <a:pt x="88" y="29"/>
                    </a:lnTo>
                    <a:lnTo>
                      <a:pt x="91" y="24"/>
                    </a:lnTo>
                    <a:lnTo>
                      <a:pt x="91" y="18"/>
                    </a:lnTo>
                    <a:lnTo>
                      <a:pt x="87" y="12"/>
                    </a:lnTo>
                    <a:lnTo>
                      <a:pt x="86" y="10"/>
                    </a:lnTo>
                    <a:lnTo>
                      <a:pt x="86" y="6"/>
                    </a:lnTo>
                    <a:lnTo>
                      <a:pt x="86" y="4"/>
                    </a:lnTo>
                    <a:lnTo>
                      <a:pt x="86" y="1"/>
                    </a:lnTo>
                    <a:lnTo>
                      <a:pt x="92" y="11"/>
                    </a:lnTo>
                    <a:lnTo>
                      <a:pt x="100" y="20"/>
                    </a:lnTo>
                    <a:lnTo>
                      <a:pt x="109" y="26"/>
                    </a:lnTo>
                    <a:lnTo>
                      <a:pt x="119" y="33"/>
                    </a:lnTo>
                    <a:lnTo>
                      <a:pt x="129" y="38"/>
                    </a:lnTo>
                    <a:lnTo>
                      <a:pt x="141" y="42"/>
                    </a:lnTo>
                    <a:lnTo>
                      <a:pt x="152" y="47"/>
                    </a:lnTo>
                    <a:lnTo>
                      <a:pt x="163" y="52"/>
                    </a:lnTo>
                    <a:lnTo>
                      <a:pt x="158" y="52"/>
                    </a:lnTo>
                    <a:lnTo>
                      <a:pt x="152" y="51"/>
                    </a:lnTo>
                    <a:lnTo>
                      <a:pt x="146" y="51"/>
                    </a:lnTo>
                    <a:lnTo>
                      <a:pt x="141" y="51"/>
                    </a:lnTo>
                    <a:lnTo>
                      <a:pt x="134" y="51"/>
                    </a:lnTo>
                    <a:lnTo>
                      <a:pt x="128" y="52"/>
                    </a:lnTo>
                    <a:lnTo>
                      <a:pt x="123" y="53"/>
                    </a:lnTo>
                    <a:lnTo>
                      <a:pt x="118" y="57"/>
                    </a:lnTo>
                    <a:lnTo>
                      <a:pt x="116" y="61"/>
                    </a:lnTo>
                    <a:lnTo>
                      <a:pt x="114" y="63"/>
                    </a:lnTo>
                    <a:lnTo>
                      <a:pt x="111" y="66"/>
                    </a:lnTo>
                    <a:lnTo>
                      <a:pt x="109" y="67"/>
                    </a:lnTo>
                    <a:lnTo>
                      <a:pt x="110" y="61"/>
                    </a:lnTo>
                    <a:lnTo>
                      <a:pt x="113" y="54"/>
                    </a:lnTo>
                    <a:lnTo>
                      <a:pt x="114" y="49"/>
                    </a:lnTo>
                    <a:lnTo>
                      <a:pt x="114" y="43"/>
                    </a:lnTo>
                    <a:lnTo>
                      <a:pt x="106" y="40"/>
                    </a:lnTo>
                    <a:lnTo>
                      <a:pt x="99" y="39"/>
                    </a:lnTo>
                    <a:lnTo>
                      <a:pt x="91" y="39"/>
                    </a:lnTo>
                    <a:lnTo>
                      <a:pt x="83" y="39"/>
                    </a:lnTo>
                    <a:lnTo>
                      <a:pt x="76" y="40"/>
                    </a:lnTo>
                    <a:lnTo>
                      <a:pt x="68" y="42"/>
                    </a:lnTo>
                    <a:lnTo>
                      <a:pt x="62" y="44"/>
                    </a:lnTo>
                    <a:lnTo>
                      <a:pt x="54" y="48"/>
                    </a:lnTo>
                    <a:lnTo>
                      <a:pt x="55" y="39"/>
                    </a:lnTo>
                    <a:lnTo>
                      <a:pt x="53" y="32"/>
                    </a:lnTo>
                    <a:lnTo>
                      <a:pt x="47" y="26"/>
                    </a:lnTo>
                    <a:lnTo>
                      <a:pt x="38" y="23"/>
                    </a:lnTo>
                    <a:lnTo>
                      <a:pt x="28" y="19"/>
                    </a:lnTo>
                    <a:lnTo>
                      <a:pt x="17" y="15"/>
                    </a:lnTo>
                    <a:lnTo>
                      <a:pt x="7" y="11"/>
                    </a:lnTo>
                    <a:lnTo>
                      <a:pt x="0" y="5"/>
                    </a:lnTo>
                    <a:lnTo>
                      <a:pt x="5" y="1"/>
                    </a:lnTo>
                    <a:lnTo>
                      <a:pt x="10" y="2"/>
                    </a:lnTo>
                    <a:lnTo>
                      <a:pt x="16" y="6"/>
                    </a:lnTo>
                    <a:lnTo>
                      <a:pt x="22" y="11"/>
                    </a:lnTo>
                    <a:lnTo>
                      <a:pt x="29" y="15"/>
                    </a:lnTo>
                    <a:lnTo>
                      <a:pt x="34" y="15"/>
                    </a:lnTo>
                    <a:lnTo>
                      <a:pt x="38" y="11"/>
                    </a:lnTo>
                    <a:lnTo>
                      <a:pt x="39" y="0"/>
                    </a:lnTo>
                    <a:lnTo>
                      <a:pt x="43" y="5"/>
                    </a:lnTo>
                    <a:lnTo>
                      <a:pt x="48" y="11"/>
                    </a:lnTo>
                    <a:lnTo>
                      <a:pt x="53" y="15"/>
                    </a:lnTo>
                    <a:lnTo>
                      <a:pt x="58" y="20"/>
                    </a:lnTo>
                    <a:lnTo>
                      <a:pt x="63" y="24"/>
                    </a:lnTo>
                    <a:lnTo>
                      <a:pt x="69" y="26"/>
                    </a:lnTo>
                    <a:lnTo>
                      <a:pt x="76" y="29"/>
                    </a:lnTo>
                    <a:lnTo>
                      <a:pt x="83" y="3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0" name="Freeform 12"/>
              <p:cNvSpPr>
                <a:spLocks/>
              </p:cNvSpPr>
              <p:nvPr/>
            </p:nvSpPr>
            <p:spPr bwMode="auto">
              <a:xfrm>
                <a:off x="2151" y="957"/>
                <a:ext cx="131" cy="157"/>
              </a:xfrm>
              <a:custGeom>
                <a:avLst/>
                <a:gdLst>
                  <a:gd name="T0" fmla="*/ 1378 w 118"/>
                  <a:gd name="T1" fmla="*/ 305 h 138"/>
                  <a:gd name="T2" fmla="*/ 1376 w 118"/>
                  <a:gd name="T3" fmla="*/ 589 h 138"/>
                  <a:gd name="T4" fmla="*/ 1269 w 118"/>
                  <a:gd name="T5" fmla="*/ 856 h 138"/>
                  <a:gd name="T6" fmla="*/ 1250 w 118"/>
                  <a:gd name="T7" fmla="*/ 1122 h 138"/>
                  <a:gd name="T8" fmla="*/ 1321 w 118"/>
                  <a:gd name="T9" fmla="*/ 1372 h 138"/>
                  <a:gd name="T10" fmla="*/ 1444 w 118"/>
                  <a:gd name="T11" fmla="*/ 2211 h 138"/>
                  <a:gd name="T12" fmla="*/ 1376 w 118"/>
                  <a:gd name="T13" fmla="*/ 2211 h 138"/>
                  <a:gd name="T14" fmla="*/ 1376 w 118"/>
                  <a:gd name="T15" fmla="*/ 2076 h 138"/>
                  <a:gd name="T16" fmla="*/ 1321 w 118"/>
                  <a:gd name="T17" fmla="*/ 1873 h 138"/>
                  <a:gd name="T18" fmla="*/ 1250 w 118"/>
                  <a:gd name="T19" fmla="*/ 1750 h 138"/>
                  <a:gd name="T20" fmla="*/ 1139 w 118"/>
                  <a:gd name="T21" fmla="*/ 1646 h 138"/>
                  <a:gd name="T22" fmla="*/ 1030 w 118"/>
                  <a:gd name="T23" fmla="*/ 1646 h 138"/>
                  <a:gd name="T24" fmla="*/ 966 w 118"/>
                  <a:gd name="T25" fmla="*/ 1652 h 138"/>
                  <a:gd name="T26" fmla="*/ 870 w 118"/>
                  <a:gd name="T27" fmla="*/ 1713 h 138"/>
                  <a:gd name="T28" fmla="*/ 784 w 118"/>
                  <a:gd name="T29" fmla="*/ 1776 h 138"/>
                  <a:gd name="T30" fmla="*/ 678 w 118"/>
                  <a:gd name="T31" fmla="*/ 1858 h 138"/>
                  <a:gd name="T32" fmla="*/ 611 w 118"/>
                  <a:gd name="T33" fmla="*/ 1970 h 138"/>
                  <a:gd name="T34" fmla="*/ 550 w 118"/>
                  <a:gd name="T35" fmla="*/ 2081 h 138"/>
                  <a:gd name="T36" fmla="*/ 485 w 118"/>
                  <a:gd name="T37" fmla="*/ 2211 h 138"/>
                  <a:gd name="T38" fmla="*/ 522 w 118"/>
                  <a:gd name="T39" fmla="*/ 2405 h 138"/>
                  <a:gd name="T40" fmla="*/ 522 w 118"/>
                  <a:gd name="T41" fmla="*/ 2687 h 138"/>
                  <a:gd name="T42" fmla="*/ 485 w 118"/>
                  <a:gd name="T43" fmla="*/ 2901 h 138"/>
                  <a:gd name="T44" fmla="*/ 381 w 118"/>
                  <a:gd name="T45" fmla="*/ 3057 h 138"/>
                  <a:gd name="T46" fmla="*/ 276 w 118"/>
                  <a:gd name="T47" fmla="*/ 3034 h 138"/>
                  <a:gd name="T48" fmla="*/ 164 w 118"/>
                  <a:gd name="T49" fmla="*/ 2949 h 138"/>
                  <a:gd name="T50" fmla="*/ 70 w 118"/>
                  <a:gd name="T51" fmla="*/ 2848 h 138"/>
                  <a:gd name="T52" fmla="*/ 3 w 118"/>
                  <a:gd name="T53" fmla="*/ 2725 h 138"/>
                  <a:gd name="T54" fmla="*/ 0 w 118"/>
                  <a:gd name="T55" fmla="*/ 2592 h 138"/>
                  <a:gd name="T56" fmla="*/ 3 w 118"/>
                  <a:gd name="T57" fmla="*/ 2405 h 138"/>
                  <a:gd name="T58" fmla="*/ 97 w 118"/>
                  <a:gd name="T59" fmla="*/ 2278 h 138"/>
                  <a:gd name="T60" fmla="*/ 202 w 118"/>
                  <a:gd name="T61" fmla="*/ 2211 h 138"/>
                  <a:gd name="T62" fmla="*/ 320 w 118"/>
                  <a:gd name="T63" fmla="*/ 2105 h 138"/>
                  <a:gd name="T64" fmla="*/ 437 w 118"/>
                  <a:gd name="T65" fmla="*/ 1991 h 138"/>
                  <a:gd name="T66" fmla="*/ 573 w 118"/>
                  <a:gd name="T67" fmla="*/ 1858 h 138"/>
                  <a:gd name="T68" fmla="*/ 678 w 118"/>
                  <a:gd name="T69" fmla="*/ 1652 h 138"/>
                  <a:gd name="T70" fmla="*/ 815 w 118"/>
                  <a:gd name="T71" fmla="*/ 1561 h 138"/>
                  <a:gd name="T72" fmla="*/ 924 w 118"/>
                  <a:gd name="T73" fmla="*/ 1447 h 138"/>
                  <a:gd name="T74" fmla="*/ 1086 w 118"/>
                  <a:gd name="T75" fmla="*/ 1435 h 138"/>
                  <a:gd name="T76" fmla="*/ 1241 w 118"/>
                  <a:gd name="T77" fmla="*/ 1452 h 138"/>
                  <a:gd name="T78" fmla="*/ 1210 w 118"/>
                  <a:gd name="T79" fmla="*/ 1261 h 138"/>
                  <a:gd name="T80" fmla="*/ 1190 w 118"/>
                  <a:gd name="T81" fmla="*/ 1023 h 138"/>
                  <a:gd name="T82" fmla="*/ 1090 w 118"/>
                  <a:gd name="T83" fmla="*/ 856 h 138"/>
                  <a:gd name="T84" fmla="*/ 924 w 118"/>
                  <a:gd name="T85" fmla="*/ 841 h 138"/>
                  <a:gd name="T86" fmla="*/ 907 w 118"/>
                  <a:gd name="T87" fmla="*/ 694 h 138"/>
                  <a:gd name="T88" fmla="*/ 881 w 118"/>
                  <a:gd name="T89" fmla="*/ 536 h 138"/>
                  <a:gd name="T90" fmla="*/ 881 w 118"/>
                  <a:gd name="T91" fmla="*/ 414 h 138"/>
                  <a:gd name="T92" fmla="*/ 881 w 118"/>
                  <a:gd name="T93" fmla="*/ 281 h 138"/>
                  <a:gd name="T94" fmla="*/ 907 w 118"/>
                  <a:gd name="T95" fmla="*/ 130 h 138"/>
                  <a:gd name="T96" fmla="*/ 978 w 118"/>
                  <a:gd name="T97" fmla="*/ 1 h 138"/>
                  <a:gd name="T98" fmla="*/ 1030 w 118"/>
                  <a:gd name="T99" fmla="*/ 0 h 138"/>
                  <a:gd name="T100" fmla="*/ 1139 w 118"/>
                  <a:gd name="T101" fmla="*/ 0 h 138"/>
                  <a:gd name="T102" fmla="*/ 1210 w 118"/>
                  <a:gd name="T103" fmla="*/ 1 h 138"/>
                  <a:gd name="T104" fmla="*/ 1301 w 118"/>
                  <a:gd name="T105" fmla="*/ 100 h 138"/>
                  <a:gd name="T106" fmla="*/ 1376 w 118"/>
                  <a:gd name="T107" fmla="*/ 191 h 138"/>
                  <a:gd name="T108" fmla="*/ 1378 w 118"/>
                  <a:gd name="T109" fmla="*/ 305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138">
                    <a:moveTo>
                      <a:pt x="112" y="14"/>
                    </a:moveTo>
                    <a:lnTo>
                      <a:pt x="111" y="27"/>
                    </a:lnTo>
                    <a:lnTo>
                      <a:pt x="104" y="39"/>
                    </a:lnTo>
                    <a:lnTo>
                      <a:pt x="102" y="52"/>
                    </a:lnTo>
                    <a:lnTo>
                      <a:pt x="108" y="62"/>
                    </a:lnTo>
                    <a:lnTo>
                      <a:pt x="118" y="99"/>
                    </a:lnTo>
                    <a:lnTo>
                      <a:pt x="111" y="99"/>
                    </a:lnTo>
                    <a:lnTo>
                      <a:pt x="111" y="93"/>
                    </a:lnTo>
                    <a:lnTo>
                      <a:pt x="108" y="85"/>
                    </a:lnTo>
                    <a:lnTo>
                      <a:pt x="102" y="79"/>
                    </a:lnTo>
                    <a:lnTo>
                      <a:pt x="93" y="75"/>
                    </a:lnTo>
                    <a:lnTo>
                      <a:pt x="85" y="75"/>
                    </a:lnTo>
                    <a:lnTo>
                      <a:pt x="78" y="76"/>
                    </a:lnTo>
                    <a:lnTo>
                      <a:pt x="70" y="77"/>
                    </a:lnTo>
                    <a:lnTo>
                      <a:pt x="63" y="81"/>
                    </a:lnTo>
                    <a:lnTo>
                      <a:pt x="56" y="84"/>
                    </a:lnTo>
                    <a:lnTo>
                      <a:pt x="50" y="89"/>
                    </a:lnTo>
                    <a:lnTo>
                      <a:pt x="45" y="94"/>
                    </a:lnTo>
                    <a:lnTo>
                      <a:pt x="40" y="99"/>
                    </a:lnTo>
                    <a:lnTo>
                      <a:pt x="42" y="109"/>
                    </a:lnTo>
                    <a:lnTo>
                      <a:pt x="42" y="121"/>
                    </a:lnTo>
                    <a:lnTo>
                      <a:pt x="40" y="131"/>
                    </a:lnTo>
                    <a:lnTo>
                      <a:pt x="31" y="138"/>
                    </a:lnTo>
                    <a:lnTo>
                      <a:pt x="22" y="137"/>
                    </a:lnTo>
                    <a:lnTo>
                      <a:pt x="13" y="133"/>
                    </a:lnTo>
                    <a:lnTo>
                      <a:pt x="5" y="128"/>
                    </a:lnTo>
                    <a:lnTo>
                      <a:pt x="3" y="123"/>
                    </a:lnTo>
                    <a:lnTo>
                      <a:pt x="0" y="117"/>
                    </a:lnTo>
                    <a:lnTo>
                      <a:pt x="3" y="109"/>
                    </a:lnTo>
                    <a:lnTo>
                      <a:pt x="8" y="103"/>
                    </a:lnTo>
                    <a:lnTo>
                      <a:pt x="16" y="99"/>
                    </a:lnTo>
                    <a:lnTo>
                      <a:pt x="26" y="95"/>
                    </a:lnTo>
                    <a:lnTo>
                      <a:pt x="36" y="90"/>
                    </a:lnTo>
                    <a:lnTo>
                      <a:pt x="46" y="84"/>
                    </a:lnTo>
                    <a:lnTo>
                      <a:pt x="56" y="76"/>
                    </a:lnTo>
                    <a:lnTo>
                      <a:pt x="66" y="71"/>
                    </a:lnTo>
                    <a:lnTo>
                      <a:pt x="76" y="66"/>
                    </a:lnTo>
                    <a:lnTo>
                      <a:pt x="88" y="65"/>
                    </a:lnTo>
                    <a:lnTo>
                      <a:pt x="101" y="67"/>
                    </a:lnTo>
                    <a:lnTo>
                      <a:pt x="99" y="57"/>
                    </a:lnTo>
                    <a:lnTo>
                      <a:pt x="97" y="47"/>
                    </a:lnTo>
                    <a:lnTo>
                      <a:pt x="89" y="39"/>
                    </a:lnTo>
                    <a:lnTo>
                      <a:pt x="76" y="37"/>
                    </a:lnTo>
                    <a:lnTo>
                      <a:pt x="74" y="32"/>
                    </a:lnTo>
                    <a:lnTo>
                      <a:pt x="71" y="25"/>
                    </a:lnTo>
                    <a:lnTo>
                      <a:pt x="71" y="19"/>
                    </a:lnTo>
                    <a:lnTo>
                      <a:pt x="71" y="13"/>
                    </a:lnTo>
                    <a:lnTo>
                      <a:pt x="74" y="6"/>
                    </a:lnTo>
                    <a:lnTo>
                      <a:pt x="79" y="1"/>
                    </a:lnTo>
                    <a:lnTo>
                      <a:pt x="85" y="0"/>
                    </a:lnTo>
                    <a:lnTo>
                      <a:pt x="93" y="0"/>
                    </a:lnTo>
                    <a:lnTo>
                      <a:pt x="99" y="1"/>
                    </a:lnTo>
                    <a:lnTo>
                      <a:pt x="106" y="4"/>
                    </a:lnTo>
                    <a:lnTo>
                      <a:pt x="111" y="9"/>
                    </a:lnTo>
                    <a:lnTo>
                      <a:pt x="112"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1" name="Freeform 13"/>
              <p:cNvSpPr>
                <a:spLocks/>
              </p:cNvSpPr>
              <p:nvPr/>
            </p:nvSpPr>
            <p:spPr bwMode="auto">
              <a:xfrm>
                <a:off x="3487" y="966"/>
                <a:ext cx="120" cy="158"/>
              </a:xfrm>
              <a:custGeom>
                <a:avLst/>
                <a:gdLst>
                  <a:gd name="T0" fmla="*/ 489 w 108"/>
                  <a:gd name="T1" fmla="*/ 302 h 139"/>
                  <a:gd name="T2" fmla="*/ 543 w 108"/>
                  <a:gd name="T3" fmla="*/ 448 h 139"/>
                  <a:gd name="T4" fmla="*/ 527 w 108"/>
                  <a:gd name="T5" fmla="*/ 649 h 139"/>
                  <a:gd name="T6" fmla="*/ 437 w 108"/>
                  <a:gd name="T7" fmla="*/ 783 h 139"/>
                  <a:gd name="T8" fmla="*/ 320 w 108"/>
                  <a:gd name="T9" fmla="*/ 930 h 139"/>
                  <a:gd name="T10" fmla="*/ 233 w 108"/>
                  <a:gd name="T11" fmla="*/ 1012 h 139"/>
                  <a:gd name="T12" fmla="*/ 189 w 108"/>
                  <a:gd name="T13" fmla="*/ 1150 h 139"/>
                  <a:gd name="T14" fmla="*/ 148 w 108"/>
                  <a:gd name="T15" fmla="*/ 1342 h 139"/>
                  <a:gd name="T16" fmla="*/ 133 w 108"/>
                  <a:gd name="T17" fmla="*/ 1495 h 139"/>
                  <a:gd name="T18" fmla="*/ 311 w 108"/>
                  <a:gd name="T19" fmla="*/ 1439 h 139"/>
                  <a:gd name="T20" fmla="*/ 474 w 108"/>
                  <a:gd name="T21" fmla="*/ 1486 h 139"/>
                  <a:gd name="T22" fmla="*/ 603 w 108"/>
                  <a:gd name="T23" fmla="*/ 1591 h 139"/>
                  <a:gd name="T24" fmla="*/ 741 w 108"/>
                  <a:gd name="T25" fmla="*/ 1733 h 139"/>
                  <a:gd name="T26" fmla="*/ 880 w 108"/>
                  <a:gd name="T27" fmla="*/ 1889 h 139"/>
                  <a:gd name="T28" fmla="*/ 1012 w 108"/>
                  <a:gd name="T29" fmla="*/ 2055 h 139"/>
                  <a:gd name="T30" fmla="*/ 1134 w 108"/>
                  <a:gd name="T31" fmla="*/ 2147 h 139"/>
                  <a:gd name="T32" fmla="*/ 1281 w 108"/>
                  <a:gd name="T33" fmla="*/ 2195 h 139"/>
                  <a:gd name="T34" fmla="*/ 1332 w 108"/>
                  <a:gd name="T35" fmla="*/ 2257 h 139"/>
                  <a:gd name="T36" fmla="*/ 1343 w 108"/>
                  <a:gd name="T37" fmla="*/ 2495 h 139"/>
                  <a:gd name="T38" fmla="*/ 1343 w 108"/>
                  <a:gd name="T39" fmla="*/ 2693 h 139"/>
                  <a:gd name="T40" fmla="*/ 1316 w 108"/>
                  <a:gd name="T41" fmla="*/ 2893 h 139"/>
                  <a:gd name="T42" fmla="*/ 1254 w 108"/>
                  <a:gd name="T43" fmla="*/ 2953 h 139"/>
                  <a:gd name="T44" fmla="*/ 1180 w 108"/>
                  <a:gd name="T45" fmla="*/ 3018 h 139"/>
                  <a:gd name="T46" fmla="*/ 1124 w 108"/>
                  <a:gd name="T47" fmla="*/ 3018 h 139"/>
                  <a:gd name="T48" fmla="*/ 1016 w 108"/>
                  <a:gd name="T49" fmla="*/ 2984 h 139"/>
                  <a:gd name="T50" fmla="*/ 934 w 108"/>
                  <a:gd name="T51" fmla="*/ 2893 h 139"/>
                  <a:gd name="T52" fmla="*/ 911 w 108"/>
                  <a:gd name="T53" fmla="*/ 2733 h 139"/>
                  <a:gd name="T54" fmla="*/ 880 w 108"/>
                  <a:gd name="T55" fmla="*/ 2591 h 139"/>
                  <a:gd name="T56" fmla="*/ 841 w 108"/>
                  <a:gd name="T57" fmla="*/ 2495 h 139"/>
                  <a:gd name="T58" fmla="*/ 911 w 108"/>
                  <a:gd name="T59" fmla="*/ 2369 h 139"/>
                  <a:gd name="T60" fmla="*/ 914 w 108"/>
                  <a:gd name="T61" fmla="*/ 2210 h 139"/>
                  <a:gd name="T62" fmla="*/ 911 w 108"/>
                  <a:gd name="T63" fmla="*/ 2064 h 139"/>
                  <a:gd name="T64" fmla="*/ 827 w 108"/>
                  <a:gd name="T65" fmla="*/ 1986 h 139"/>
                  <a:gd name="T66" fmla="*/ 793 w 108"/>
                  <a:gd name="T67" fmla="*/ 1889 h 139"/>
                  <a:gd name="T68" fmla="*/ 723 w 108"/>
                  <a:gd name="T69" fmla="*/ 1764 h 139"/>
                  <a:gd name="T70" fmla="*/ 651 w 108"/>
                  <a:gd name="T71" fmla="*/ 1733 h 139"/>
                  <a:gd name="T72" fmla="*/ 578 w 108"/>
                  <a:gd name="T73" fmla="*/ 1689 h 139"/>
                  <a:gd name="T74" fmla="*/ 474 w 108"/>
                  <a:gd name="T75" fmla="*/ 1636 h 139"/>
                  <a:gd name="T76" fmla="*/ 384 w 108"/>
                  <a:gd name="T77" fmla="*/ 1613 h 139"/>
                  <a:gd name="T78" fmla="*/ 308 w 108"/>
                  <a:gd name="T79" fmla="*/ 1636 h 139"/>
                  <a:gd name="T80" fmla="*/ 210 w 108"/>
                  <a:gd name="T81" fmla="*/ 1689 h 139"/>
                  <a:gd name="T82" fmla="*/ 3 w 108"/>
                  <a:gd name="T83" fmla="*/ 2195 h 139"/>
                  <a:gd name="T84" fmla="*/ 0 w 108"/>
                  <a:gd name="T85" fmla="*/ 1931 h 139"/>
                  <a:gd name="T86" fmla="*/ 1 w 108"/>
                  <a:gd name="T87" fmla="*/ 1689 h 139"/>
                  <a:gd name="T88" fmla="*/ 3 w 108"/>
                  <a:gd name="T89" fmla="*/ 1486 h 139"/>
                  <a:gd name="T90" fmla="*/ 87 w 108"/>
                  <a:gd name="T91" fmla="*/ 1266 h 139"/>
                  <a:gd name="T92" fmla="*/ 120 w 108"/>
                  <a:gd name="T93" fmla="*/ 1087 h 139"/>
                  <a:gd name="T94" fmla="*/ 133 w 108"/>
                  <a:gd name="T95" fmla="*/ 954 h 139"/>
                  <a:gd name="T96" fmla="*/ 108 w 108"/>
                  <a:gd name="T97" fmla="*/ 738 h 139"/>
                  <a:gd name="T98" fmla="*/ 2 w 108"/>
                  <a:gd name="T99" fmla="*/ 504 h 139"/>
                  <a:gd name="T100" fmla="*/ 3 w 108"/>
                  <a:gd name="T101" fmla="*/ 343 h 139"/>
                  <a:gd name="T102" fmla="*/ 78 w 108"/>
                  <a:gd name="T103" fmla="*/ 217 h 139"/>
                  <a:gd name="T104" fmla="*/ 108 w 108"/>
                  <a:gd name="T105" fmla="*/ 3 h 139"/>
                  <a:gd name="T106" fmla="*/ 202 w 108"/>
                  <a:gd name="T107" fmla="*/ 0 h 139"/>
                  <a:gd name="T108" fmla="*/ 308 w 108"/>
                  <a:gd name="T109" fmla="*/ 0 h 139"/>
                  <a:gd name="T110" fmla="*/ 422 w 108"/>
                  <a:gd name="T111" fmla="*/ 2 h 139"/>
                  <a:gd name="T112" fmla="*/ 474 w 108"/>
                  <a:gd name="T113" fmla="*/ 148 h 139"/>
                  <a:gd name="T114" fmla="*/ 489 w 108"/>
                  <a:gd name="T115" fmla="*/ 302 h 1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8" h="139">
                    <a:moveTo>
                      <a:pt x="40" y="14"/>
                    </a:moveTo>
                    <a:lnTo>
                      <a:pt x="44" y="21"/>
                    </a:lnTo>
                    <a:lnTo>
                      <a:pt x="42" y="29"/>
                    </a:lnTo>
                    <a:lnTo>
                      <a:pt x="35" y="36"/>
                    </a:lnTo>
                    <a:lnTo>
                      <a:pt x="26" y="42"/>
                    </a:lnTo>
                    <a:lnTo>
                      <a:pt x="19" y="47"/>
                    </a:lnTo>
                    <a:lnTo>
                      <a:pt x="15" y="53"/>
                    </a:lnTo>
                    <a:lnTo>
                      <a:pt x="12" y="62"/>
                    </a:lnTo>
                    <a:lnTo>
                      <a:pt x="11" y="69"/>
                    </a:lnTo>
                    <a:lnTo>
                      <a:pt x="25" y="67"/>
                    </a:lnTo>
                    <a:lnTo>
                      <a:pt x="38" y="68"/>
                    </a:lnTo>
                    <a:lnTo>
                      <a:pt x="49" y="73"/>
                    </a:lnTo>
                    <a:lnTo>
                      <a:pt x="59" y="80"/>
                    </a:lnTo>
                    <a:lnTo>
                      <a:pt x="69" y="87"/>
                    </a:lnTo>
                    <a:lnTo>
                      <a:pt x="80" y="94"/>
                    </a:lnTo>
                    <a:lnTo>
                      <a:pt x="91" y="99"/>
                    </a:lnTo>
                    <a:lnTo>
                      <a:pt x="103" y="101"/>
                    </a:lnTo>
                    <a:lnTo>
                      <a:pt x="106" y="105"/>
                    </a:lnTo>
                    <a:lnTo>
                      <a:pt x="108" y="115"/>
                    </a:lnTo>
                    <a:lnTo>
                      <a:pt x="108" y="125"/>
                    </a:lnTo>
                    <a:lnTo>
                      <a:pt x="105" y="133"/>
                    </a:lnTo>
                    <a:lnTo>
                      <a:pt x="100" y="137"/>
                    </a:lnTo>
                    <a:lnTo>
                      <a:pt x="94" y="139"/>
                    </a:lnTo>
                    <a:lnTo>
                      <a:pt x="89" y="139"/>
                    </a:lnTo>
                    <a:lnTo>
                      <a:pt x="81" y="138"/>
                    </a:lnTo>
                    <a:lnTo>
                      <a:pt x="76" y="133"/>
                    </a:lnTo>
                    <a:lnTo>
                      <a:pt x="72" y="127"/>
                    </a:lnTo>
                    <a:lnTo>
                      <a:pt x="69" y="120"/>
                    </a:lnTo>
                    <a:lnTo>
                      <a:pt x="68" y="115"/>
                    </a:lnTo>
                    <a:lnTo>
                      <a:pt x="72" y="110"/>
                    </a:lnTo>
                    <a:lnTo>
                      <a:pt x="73" y="102"/>
                    </a:lnTo>
                    <a:lnTo>
                      <a:pt x="72" y="96"/>
                    </a:lnTo>
                    <a:lnTo>
                      <a:pt x="67" y="92"/>
                    </a:lnTo>
                    <a:lnTo>
                      <a:pt x="63" y="87"/>
                    </a:lnTo>
                    <a:lnTo>
                      <a:pt x="58" y="82"/>
                    </a:lnTo>
                    <a:lnTo>
                      <a:pt x="52" y="80"/>
                    </a:lnTo>
                    <a:lnTo>
                      <a:pt x="45" y="77"/>
                    </a:lnTo>
                    <a:lnTo>
                      <a:pt x="38" y="76"/>
                    </a:lnTo>
                    <a:lnTo>
                      <a:pt x="31" y="75"/>
                    </a:lnTo>
                    <a:lnTo>
                      <a:pt x="24" y="76"/>
                    </a:lnTo>
                    <a:lnTo>
                      <a:pt x="17" y="77"/>
                    </a:lnTo>
                    <a:lnTo>
                      <a:pt x="3" y="101"/>
                    </a:lnTo>
                    <a:lnTo>
                      <a:pt x="0" y="89"/>
                    </a:lnTo>
                    <a:lnTo>
                      <a:pt x="1" y="77"/>
                    </a:lnTo>
                    <a:lnTo>
                      <a:pt x="3" y="68"/>
                    </a:lnTo>
                    <a:lnTo>
                      <a:pt x="7" y="59"/>
                    </a:lnTo>
                    <a:lnTo>
                      <a:pt x="10" y="50"/>
                    </a:lnTo>
                    <a:lnTo>
                      <a:pt x="11" y="43"/>
                    </a:lnTo>
                    <a:lnTo>
                      <a:pt x="9" y="33"/>
                    </a:lnTo>
                    <a:lnTo>
                      <a:pt x="2" y="23"/>
                    </a:lnTo>
                    <a:lnTo>
                      <a:pt x="3" y="16"/>
                    </a:lnTo>
                    <a:lnTo>
                      <a:pt x="6" y="10"/>
                    </a:lnTo>
                    <a:lnTo>
                      <a:pt x="9" y="3"/>
                    </a:lnTo>
                    <a:lnTo>
                      <a:pt x="16" y="0"/>
                    </a:lnTo>
                    <a:lnTo>
                      <a:pt x="24" y="0"/>
                    </a:lnTo>
                    <a:lnTo>
                      <a:pt x="33" y="2"/>
                    </a:lnTo>
                    <a:lnTo>
                      <a:pt x="38" y="7"/>
                    </a:lnTo>
                    <a:lnTo>
                      <a:pt x="4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2" name="Freeform 14"/>
              <p:cNvSpPr>
                <a:spLocks/>
              </p:cNvSpPr>
              <p:nvPr/>
            </p:nvSpPr>
            <p:spPr bwMode="auto">
              <a:xfrm>
                <a:off x="1781" y="1044"/>
                <a:ext cx="360" cy="422"/>
              </a:xfrm>
              <a:custGeom>
                <a:avLst/>
                <a:gdLst>
                  <a:gd name="T0" fmla="*/ 4294 w 323"/>
                  <a:gd name="T1" fmla="*/ 113 h 372"/>
                  <a:gd name="T2" fmla="*/ 4141 w 323"/>
                  <a:gd name="T3" fmla="*/ 348 h 372"/>
                  <a:gd name="T4" fmla="*/ 3978 w 323"/>
                  <a:gd name="T5" fmla="*/ 641 h 372"/>
                  <a:gd name="T6" fmla="*/ 3853 w 323"/>
                  <a:gd name="T7" fmla="*/ 951 h 372"/>
                  <a:gd name="T8" fmla="*/ 3817 w 323"/>
                  <a:gd name="T9" fmla="*/ 1392 h 372"/>
                  <a:gd name="T10" fmla="*/ 3820 w 323"/>
                  <a:gd name="T11" fmla="*/ 1995 h 372"/>
                  <a:gd name="T12" fmla="*/ 3820 w 323"/>
                  <a:gd name="T13" fmla="*/ 2289 h 372"/>
                  <a:gd name="T14" fmla="*/ 3661 w 323"/>
                  <a:gd name="T15" fmla="*/ 2451 h 372"/>
                  <a:gd name="T16" fmla="*/ 3514 w 323"/>
                  <a:gd name="T17" fmla="*/ 2660 h 372"/>
                  <a:gd name="T18" fmla="*/ 3408 w 323"/>
                  <a:gd name="T19" fmla="*/ 2912 h 372"/>
                  <a:gd name="T20" fmla="*/ 3380 w 323"/>
                  <a:gd name="T21" fmla="*/ 3359 h 372"/>
                  <a:gd name="T22" fmla="*/ 3386 w 323"/>
                  <a:gd name="T23" fmla="*/ 3791 h 372"/>
                  <a:gd name="T24" fmla="*/ 3314 w 323"/>
                  <a:gd name="T25" fmla="*/ 4016 h 372"/>
                  <a:gd name="T26" fmla="*/ 3073 w 323"/>
                  <a:gd name="T27" fmla="*/ 4231 h 372"/>
                  <a:gd name="T28" fmla="*/ 2820 w 323"/>
                  <a:gd name="T29" fmla="*/ 4441 h 372"/>
                  <a:gd name="T30" fmla="*/ 2644 w 323"/>
                  <a:gd name="T31" fmla="*/ 4822 h 372"/>
                  <a:gd name="T32" fmla="*/ 2566 w 323"/>
                  <a:gd name="T33" fmla="*/ 5299 h 372"/>
                  <a:gd name="T34" fmla="*/ 1880 w 323"/>
                  <a:gd name="T35" fmla="*/ 5362 h 372"/>
                  <a:gd name="T36" fmla="*/ 1303 w 323"/>
                  <a:gd name="T37" fmla="*/ 5696 h 372"/>
                  <a:gd name="T38" fmla="*/ 836 w 323"/>
                  <a:gd name="T39" fmla="*/ 6230 h 372"/>
                  <a:gd name="T40" fmla="*/ 455 w 323"/>
                  <a:gd name="T41" fmla="*/ 6872 h 372"/>
                  <a:gd name="T42" fmla="*/ 254 w 323"/>
                  <a:gd name="T43" fmla="*/ 7268 h 372"/>
                  <a:gd name="T44" fmla="*/ 0 w 323"/>
                  <a:gd name="T45" fmla="*/ 7678 h 372"/>
                  <a:gd name="T46" fmla="*/ 254 w 323"/>
                  <a:gd name="T47" fmla="*/ 6955 h 372"/>
                  <a:gd name="T48" fmla="*/ 603 w 323"/>
                  <a:gd name="T49" fmla="*/ 6312 h 372"/>
                  <a:gd name="T50" fmla="*/ 941 w 323"/>
                  <a:gd name="T51" fmla="*/ 5641 h 372"/>
                  <a:gd name="T52" fmla="*/ 1169 w 323"/>
                  <a:gd name="T53" fmla="*/ 4822 h 372"/>
                  <a:gd name="T54" fmla="*/ 1169 w 323"/>
                  <a:gd name="T55" fmla="*/ 4556 h 372"/>
                  <a:gd name="T56" fmla="*/ 1351 w 323"/>
                  <a:gd name="T57" fmla="*/ 4167 h 372"/>
                  <a:gd name="T58" fmla="*/ 1537 w 323"/>
                  <a:gd name="T59" fmla="*/ 3688 h 372"/>
                  <a:gd name="T60" fmla="*/ 1604 w 323"/>
                  <a:gd name="T61" fmla="*/ 3218 h 372"/>
                  <a:gd name="T62" fmla="*/ 1506 w 323"/>
                  <a:gd name="T63" fmla="*/ 2807 h 372"/>
                  <a:gd name="T64" fmla="*/ 1422 w 323"/>
                  <a:gd name="T65" fmla="*/ 2610 h 372"/>
                  <a:gd name="T66" fmla="*/ 1603 w 323"/>
                  <a:gd name="T67" fmla="*/ 2406 h 372"/>
                  <a:gd name="T68" fmla="*/ 1921 w 323"/>
                  <a:gd name="T69" fmla="*/ 2181 h 372"/>
                  <a:gd name="T70" fmla="*/ 2195 w 323"/>
                  <a:gd name="T71" fmla="*/ 1883 h 372"/>
                  <a:gd name="T72" fmla="*/ 2438 w 323"/>
                  <a:gd name="T73" fmla="*/ 1494 h 372"/>
                  <a:gd name="T74" fmla="*/ 2538 w 323"/>
                  <a:gd name="T75" fmla="*/ 1046 h 372"/>
                  <a:gd name="T76" fmla="*/ 2717 w 323"/>
                  <a:gd name="T77" fmla="*/ 839 h 372"/>
                  <a:gd name="T78" fmla="*/ 2973 w 323"/>
                  <a:gd name="T79" fmla="*/ 839 h 372"/>
                  <a:gd name="T80" fmla="*/ 3268 w 323"/>
                  <a:gd name="T81" fmla="*/ 813 h 372"/>
                  <a:gd name="T82" fmla="*/ 3507 w 323"/>
                  <a:gd name="T83" fmla="*/ 632 h 372"/>
                  <a:gd name="T84" fmla="*/ 3762 w 323"/>
                  <a:gd name="T85" fmla="*/ 439 h 372"/>
                  <a:gd name="T86" fmla="*/ 3990 w 323"/>
                  <a:gd name="T87" fmla="*/ 211 h 372"/>
                  <a:gd name="T88" fmla="*/ 4258 w 323"/>
                  <a:gd name="T89" fmla="*/ 3 h 3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 h="372">
                    <a:moveTo>
                      <a:pt x="323" y="0"/>
                    </a:moveTo>
                    <a:lnTo>
                      <a:pt x="318" y="6"/>
                    </a:lnTo>
                    <a:lnTo>
                      <a:pt x="312" y="12"/>
                    </a:lnTo>
                    <a:lnTo>
                      <a:pt x="307" y="18"/>
                    </a:lnTo>
                    <a:lnTo>
                      <a:pt x="301" y="25"/>
                    </a:lnTo>
                    <a:lnTo>
                      <a:pt x="294" y="31"/>
                    </a:lnTo>
                    <a:lnTo>
                      <a:pt x="289" y="39"/>
                    </a:lnTo>
                    <a:lnTo>
                      <a:pt x="285" y="46"/>
                    </a:lnTo>
                    <a:lnTo>
                      <a:pt x="282" y="55"/>
                    </a:lnTo>
                    <a:lnTo>
                      <a:pt x="282" y="69"/>
                    </a:lnTo>
                    <a:lnTo>
                      <a:pt x="282" y="83"/>
                    </a:lnTo>
                    <a:lnTo>
                      <a:pt x="283" y="96"/>
                    </a:lnTo>
                    <a:lnTo>
                      <a:pt x="289" y="105"/>
                    </a:lnTo>
                    <a:lnTo>
                      <a:pt x="283" y="110"/>
                    </a:lnTo>
                    <a:lnTo>
                      <a:pt x="276" y="115"/>
                    </a:lnTo>
                    <a:lnTo>
                      <a:pt x="271" y="119"/>
                    </a:lnTo>
                    <a:lnTo>
                      <a:pt x="266" y="124"/>
                    </a:lnTo>
                    <a:lnTo>
                      <a:pt x="261" y="129"/>
                    </a:lnTo>
                    <a:lnTo>
                      <a:pt x="256" y="135"/>
                    </a:lnTo>
                    <a:lnTo>
                      <a:pt x="252" y="141"/>
                    </a:lnTo>
                    <a:lnTo>
                      <a:pt x="250" y="150"/>
                    </a:lnTo>
                    <a:lnTo>
                      <a:pt x="250" y="162"/>
                    </a:lnTo>
                    <a:lnTo>
                      <a:pt x="250" y="173"/>
                    </a:lnTo>
                    <a:lnTo>
                      <a:pt x="251" y="183"/>
                    </a:lnTo>
                    <a:lnTo>
                      <a:pt x="255" y="190"/>
                    </a:lnTo>
                    <a:lnTo>
                      <a:pt x="246" y="195"/>
                    </a:lnTo>
                    <a:lnTo>
                      <a:pt x="236" y="200"/>
                    </a:lnTo>
                    <a:lnTo>
                      <a:pt x="227" y="205"/>
                    </a:lnTo>
                    <a:lnTo>
                      <a:pt x="217" y="210"/>
                    </a:lnTo>
                    <a:lnTo>
                      <a:pt x="208" y="216"/>
                    </a:lnTo>
                    <a:lnTo>
                      <a:pt x="202" y="224"/>
                    </a:lnTo>
                    <a:lnTo>
                      <a:pt x="196" y="234"/>
                    </a:lnTo>
                    <a:lnTo>
                      <a:pt x="195" y="245"/>
                    </a:lnTo>
                    <a:lnTo>
                      <a:pt x="190" y="257"/>
                    </a:lnTo>
                    <a:lnTo>
                      <a:pt x="163" y="256"/>
                    </a:lnTo>
                    <a:lnTo>
                      <a:pt x="139" y="259"/>
                    </a:lnTo>
                    <a:lnTo>
                      <a:pt x="118" y="266"/>
                    </a:lnTo>
                    <a:lnTo>
                      <a:pt x="97" y="276"/>
                    </a:lnTo>
                    <a:lnTo>
                      <a:pt x="78" y="289"/>
                    </a:lnTo>
                    <a:lnTo>
                      <a:pt x="62" y="303"/>
                    </a:lnTo>
                    <a:lnTo>
                      <a:pt x="48" y="318"/>
                    </a:lnTo>
                    <a:lnTo>
                      <a:pt x="34" y="333"/>
                    </a:lnTo>
                    <a:lnTo>
                      <a:pt x="26" y="342"/>
                    </a:lnTo>
                    <a:lnTo>
                      <a:pt x="19" y="353"/>
                    </a:lnTo>
                    <a:lnTo>
                      <a:pt x="9" y="365"/>
                    </a:lnTo>
                    <a:lnTo>
                      <a:pt x="0" y="372"/>
                    </a:lnTo>
                    <a:lnTo>
                      <a:pt x="7" y="355"/>
                    </a:lnTo>
                    <a:lnTo>
                      <a:pt x="19" y="338"/>
                    </a:lnTo>
                    <a:lnTo>
                      <a:pt x="30" y="323"/>
                    </a:lnTo>
                    <a:lnTo>
                      <a:pt x="44" y="306"/>
                    </a:lnTo>
                    <a:lnTo>
                      <a:pt x="57" y="291"/>
                    </a:lnTo>
                    <a:lnTo>
                      <a:pt x="70" y="273"/>
                    </a:lnTo>
                    <a:lnTo>
                      <a:pt x="80" y="254"/>
                    </a:lnTo>
                    <a:lnTo>
                      <a:pt x="87" y="234"/>
                    </a:lnTo>
                    <a:lnTo>
                      <a:pt x="82" y="231"/>
                    </a:lnTo>
                    <a:lnTo>
                      <a:pt x="87" y="221"/>
                    </a:lnTo>
                    <a:lnTo>
                      <a:pt x="94" y="212"/>
                    </a:lnTo>
                    <a:lnTo>
                      <a:pt x="100" y="201"/>
                    </a:lnTo>
                    <a:lnTo>
                      <a:pt x="108" y="191"/>
                    </a:lnTo>
                    <a:lnTo>
                      <a:pt x="114" y="179"/>
                    </a:lnTo>
                    <a:lnTo>
                      <a:pt x="118" y="168"/>
                    </a:lnTo>
                    <a:lnTo>
                      <a:pt x="119" y="155"/>
                    </a:lnTo>
                    <a:lnTo>
                      <a:pt x="115" y="141"/>
                    </a:lnTo>
                    <a:lnTo>
                      <a:pt x="111" y="136"/>
                    </a:lnTo>
                    <a:lnTo>
                      <a:pt x="108" y="131"/>
                    </a:lnTo>
                    <a:lnTo>
                      <a:pt x="105" y="126"/>
                    </a:lnTo>
                    <a:lnTo>
                      <a:pt x="104" y="119"/>
                    </a:lnTo>
                    <a:lnTo>
                      <a:pt x="118" y="116"/>
                    </a:lnTo>
                    <a:lnTo>
                      <a:pt x="132" y="112"/>
                    </a:lnTo>
                    <a:lnTo>
                      <a:pt x="143" y="106"/>
                    </a:lnTo>
                    <a:lnTo>
                      <a:pt x="153" y="99"/>
                    </a:lnTo>
                    <a:lnTo>
                      <a:pt x="162" y="91"/>
                    </a:lnTo>
                    <a:lnTo>
                      <a:pt x="171" y="82"/>
                    </a:lnTo>
                    <a:lnTo>
                      <a:pt x="179" y="72"/>
                    </a:lnTo>
                    <a:lnTo>
                      <a:pt x="186" y="61"/>
                    </a:lnTo>
                    <a:lnTo>
                      <a:pt x="188" y="50"/>
                    </a:lnTo>
                    <a:lnTo>
                      <a:pt x="193" y="45"/>
                    </a:lnTo>
                    <a:lnTo>
                      <a:pt x="200" y="41"/>
                    </a:lnTo>
                    <a:lnTo>
                      <a:pt x="210" y="41"/>
                    </a:lnTo>
                    <a:lnTo>
                      <a:pt x="221" y="41"/>
                    </a:lnTo>
                    <a:lnTo>
                      <a:pt x="232" y="41"/>
                    </a:lnTo>
                    <a:lnTo>
                      <a:pt x="242" y="39"/>
                    </a:lnTo>
                    <a:lnTo>
                      <a:pt x="250" y="32"/>
                    </a:lnTo>
                    <a:lnTo>
                      <a:pt x="260" y="30"/>
                    </a:lnTo>
                    <a:lnTo>
                      <a:pt x="269" y="26"/>
                    </a:lnTo>
                    <a:lnTo>
                      <a:pt x="278" y="21"/>
                    </a:lnTo>
                    <a:lnTo>
                      <a:pt x="287" y="16"/>
                    </a:lnTo>
                    <a:lnTo>
                      <a:pt x="295" y="11"/>
                    </a:lnTo>
                    <a:lnTo>
                      <a:pt x="304" y="6"/>
                    </a:lnTo>
                    <a:lnTo>
                      <a:pt x="315" y="3"/>
                    </a:lnTo>
                    <a:lnTo>
                      <a:pt x="32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3" name="Freeform 15"/>
              <p:cNvSpPr>
                <a:spLocks/>
              </p:cNvSpPr>
              <p:nvPr/>
            </p:nvSpPr>
            <p:spPr bwMode="auto">
              <a:xfrm>
                <a:off x="3623" y="1055"/>
                <a:ext cx="354" cy="432"/>
              </a:xfrm>
              <a:custGeom>
                <a:avLst/>
                <a:gdLst>
                  <a:gd name="T0" fmla="*/ 1752 w 318"/>
                  <a:gd name="T1" fmla="*/ 1172 h 381"/>
                  <a:gd name="T2" fmla="*/ 1839 w 318"/>
                  <a:gd name="T3" fmla="*/ 1641 h 381"/>
                  <a:gd name="T4" fmla="*/ 2065 w 318"/>
                  <a:gd name="T5" fmla="*/ 1987 h 381"/>
                  <a:gd name="T6" fmla="*/ 2351 w 318"/>
                  <a:gd name="T7" fmla="*/ 2268 h 381"/>
                  <a:gd name="T8" fmla="*/ 2849 w 318"/>
                  <a:gd name="T9" fmla="*/ 2507 h 381"/>
                  <a:gd name="T10" fmla="*/ 2623 w 318"/>
                  <a:gd name="T11" fmla="*/ 3166 h 381"/>
                  <a:gd name="T12" fmla="*/ 2662 w 318"/>
                  <a:gd name="T13" fmla="*/ 4014 h 381"/>
                  <a:gd name="T14" fmla="*/ 3037 w 318"/>
                  <a:gd name="T15" fmla="*/ 5063 h 381"/>
                  <a:gd name="T16" fmla="*/ 3294 w 318"/>
                  <a:gd name="T17" fmla="*/ 5924 h 381"/>
                  <a:gd name="T18" fmla="*/ 3670 w 318"/>
                  <a:gd name="T19" fmla="*/ 6591 h 381"/>
                  <a:gd name="T20" fmla="*/ 4029 w 318"/>
                  <a:gd name="T21" fmla="*/ 7311 h 381"/>
                  <a:gd name="T22" fmla="*/ 4175 w 318"/>
                  <a:gd name="T23" fmla="*/ 7654 h 381"/>
                  <a:gd name="T24" fmla="*/ 4029 w 318"/>
                  <a:gd name="T25" fmla="*/ 7630 h 381"/>
                  <a:gd name="T26" fmla="*/ 3800 w 318"/>
                  <a:gd name="T27" fmla="*/ 7146 h 381"/>
                  <a:gd name="T28" fmla="*/ 3544 w 318"/>
                  <a:gd name="T29" fmla="*/ 6668 h 381"/>
                  <a:gd name="T30" fmla="*/ 3131 w 318"/>
                  <a:gd name="T31" fmla="*/ 6066 h 381"/>
                  <a:gd name="T32" fmla="*/ 2623 w 318"/>
                  <a:gd name="T33" fmla="*/ 5616 h 381"/>
                  <a:gd name="T34" fmla="*/ 2073 w 318"/>
                  <a:gd name="T35" fmla="*/ 5350 h 381"/>
                  <a:gd name="T36" fmla="*/ 1646 w 318"/>
                  <a:gd name="T37" fmla="*/ 5160 h 381"/>
                  <a:gd name="T38" fmla="*/ 1503 w 318"/>
                  <a:gd name="T39" fmla="*/ 4589 h 381"/>
                  <a:gd name="T40" fmla="*/ 1329 w 318"/>
                  <a:gd name="T41" fmla="*/ 4309 h 381"/>
                  <a:gd name="T42" fmla="*/ 1141 w 318"/>
                  <a:gd name="T43" fmla="*/ 4224 h 381"/>
                  <a:gd name="T44" fmla="*/ 933 w 318"/>
                  <a:gd name="T45" fmla="*/ 4117 h 381"/>
                  <a:gd name="T46" fmla="*/ 876 w 318"/>
                  <a:gd name="T47" fmla="*/ 3864 h 381"/>
                  <a:gd name="T48" fmla="*/ 953 w 318"/>
                  <a:gd name="T49" fmla="*/ 3512 h 381"/>
                  <a:gd name="T50" fmla="*/ 921 w 318"/>
                  <a:gd name="T51" fmla="*/ 2991 h 381"/>
                  <a:gd name="T52" fmla="*/ 404 w 318"/>
                  <a:gd name="T53" fmla="*/ 2286 h 381"/>
                  <a:gd name="T54" fmla="*/ 558 w 318"/>
                  <a:gd name="T55" fmla="*/ 1572 h 381"/>
                  <a:gd name="T56" fmla="*/ 450 w 318"/>
                  <a:gd name="T57" fmla="*/ 830 h 381"/>
                  <a:gd name="T58" fmla="*/ 227 w 318"/>
                  <a:gd name="T59" fmla="*/ 434 h 381"/>
                  <a:gd name="T60" fmla="*/ 0 w 318"/>
                  <a:gd name="T61" fmla="*/ 0 h 381"/>
                  <a:gd name="T62" fmla="*/ 404 w 318"/>
                  <a:gd name="T63" fmla="*/ 271 h 381"/>
                  <a:gd name="T64" fmla="*/ 827 w 318"/>
                  <a:gd name="T65" fmla="*/ 633 h 381"/>
                  <a:gd name="T66" fmla="*/ 1243 w 318"/>
                  <a:gd name="T67" fmla="*/ 912 h 381"/>
                  <a:gd name="T68" fmla="*/ 1704 w 318"/>
                  <a:gd name="T69" fmla="*/ 923 h 3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8" h="381">
                    <a:moveTo>
                      <a:pt x="130" y="45"/>
                    </a:moveTo>
                    <a:lnTo>
                      <a:pt x="132" y="57"/>
                    </a:lnTo>
                    <a:lnTo>
                      <a:pt x="135" y="69"/>
                    </a:lnTo>
                    <a:lnTo>
                      <a:pt x="140" y="80"/>
                    </a:lnTo>
                    <a:lnTo>
                      <a:pt x="148" y="89"/>
                    </a:lnTo>
                    <a:lnTo>
                      <a:pt x="157" y="97"/>
                    </a:lnTo>
                    <a:lnTo>
                      <a:pt x="167" y="104"/>
                    </a:lnTo>
                    <a:lnTo>
                      <a:pt x="179" y="111"/>
                    </a:lnTo>
                    <a:lnTo>
                      <a:pt x="190" y="117"/>
                    </a:lnTo>
                    <a:lnTo>
                      <a:pt x="217" y="123"/>
                    </a:lnTo>
                    <a:lnTo>
                      <a:pt x="209" y="137"/>
                    </a:lnTo>
                    <a:lnTo>
                      <a:pt x="200" y="155"/>
                    </a:lnTo>
                    <a:lnTo>
                      <a:pt x="198" y="176"/>
                    </a:lnTo>
                    <a:lnTo>
                      <a:pt x="203" y="197"/>
                    </a:lnTo>
                    <a:lnTo>
                      <a:pt x="231" y="222"/>
                    </a:lnTo>
                    <a:lnTo>
                      <a:pt x="232" y="248"/>
                    </a:lnTo>
                    <a:lnTo>
                      <a:pt x="239" y="269"/>
                    </a:lnTo>
                    <a:lnTo>
                      <a:pt x="251" y="290"/>
                    </a:lnTo>
                    <a:lnTo>
                      <a:pt x="265" y="308"/>
                    </a:lnTo>
                    <a:lnTo>
                      <a:pt x="280" y="324"/>
                    </a:lnTo>
                    <a:lnTo>
                      <a:pt x="294" y="341"/>
                    </a:lnTo>
                    <a:lnTo>
                      <a:pt x="307" y="358"/>
                    </a:lnTo>
                    <a:lnTo>
                      <a:pt x="316" y="376"/>
                    </a:lnTo>
                    <a:lnTo>
                      <a:pt x="318" y="375"/>
                    </a:lnTo>
                    <a:lnTo>
                      <a:pt x="318" y="381"/>
                    </a:lnTo>
                    <a:lnTo>
                      <a:pt x="307" y="374"/>
                    </a:lnTo>
                    <a:lnTo>
                      <a:pt x="298" y="362"/>
                    </a:lnTo>
                    <a:lnTo>
                      <a:pt x="290" y="351"/>
                    </a:lnTo>
                    <a:lnTo>
                      <a:pt x="283" y="341"/>
                    </a:lnTo>
                    <a:lnTo>
                      <a:pt x="271" y="327"/>
                    </a:lnTo>
                    <a:lnTo>
                      <a:pt x="256" y="311"/>
                    </a:lnTo>
                    <a:lnTo>
                      <a:pt x="239" y="297"/>
                    </a:lnTo>
                    <a:lnTo>
                      <a:pt x="220" y="285"/>
                    </a:lnTo>
                    <a:lnTo>
                      <a:pt x="200" y="275"/>
                    </a:lnTo>
                    <a:lnTo>
                      <a:pt x="179" y="266"/>
                    </a:lnTo>
                    <a:lnTo>
                      <a:pt x="158" y="262"/>
                    </a:lnTo>
                    <a:lnTo>
                      <a:pt x="137" y="262"/>
                    </a:lnTo>
                    <a:lnTo>
                      <a:pt x="125" y="253"/>
                    </a:lnTo>
                    <a:lnTo>
                      <a:pt x="120" y="239"/>
                    </a:lnTo>
                    <a:lnTo>
                      <a:pt x="115" y="225"/>
                    </a:lnTo>
                    <a:lnTo>
                      <a:pt x="106" y="216"/>
                    </a:lnTo>
                    <a:lnTo>
                      <a:pt x="101" y="212"/>
                    </a:lnTo>
                    <a:lnTo>
                      <a:pt x="93" y="210"/>
                    </a:lnTo>
                    <a:lnTo>
                      <a:pt x="86" y="207"/>
                    </a:lnTo>
                    <a:lnTo>
                      <a:pt x="78" y="205"/>
                    </a:lnTo>
                    <a:lnTo>
                      <a:pt x="72" y="201"/>
                    </a:lnTo>
                    <a:lnTo>
                      <a:pt x="68" y="196"/>
                    </a:lnTo>
                    <a:lnTo>
                      <a:pt x="67" y="189"/>
                    </a:lnTo>
                    <a:lnTo>
                      <a:pt x="71" y="179"/>
                    </a:lnTo>
                    <a:lnTo>
                      <a:pt x="73" y="172"/>
                    </a:lnTo>
                    <a:lnTo>
                      <a:pt x="72" y="159"/>
                    </a:lnTo>
                    <a:lnTo>
                      <a:pt x="69" y="146"/>
                    </a:lnTo>
                    <a:lnTo>
                      <a:pt x="64" y="136"/>
                    </a:lnTo>
                    <a:lnTo>
                      <a:pt x="31" y="112"/>
                    </a:lnTo>
                    <a:lnTo>
                      <a:pt x="39" y="97"/>
                    </a:lnTo>
                    <a:lnTo>
                      <a:pt x="43" y="78"/>
                    </a:lnTo>
                    <a:lnTo>
                      <a:pt x="41" y="59"/>
                    </a:lnTo>
                    <a:lnTo>
                      <a:pt x="35" y="41"/>
                    </a:lnTo>
                    <a:lnTo>
                      <a:pt x="29" y="30"/>
                    </a:lnTo>
                    <a:lnTo>
                      <a:pt x="17" y="21"/>
                    </a:lnTo>
                    <a:lnTo>
                      <a:pt x="7" y="12"/>
                    </a:lnTo>
                    <a:lnTo>
                      <a:pt x="0" y="0"/>
                    </a:lnTo>
                    <a:lnTo>
                      <a:pt x="15" y="7"/>
                    </a:lnTo>
                    <a:lnTo>
                      <a:pt x="31" y="14"/>
                    </a:lnTo>
                    <a:lnTo>
                      <a:pt x="47" y="22"/>
                    </a:lnTo>
                    <a:lnTo>
                      <a:pt x="62" y="31"/>
                    </a:lnTo>
                    <a:lnTo>
                      <a:pt x="78" y="37"/>
                    </a:lnTo>
                    <a:lnTo>
                      <a:pt x="95" y="44"/>
                    </a:lnTo>
                    <a:lnTo>
                      <a:pt x="113" y="46"/>
                    </a:lnTo>
                    <a:lnTo>
                      <a:pt x="130" y="4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4" name="Freeform 16"/>
              <p:cNvSpPr>
                <a:spLocks/>
              </p:cNvSpPr>
              <p:nvPr/>
            </p:nvSpPr>
            <p:spPr bwMode="auto">
              <a:xfrm>
                <a:off x="1903" y="1084"/>
                <a:ext cx="182" cy="247"/>
              </a:xfrm>
              <a:custGeom>
                <a:avLst/>
                <a:gdLst>
                  <a:gd name="T0" fmla="*/ 2098 w 163"/>
                  <a:gd name="T1" fmla="*/ 1402 h 218"/>
                  <a:gd name="T2" fmla="*/ 1663 w 163"/>
                  <a:gd name="T3" fmla="*/ 1553 h 218"/>
                  <a:gd name="T4" fmla="*/ 1334 w 163"/>
                  <a:gd name="T5" fmla="*/ 1947 h 218"/>
                  <a:gd name="T6" fmla="*/ 1119 w 163"/>
                  <a:gd name="T7" fmla="*/ 2490 h 218"/>
                  <a:gd name="T8" fmla="*/ 970 w 163"/>
                  <a:gd name="T9" fmla="*/ 3033 h 218"/>
                  <a:gd name="T10" fmla="*/ 1119 w 163"/>
                  <a:gd name="T11" fmla="*/ 3007 h 218"/>
                  <a:gd name="T12" fmla="*/ 1297 w 163"/>
                  <a:gd name="T13" fmla="*/ 3007 h 218"/>
                  <a:gd name="T14" fmla="*/ 1474 w 163"/>
                  <a:gd name="T15" fmla="*/ 3007 h 218"/>
                  <a:gd name="T16" fmla="*/ 1646 w 163"/>
                  <a:gd name="T17" fmla="*/ 3063 h 218"/>
                  <a:gd name="T18" fmla="*/ 1297 w 163"/>
                  <a:gd name="T19" fmla="*/ 3143 h 218"/>
                  <a:gd name="T20" fmla="*/ 970 w 163"/>
                  <a:gd name="T21" fmla="*/ 3325 h 218"/>
                  <a:gd name="T22" fmla="*/ 670 w 163"/>
                  <a:gd name="T23" fmla="*/ 3621 h 218"/>
                  <a:gd name="T24" fmla="*/ 442 w 163"/>
                  <a:gd name="T25" fmla="*/ 3977 h 218"/>
                  <a:gd name="T26" fmla="*/ 211 w 163"/>
                  <a:gd name="T27" fmla="*/ 4201 h 218"/>
                  <a:gd name="T28" fmla="*/ 0 w 163"/>
                  <a:gd name="T29" fmla="*/ 4362 h 218"/>
                  <a:gd name="T30" fmla="*/ 204 w 163"/>
                  <a:gd name="T31" fmla="*/ 4005 h 218"/>
                  <a:gd name="T32" fmla="*/ 458 w 163"/>
                  <a:gd name="T33" fmla="*/ 3659 h 218"/>
                  <a:gd name="T34" fmla="*/ 638 w 163"/>
                  <a:gd name="T35" fmla="*/ 3259 h 218"/>
                  <a:gd name="T36" fmla="*/ 638 w 163"/>
                  <a:gd name="T37" fmla="*/ 2681 h 218"/>
                  <a:gd name="T38" fmla="*/ 511 w 163"/>
                  <a:gd name="T39" fmla="*/ 2366 h 218"/>
                  <a:gd name="T40" fmla="*/ 318 w 163"/>
                  <a:gd name="T41" fmla="*/ 2111 h 218"/>
                  <a:gd name="T42" fmla="*/ 600 w 163"/>
                  <a:gd name="T43" fmla="*/ 2275 h 218"/>
                  <a:gd name="T44" fmla="*/ 801 w 163"/>
                  <a:gd name="T45" fmla="*/ 2681 h 218"/>
                  <a:gd name="T46" fmla="*/ 1059 w 163"/>
                  <a:gd name="T47" fmla="*/ 2198 h 218"/>
                  <a:gd name="T48" fmla="*/ 1320 w 163"/>
                  <a:gd name="T49" fmla="*/ 1625 h 218"/>
                  <a:gd name="T50" fmla="*/ 1381 w 163"/>
                  <a:gd name="T51" fmla="*/ 768 h 218"/>
                  <a:gd name="T52" fmla="*/ 1448 w 163"/>
                  <a:gd name="T53" fmla="*/ 986 h 218"/>
                  <a:gd name="T54" fmla="*/ 1613 w 163"/>
                  <a:gd name="T55" fmla="*/ 917 h 218"/>
                  <a:gd name="T56" fmla="*/ 1801 w 163"/>
                  <a:gd name="T57" fmla="*/ 648 h 218"/>
                  <a:gd name="T58" fmla="*/ 1964 w 163"/>
                  <a:gd name="T59" fmla="*/ 384 h 218"/>
                  <a:gd name="T60" fmla="*/ 2172 w 163"/>
                  <a:gd name="T61" fmla="*/ 113 h 218"/>
                  <a:gd name="T62" fmla="*/ 2245 w 163"/>
                  <a:gd name="T63" fmla="*/ 128 h 218"/>
                  <a:gd name="T64" fmla="*/ 2073 w 163"/>
                  <a:gd name="T65" fmla="*/ 491 h 218"/>
                  <a:gd name="T66" fmla="*/ 1923 w 163"/>
                  <a:gd name="T67" fmla="*/ 809 h 218"/>
                  <a:gd name="T68" fmla="*/ 1732 w 163"/>
                  <a:gd name="T69" fmla="*/ 1117 h 2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3" h="218">
                    <a:moveTo>
                      <a:pt x="117" y="63"/>
                    </a:moveTo>
                    <a:lnTo>
                      <a:pt x="149" y="70"/>
                    </a:lnTo>
                    <a:lnTo>
                      <a:pt x="132" y="72"/>
                    </a:lnTo>
                    <a:lnTo>
                      <a:pt x="118" y="78"/>
                    </a:lnTo>
                    <a:lnTo>
                      <a:pt x="106" y="87"/>
                    </a:lnTo>
                    <a:lnTo>
                      <a:pt x="95" y="97"/>
                    </a:lnTo>
                    <a:lnTo>
                      <a:pt x="88" y="110"/>
                    </a:lnTo>
                    <a:lnTo>
                      <a:pt x="80" y="124"/>
                    </a:lnTo>
                    <a:lnTo>
                      <a:pt x="74" y="138"/>
                    </a:lnTo>
                    <a:lnTo>
                      <a:pt x="69" y="151"/>
                    </a:lnTo>
                    <a:lnTo>
                      <a:pt x="74" y="151"/>
                    </a:lnTo>
                    <a:lnTo>
                      <a:pt x="80" y="150"/>
                    </a:lnTo>
                    <a:lnTo>
                      <a:pt x="85" y="150"/>
                    </a:lnTo>
                    <a:lnTo>
                      <a:pt x="92" y="150"/>
                    </a:lnTo>
                    <a:lnTo>
                      <a:pt x="98" y="150"/>
                    </a:lnTo>
                    <a:lnTo>
                      <a:pt x="104" y="150"/>
                    </a:lnTo>
                    <a:lnTo>
                      <a:pt x="109" y="151"/>
                    </a:lnTo>
                    <a:lnTo>
                      <a:pt x="116" y="153"/>
                    </a:lnTo>
                    <a:lnTo>
                      <a:pt x="104" y="155"/>
                    </a:lnTo>
                    <a:lnTo>
                      <a:pt x="92" y="157"/>
                    </a:lnTo>
                    <a:lnTo>
                      <a:pt x="80" y="161"/>
                    </a:lnTo>
                    <a:lnTo>
                      <a:pt x="69" y="166"/>
                    </a:lnTo>
                    <a:lnTo>
                      <a:pt x="57" y="172"/>
                    </a:lnTo>
                    <a:lnTo>
                      <a:pt x="47" y="180"/>
                    </a:lnTo>
                    <a:lnTo>
                      <a:pt x="38" y="189"/>
                    </a:lnTo>
                    <a:lnTo>
                      <a:pt x="31" y="199"/>
                    </a:lnTo>
                    <a:lnTo>
                      <a:pt x="22" y="203"/>
                    </a:lnTo>
                    <a:lnTo>
                      <a:pt x="15" y="209"/>
                    </a:lnTo>
                    <a:lnTo>
                      <a:pt x="8" y="214"/>
                    </a:lnTo>
                    <a:lnTo>
                      <a:pt x="0" y="218"/>
                    </a:lnTo>
                    <a:lnTo>
                      <a:pt x="6" y="209"/>
                    </a:lnTo>
                    <a:lnTo>
                      <a:pt x="14" y="200"/>
                    </a:lnTo>
                    <a:lnTo>
                      <a:pt x="23" y="191"/>
                    </a:lnTo>
                    <a:lnTo>
                      <a:pt x="32" y="183"/>
                    </a:lnTo>
                    <a:lnTo>
                      <a:pt x="40" y="172"/>
                    </a:lnTo>
                    <a:lnTo>
                      <a:pt x="45" y="162"/>
                    </a:lnTo>
                    <a:lnTo>
                      <a:pt x="47" y="150"/>
                    </a:lnTo>
                    <a:lnTo>
                      <a:pt x="45" y="134"/>
                    </a:lnTo>
                    <a:lnTo>
                      <a:pt x="41" y="125"/>
                    </a:lnTo>
                    <a:lnTo>
                      <a:pt x="36" y="118"/>
                    </a:lnTo>
                    <a:lnTo>
                      <a:pt x="29" y="111"/>
                    </a:lnTo>
                    <a:lnTo>
                      <a:pt x="22" y="106"/>
                    </a:lnTo>
                    <a:lnTo>
                      <a:pt x="32" y="108"/>
                    </a:lnTo>
                    <a:lnTo>
                      <a:pt x="42" y="114"/>
                    </a:lnTo>
                    <a:lnTo>
                      <a:pt x="50" y="125"/>
                    </a:lnTo>
                    <a:lnTo>
                      <a:pt x="57" y="134"/>
                    </a:lnTo>
                    <a:lnTo>
                      <a:pt x="66" y="124"/>
                    </a:lnTo>
                    <a:lnTo>
                      <a:pt x="74" y="109"/>
                    </a:lnTo>
                    <a:lnTo>
                      <a:pt x="81" y="92"/>
                    </a:lnTo>
                    <a:lnTo>
                      <a:pt x="93" y="80"/>
                    </a:lnTo>
                    <a:lnTo>
                      <a:pt x="93" y="34"/>
                    </a:lnTo>
                    <a:lnTo>
                      <a:pt x="97" y="38"/>
                    </a:lnTo>
                    <a:lnTo>
                      <a:pt x="99" y="43"/>
                    </a:lnTo>
                    <a:lnTo>
                      <a:pt x="103" y="49"/>
                    </a:lnTo>
                    <a:lnTo>
                      <a:pt x="108" y="53"/>
                    </a:lnTo>
                    <a:lnTo>
                      <a:pt x="114" y="45"/>
                    </a:lnTo>
                    <a:lnTo>
                      <a:pt x="121" y="39"/>
                    </a:lnTo>
                    <a:lnTo>
                      <a:pt x="127" y="33"/>
                    </a:lnTo>
                    <a:lnTo>
                      <a:pt x="133" y="26"/>
                    </a:lnTo>
                    <a:lnTo>
                      <a:pt x="140" y="19"/>
                    </a:lnTo>
                    <a:lnTo>
                      <a:pt x="147" y="12"/>
                    </a:lnTo>
                    <a:lnTo>
                      <a:pt x="155" y="6"/>
                    </a:lnTo>
                    <a:lnTo>
                      <a:pt x="163" y="0"/>
                    </a:lnTo>
                    <a:lnTo>
                      <a:pt x="159" y="7"/>
                    </a:lnTo>
                    <a:lnTo>
                      <a:pt x="154" y="16"/>
                    </a:lnTo>
                    <a:lnTo>
                      <a:pt x="147" y="24"/>
                    </a:lnTo>
                    <a:lnTo>
                      <a:pt x="141" y="31"/>
                    </a:lnTo>
                    <a:lnTo>
                      <a:pt x="135" y="40"/>
                    </a:lnTo>
                    <a:lnTo>
                      <a:pt x="128" y="48"/>
                    </a:lnTo>
                    <a:lnTo>
                      <a:pt x="122" y="56"/>
                    </a:lnTo>
                    <a:lnTo>
                      <a:pt x="117" y="6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5" name="Freeform 17"/>
              <p:cNvSpPr>
                <a:spLocks/>
              </p:cNvSpPr>
              <p:nvPr/>
            </p:nvSpPr>
            <p:spPr bwMode="auto">
              <a:xfrm>
                <a:off x="3702" y="1132"/>
                <a:ext cx="121" cy="183"/>
              </a:xfrm>
              <a:custGeom>
                <a:avLst/>
                <a:gdLst>
                  <a:gd name="T0" fmla="*/ 665 w 109"/>
                  <a:gd name="T1" fmla="*/ 1104 h 162"/>
                  <a:gd name="T2" fmla="*/ 718 w 109"/>
                  <a:gd name="T3" fmla="*/ 1039 h 162"/>
                  <a:gd name="T4" fmla="*/ 738 w 109"/>
                  <a:gd name="T5" fmla="*/ 916 h 162"/>
                  <a:gd name="T6" fmla="*/ 738 w 109"/>
                  <a:gd name="T7" fmla="*/ 803 h 162"/>
                  <a:gd name="T8" fmla="*/ 793 w 109"/>
                  <a:gd name="T9" fmla="*/ 678 h 162"/>
                  <a:gd name="T10" fmla="*/ 817 w 109"/>
                  <a:gd name="T11" fmla="*/ 1096 h 162"/>
                  <a:gd name="T12" fmla="*/ 903 w 109"/>
                  <a:gd name="T13" fmla="*/ 1492 h 162"/>
                  <a:gd name="T14" fmla="*/ 1007 w 109"/>
                  <a:gd name="T15" fmla="*/ 1877 h 162"/>
                  <a:gd name="T16" fmla="*/ 1118 w 109"/>
                  <a:gd name="T17" fmla="*/ 2194 h 162"/>
                  <a:gd name="T18" fmla="*/ 1234 w 109"/>
                  <a:gd name="T19" fmla="*/ 2194 h 162"/>
                  <a:gd name="T20" fmla="*/ 1210 w 109"/>
                  <a:gd name="T21" fmla="*/ 2429 h 162"/>
                  <a:gd name="T22" fmla="*/ 1243 w 109"/>
                  <a:gd name="T23" fmla="*/ 2629 h 162"/>
                  <a:gd name="T24" fmla="*/ 1301 w 109"/>
                  <a:gd name="T25" fmla="*/ 2823 h 162"/>
                  <a:gd name="T26" fmla="*/ 1337 w 109"/>
                  <a:gd name="T27" fmla="*/ 2979 h 162"/>
                  <a:gd name="T28" fmla="*/ 1321 w 109"/>
                  <a:gd name="T29" fmla="*/ 3025 h 162"/>
                  <a:gd name="T30" fmla="*/ 1241 w 109"/>
                  <a:gd name="T31" fmla="*/ 2904 h 162"/>
                  <a:gd name="T32" fmla="*/ 1169 w 109"/>
                  <a:gd name="T33" fmla="*/ 2777 h 162"/>
                  <a:gd name="T34" fmla="*/ 1112 w 109"/>
                  <a:gd name="T35" fmla="*/ 2678 h 162"/>
                  <a:gd name="T36" fmla="*/ 1009 w 109"/>
                  <a:gd name="T37" fmla="*/ 2560 h 162"/>
                  <a:gd name="T38" fmla="*/ 925 w 109"/>
                  <a:gd name="T39" fmla="*/ 2458 h 162"/>
                  <a:gd name="T40" fmla="*/ 833 w 109"/>
                  <a:gd name="T41" fmla="*/ 2395 h 162"/>
                  <a:gd name="T42" fmla="*/ 750 w 109"/>
                  <a:gd name="T43" fmla="*/ 2294 h 162"/>
                  <a:gd name="T44" fmla="*/ 647 w 109"/>
                  <a:gd name="T45" fmla="*/ 2293 h 162"/>
                  <a:gd name="T46" fmla="*/ 714 w 109"/>
                  <a:gd name="T47" fmla="*/ 2266 h 162"/>
                  <a:gd name="T48" fmla="*/ 813 w 109"/>
                  <a:gd name="T49" fmla="*/ 2266 h 162"/>
                  <a:gd name="T50" fmla="*/ 909 w 109"/>
                  <a:gd name="T51" fmla="*/ 2266 h 162"/>
                  <a:gd name="T52" fmla="*/ 1002 w 109"/>
                  <a:gd name="T53" fmla="*/ 2130 h 162"/>
                  <a:gd name="T54" fmla="*/ 922 w 109"/>
                  <a:gd name="T55" fmla="*/ 1926 h 162"/>
                  <a:gd name="T56" fmla="*/ 833 w 109"/>
                  <a:gd name="T57" fmla="*/ 1776 h 162"/>
                  <a:gd name="T58" fmla="*/ 750 w 109"/>
                  <a:gd name="T59" fmla="*/ 1579 h 162"/>
                  <a:gd name="T60" fmla="*/ 647 w 109"/>
                  <a:gd name="T61" fmla="*/ 1409 h 162"/>
                  <a:gd name="T62" fmla="*/ 538 w 109"/>
                  <a:gd name="T63" fmla="*/ 1266 h 162"/>
                  <a:gd name="T64" fmla="*/ 419 w 109"/>
                  <a:gd name="T65" fmla="*/ 1158 h 162"/>
                  <a:gd name="T66" fmla="*/ 259 w 109"/>
                  <a:gd name="T67" fmla="*/ 1096 h 162"/>
                  <a:gd name="T68" fmla="*/ 120 w 109"/>
                  <a:gd name="T69" fmla="*/ 1039 h 162"/>
                  <a:gd name="T70" fmla="*/ 202 w 109"/>
                  <a:gd name="T71" fmla="*/ 992 h 162"/>
                  <a:gd name="T72" fmla="*/ 306 w 109"/>
                  <a:gd name="T73" fmla="*/ 1010 h 162"/>
                  <a:gd name="T74" fmla="*/ 423 w 109"/>
                  <a:gd name="T75" fmla="*/ 1039 h 162"/>
                  <a:gd name="T76" fmla="*/ 522 w 109"/>
                  <a:gd name="T77" fmla="*/ 1025 h 162"/>
                  <a:gd name="T78" fmla="*/ 470 w 109"/>
                  <a:gd name="T79" fmla="*/ 894 h 162"/>
                  <a:gd name="T80" fmla="*/ 419 w 109"/>
                  <a:gd name="T81" fmla="*/ 760 h 162"/>
                  <a:gd name="T82" fmla="*/ 343 w 109"/>
                  <a:gd name="T83" fmla="*/ 609 h 162"/>
                  <a:gd name="T84" fmla="*/ 276 w 109"/>
                  <a:gd name="T85" fmla="*/ 477 h 162"/>
                  <a:gd name="T86" fmla="*/ 210 w 109"/>
                  <a:gd name="T87" fmla="*/ 374 h 162"/>
                  <a:gd name="T88" fmla="*/ 133 w 109"/>
                  <a:gd name="T89" fmla="*/ 229 h 162"/>
                  <a:gd name="T90" fmla="*/ 78 w 109"/>
                  <a:gd name="T91" fmla="*/ 111 h 162"/>
                  <a:gd name="T92" fmla="*/ 0 w 109"/>
                  <a:gd name="T93" fmla="*/ 0 h 162"/>
                  <a:gd name="T94" fmla="*/ 87 w 109"/>
                  <a:gd name="T95" fmla="*/ 125 h 162"/>
                  <a:gd name="T96" fmla="*/ 202 w 109"/>
                  <a:gd name="T97" fmla="*/ 259 h 162"/>
                  <a:gd name="T98" fmla="*/ 306 w 109"/>
                  <a:gd name="T99" fmla="*/ 386 h 162"/>
                  <a:gd name="T100" fmla="*/ 381 w 109"/>
                  <a:gd name="T101" fmla="*/ 531 h 162"/>
                  <a:gd name="T102" fmla="*/ 470 w 109"/>
                  <a:gd name="T103" fmla="*/ 673 h 162"/>
                  <a:gd name="T104" fmla="*/ 538 w 109"/>
                  <a:gd name="T105" fmla="*/ 803 h 162"/>
                  <a:gd name="T106" fmla="*/ 609 w 109"/>
                  <a:gd name="T107" fmla="*/ 916 h 162"/>
                  <a:gd name="T108" fmla="*/ 665 w 109"/>
                  <a:gd name="T109" fmla="*/ 1104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 h="162">
                    <a:moveTo>
                      <a:pt x="55" y="59"/>
                    </a:moveTo>
                    <a:lnTo>
                      <a:pt x="59" y="57"/>
                    </a:lnTo>
                    <a:lnTo>
                      <a:pt x="61" y="50"/>
                    </a:lnTo>
                    <a:lnTo>
                      <a:pt x="61" y="43"/>
                    </a:lnTo>
                    <a:lnTo>
                      <a:pt x="64" y="36"/>
                    </a:lnTo>
                    <a:lnTo>
                      <a:pt x="67" y="58"/>
                    </a:lnTo>
                    <a:lnTo>
                      <a:pt x="73" y="80"/>
                    </a:lnTo>
                    <a:lnTo>
                      <a:pt x="82" y="100"/>
                    </a:lnTo>
                    <a:lnTo>
                      <a:pt x="91" y="118"/>
                    </a:lnTo>
                    <a:lnTo>
                      <a:pt x="100" y="118"/>
                    </a:lnTo>
                    <a:lnTo>
                      <a:pt x="99" y="130"/>
                    </a:lnTo>
                    <a:lnTo>
                      <a:pt x="102" y="141"/>
                    </a:lnTo>
                    <a:lnTo>
                      <a:pt x="106" y="151"/>
                    </a:lnTo>
                    <a:lnTo>
                      <a:pt x="109" y="160"/>
                    </a:lnTo>
                    <a:lnTo>
                      <a:pt x="108" y="162"/>
                    </a:lnTo>
                    <a:lnTo>
                      <a:pt x="101" y="156"/>
                    </a:lnTo>
                    <a:lnTo>
                      <a:pt x="95" y="149"/>
                    </a:lnTo>
                    <a:lnTo>
                      <a:pt x="90" y="143"/>
                    </a:lnTo>
                    <a:lnTo>
                      <a:pt x="83" y="137"/>
                    </a:lnTo>
                    <a:lnTo>
                      <a:pt x="77" y="132"/>
                    </a:lnTo>
                    <a:lnTo>
                      <a:pt x="69" y="128"/>
                    </a:lnTo>
                    <a:lnTo>
                      <a:pt x="62" y="124"/>
                    </a:lnTo>
                    <a:lnTo>
                      <a:pt x="53" y="123"/>
                    </a:lnTo>
                    <a:lnTo>
                      <a:pt x="58" y="121"/>
                    </a:lnTo>
                    <a:lnTo>
                      <a:pt x="66" y="121"/>
                    </a:lnTo>
                    <a:lnTo>
                      <a:pt x="75" y="121"/>
                    </a:lnTo>
                    <a:lnTo>
                      <a:pt x="81" y="114"/>
                    </a:lnTo>
                    <a:lnTo>
                      <a:pt x="76" y="104"/>
                    </a:lnTo>
                    <a:lnTo>
                      <a:pt x="69" y="95"/>
                    </a:lnTo>
                    <a:lnTo>
                      <a:pt x="62" y="85"/>
                    </a:lnTo>
                    <a:lnTo>
                      <a:pt x="53" y="76"/>
                    </a:lnTo>
                    <a:lnTo>
                      <a:pt x="44" y="68"/>
                    </a:lnTo>
                    <a:lnTo>
                      <a:pt x="33" y="62"/>
                    </a:lnTo>
                    <a:lnTo>
                      <a:pt x="21" y="58"/>
                    </a:lnTo>
                    <a:lnTo>
                      <a:pt x="10" y="57"/>
                    </a:lnTo>
                    <a:lnTo>
                      <a:pt x="16" y="53"/>
                    </a:lnTo>
                    <a:lnTo>
                      <a:pt x="24" y="54"/>
                    </a:lnTo>
                    <a:lnTo>
                      <a:pt x="34" y="57"/>
                    </a:lnTo>
                    <a:lnTo>
                      <a:pt x="42" y="55"/>
                    </a:lnTo>
                    <a:lnTo>
                      <a:pt x="38" y="48"/>
                    </a:lnTo>
                    <a:lnTo>
                      <a:pt x="33" y="40"/>
                    </a:lnTo>
                    <a:lnTo>
                      <a:pt x="28" y="33"/>
                    </a:lnTo>
                    <a:lnTo>
                      <a:pt x="22" y="26"/>
                    </a:lnTo>
                    <a:lnTo>
                      <a:pt x="17" y="20"/>
                    </a:lnTo>
                    <a:lnTo>
                      <a:pt x="11" y="12"/>
                    </a:lnTo>
                    <a:lnTo>
                      <a:pt x="6" y="6"/>
                    </a:lnTo>
                    <a:lnTo>
                      <a:pt x="0" y="0"/>
                    </a:lnTo>
                    <a:lnTo>
                      <a:pt x="7" y="7"/>
                    </a:lnTo>
                    <a:lnTo>
                      <a:pt x="16" y="14"/>
                    </a:lnTo>
                    <a:lnTo>
                      <a:pt x="24" y="21"/>
                    </a:lnTo>
                    <a:lnTo>
                      <a:pt x="31" y="28"/>
                    </a:lnTo>
                    <a:lnTo>
                      <a:pt x="38" y="35"/>
                    </a:lnTo>
                    <a:lnTo>
                      <a:pt x="44" y="43"/>
                    </a:lnTo>
                    <a:lnTo>
                      <a:pt x="50" y="50"/>
                    </a:lnTo>
                    <a:lnTo>
                      <a:pt x="55" y="5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6" name="Freeform 18"/>
              <p:cNvSpPr>
                <a:spLocks/>
              </p:cNvSpPr>
              <p:nvPr/>
            </p:nvSpPr>
            <p:spPr bwMode="auto">
              <a:xfrm>
                <a:off x="1709" y="1229"/>
                <a:ext cx="162" cy="294"/>
              </a:xfrm>
              <a:custGeom>
                <a:avLst/>
                <a:gdLst>
                  <a:gd name="T0" fmla="*/ 1298 w 145"/>
                  <a:gd name="T1" fmla="*/ 919 h 259"/>
                  <a:gd name="T2" fmla="*/ 1394 w 145"/>
                  <a:gd name="T3" fmla="*/ 876 h 259"/>
                  <a:gd name="T4" fmla="*/ 1484 w 145"/>
                  <a:gd name="T5" fmla="*/ 842 h 259"/>
                  <a:gd name="T6" fmla="*/ 1580 w 145"/>
                  <a:gd name="T7" fmla="*/ 810 h 259"/>
                  <a:gd name="T8" fmla="*/ 1679 w 145"/>
                  <a:gd name="T9" fmla="*/ 725 h 259"/>
                  <a:gd name="T10" fmla="*/ 1780 w 145"/>
                  <a:gd name="T11" fmla="*/ 654 h 259"/>
                  <a:gd name="T12" fmla="*/ 1870 w 145"/>
                  <a:gd name="T13" fmla="*/ 576 h 259"/>
                  <a:gd name="T14" fmla="*/ 1960 w 145"/>
                  <a:gd name="T15" fmla="*/ 507 h 259"/>
                  <a:gd name="T16" fmla="*/ 2069 w 145"/>
                  <a:gd name="T17" fmla="*/ 496 h 259"/>
                  <a:gd name="T18" fmla="*/ 1972 w 145"/>
                  <a:gd name="T19" fmla="*/ 842 h 259"/>
                  <a:gd name="T20" fmla="*/ 1810 w 145"/>
                  <a:gd name="T21" fmla="*/ 1184 h 259"/>
                  <a:gd name="T22" fmla="*/ 1580 w 145"/>
                  <a:gd name="T23" fmla="*/ 1398 h 259"/>
                  <a:gd name="T24" fmla="*/ 1341 w 145"/>
                  <a:gd name="T25" fmla="*/ 1690 h 259"/>
                  <a:gd name="T26" fmla="*/ 1116 w 145"/>
                  <a:gd name="T27" fmla="*/ 1966 h 259"/>
                  <a:gd name="T28" fmla="*/ 890 w 145"/>
                  <a:gd name="T29" fmla="*/ 2269 h 259"/>
                  <a:gd name="T30" fmla="*/ 754 w 145"/>
                  <a:gd name="T31" fmla="*/ 2612 h 259"/>
                  <a:gd name="T32" fmla="*/ 683 w 145"/>
                  <a:gd name="T33" fmla="*/ 3054 h 259"/>
                  <a:gd name="T34" fmla="*/ 617 w 145"/>
                  <a:gd name="T35" fmla="*/ 3527 h 259"/>
                  <a:gd name="T36" fmla="*/ 584 w 145"/>
                  <a:gd name="T37" fmla="*/ 4002 h 259"/>
                  <a:gd name="T38" fmla="*/ 611 w 145"/>
                  <a:gd name="T39" fmla="*/ 4468 h 259"/>
                  <a:gd name="T40" fmla="*/ 716 w 145"/>
                  <a:gd name="T41" fmla="*/ 4923 h 259"/>
                  <a:gd name="T42" fmla="*/ 641 w 145"/>
                  <a:gd name="T43" fmla="*/ 5157 h 259"/>
                  <a:gd name="T44" fmla="*/ 514 w 145"/>
                  <a:gd name="T45" fmla="*/ 5238 h 259"/>
                  <a:gd name="T46" fmla="*/ 369 w 145"/>
                  <a:gd name="T47" fmla="*/ 5340 h 259"/>
                  <a:gd name="T48" fmla="*/ 211 w 145"/>
                  <a:gd name="T49" fmla="*/ 5421 h 259"/>
                  <a:gd name="T50" fmla="*/ 97 w 145"/>
                  <a:gd name="T51" fmla="*/ 5157 h 259"/>
                  <a:gd name="T52" fmla="*/ 4 w 145"/>
                  <a:gd name="T53" fmla="*/ 4776 h 259"/>
                  <a:gd name="T54" fmla="*/ 4 w 145"/>
                  <a:gd name="T55" fmla="*/ 4422 h 259"/>
                  <a:gd name="T56" fmla="*/ 0 w 145"/>
                  <a:gd name="T57" fmla="*/ 4094 h 259"/>
                  <a:gd name="T58" fmla="*/ 0 w 145"/>
                  <a:gd name="T59" fmla="*/ 4002 h 259"/>
                  <a:gd name="T60" fmla="*/ 2 w 145"/>
                  <a:gd name="T61" fmla="*/ 3720 h 259"/>
                  <a:gd name="T62" fmla="*/ 78 w 145"/>
                  <a:gd name="T63" fmla="*/ 3277 h 259"/>
                  <a:gd name="T64" fmla="*/ 135 w 145"/>
                  <a:gd name="T65" fmla="*/ 2738 h 259"/>
                  <a:gd name="T66" fmla="*/ 255 w 145"/>
                  <a:gd name="T67" fmla="*/ 2088 h 259"/>
                  <a:gd name="T68" fmla="*/ 412 w 145"/>
                  <a:gd name="T69" fmla="*/ 1398 h 259"/>
                  <a:gd name="T70" fmla="*/ 617 w 145"/>
                  <a:gd name="T71" fmla="*/ 725 h 259"/>
                  <a:gd name="T72" fmla="*/ 890 w 145"/>
                  <a:gd name="T73" fmla="*/ 1 h 259"/>
                  <a:gd name="T74" fmla="*/ 1051 w 145"/>
                  <a:gd name="T75" fmla="*/ 1 h 259"/>
                  <a:gd name="T76" fmla="*/ 1189 w 145"/>
                  <a:gd name="T77" fmla="*/ 0 h 259"/>
                  <a:gd name="T78" fmla="*/ 1312 w 145"/>
                  <a:gd name="T79" fmla="*/ 0 h 259"/>
                  <a:gd name="T80" fmla="*/ 1393 w 145"/>
                  <a:gd name="T81" fmla="*/ 159 h 259"/>
                  <a:gd name="T82" fmla="*/ 1298 w 145"/>
                  <a:gd name="T83" fmla="*/ 919 h 2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259">
                    <a:moveTo>
                      <a:pt x="90" y="43"/>
                    </a:moveTo>
                    <a:lnTo>
                      <a:pt x="98" y="42"/>
                    </a:lnTo>
                    <a:lnTo>
                      <a:pt x="104" y="41"/>
                    </a:lnTo>
                    <a:lnTo>
                      <a:pt x="111" y="38"/>
                    </a:lnTo>
                    <a:lnTo>
                      <a:pt x="118" y="34"/>
                    </a:lnTo>
                    <a:lnTo>
                      <a:pt x="125" y="32"/>
                    </a:lnTo>
                    <a:lnTo>
                      <a:pt x="131" y="28"/>
                    </a:lnTo>
                    <a:lnTo>
                      <a:pt x="137" y="25"/>
                    </a:lnTo>
                    <a:lnTo>
                      <a:pt x="145" y="23"/>
                    </a:lnTo>
                    <a:lnTo>
                      <a:pt x="139" y="41"/>
                    </a:lnTo>
                    <a:lnTo>
                      <a:pt x="126" y="56"/>
                    </a:lnTo>
                    <a:lnTo>
                      <a:pt x="111" y="68"/>
                    </a:lnTo>
                    <a:lnTo>
                      <a:pt x="94" y="81"/>
                    </a:lnTo>
                    <a:lnTo>
                      <a:pt x="78" y="94"/>
                    </a:lnTo>
                    <a:lnTo>
                      <a:pt x="62" y="108"/>
                    </a:lnTo>
                    <a:lnTo>
                      <a:pt x="52" y="124"/>
                    </a:lnTo>
                    <a:lnTo>
                      <a:pt x="47" y="146"/>
                    </a:lnTo>
                    <a:lnTo>
                      <a:pt x="43" y="168"/>
                    </a:lnTo>
                    <a:lnTo>
                      <a:pt x="41" y="190"/>
                    </a:lnTo>
                    <a:lnTo>
                      <a:pt x="42" y="213"/>
                    </a:lnTo>
                    <a:lnTo>
                      <a:pt x="50" y="235"/>
                    </a:lnTo>
                    <a:lnTo>
                      <a:pt x="45" y="245"/>
                    </a:lnTo>
                    <a:lnTo>
                      <a:pt x="36" y="250"/>
                    </a:lnTo>
                    <a:lnTo>
                      <a:pt x="26" y="255"/>
                    </a:lnTo>
                    <a:lnTo>
                      <a:pt x="15" y="259"/>
                    </a:lnTo>
                    <a:lnTo>
                      <a:pt x="7" y="245"/>
                    </a:lnTo>
                    <a:lnTo>
                      <a:pt x="4" y="228"/>
                    </a:lnTo>
                    <a:lnTo>
                      <a:pt x="4" y="211"/>
                    </a:lnTo>
                    <a:lnTo>
                      <a:pt x="0" y="195"/>
                    </a:lnTo>
                    <a:lnTo>
                      <a:pt x="0" y="190"/>
                    </a:lnTo>
                    <a:lnTo>
                      <a:pt x="2" y="178"/>
                    </a:lnTo>
                    <a:lnTo>
                      <a:pt x="5" y="157"/>
                    </a:lnTo>
                    <a:lnTo>
                      <a:pt x="10" y="131"/>
                    </a:lnTo>
                    <a:lnTo>
                      <a:pt x="18" y="100"/>
                    </a:lnTo>
                    <a:lnTo>
                      <a:pt x="29" y="68"/>
                    </a:lnTo>
                    <a:lnTo>
                      <a:pt x="43" y="34"/>
                    </a:lnTo>
                    <a:lnTo>
                      <a:pt x="62" y="1"/>
                    </a:lnTo>
                    <a:lnTo>
                      <a:pt x="73" y="1"/>
                    </a:lnTo>
                    <a:lnTo>
                      <a:pt x="83" y="0"/>
                    </a:lnTo>
                    <a:lnTo>
                      <a:pt x="92" y="0"/>
                    </a:lnTo>
                    <a:lnTo>
                      <a:pt x="97" y="8"/>
                    </a:lnTo>
                    <a:lnTo>
                      <a:pt x="90" y="4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7" name="Freeform 19"/>
              <p:cNvSpPr>
                <a:spLocks/>
              </p:cNvSpPr>
              <p:nvPr/>
            </p:nvSpPr>
            <p:spPr bwMode="auto">
              <a:xfrm>
                <a:off x="3888" y="1246"/>
                <a:ext cx="156" cy="300"/>
              </a:xfrm>
              <a:custGeom>
                <a:avLst/>
                <a:gdLst>
                  <a:gd name="T0" fmla="*/ 1144 w 140"/>
                  <a:gd name="T1" fmla="*/ 148 h 264"/>
                  <a:gd name="T2" fmla="*/ 1142 w 140"/>
                  <a:gd name="T3" fmla="*/ 657 h 264"/>
                  <a:gd name="T4" fmla="*/ 1170 w 140"/>
                  <a:gd name="T5" fmla="*/ 1109 h 264"/>
                  <a:gd name="T6" fmla="*/ 1275 w 140"/>
                  <a:gd name="T7" fmla="*/ 1531 h 264"/>
                  <a:gd name="T8" fmla="*/ 1421 w 140"/>
                  <a:gd name="T9" fmla="*/ 1931 h 264"/>
                  <a:gd name="T10" fmla="*/ 1547 w 140"/>
                  <a:gd name="T11" fmla="*/ 2344 h 264"/>
                  <a:gd name="T12" fmla="*/ 1695 w 140"/>
                  <a:gd name="T13" fmla="*/ 2728 h 264"/>
                  <a:gd name="T14" fmla="*/ 1784 w 140"/>
                  <a:gd name="T15" fmla="*/ 3155 h 264"/>
                  <a:gd name="T16" fmla="*/ 1832 w 140"/>
                  <a:gd name="T17" fmla="*/ 3585 h 264"/>
                  <a:gd name="T18" fmla="*/ 1871 w 140"/>
                  <a:gd name="T19" fmla="*/ 3909 h 264"/>
                  <a:gd name="T20" fmla="*/ 1889 w 140"/>
                  <a:gd name="T21" fmla="*/ 4357 h 264"/>
                  <a:gd name="T22" fmla="*/ 1871 w 140"/>
                  <a:gd name="T23" fmla="*/ 4828 h 264"/>
                  <a:gd name="T24" fmla="*/ 1784 w 140"/>
                  <a:gd name="T25" fmla="*/ 5143 h 264"/>
                  <a:gd name="T26" fmla="*/ 1804 w 140"/>
                  <a:gd name="T27" fmla="*/ 5335 h 264"/>
                  <a:gd name="T28" fmla="*/ 1777 w 140"/>
                  <a:gd name="T29" fmla="*/ 5477 h 264"/>
                  <a:gd name="T30" fmla="*/ 1709 w 140"/>
                  <a:gd name="T31" fmla="*/ 5569 h 264"/>
                  <a:gd name="T32" fmla="*/ 1644 w 140"/>
                  <a:gd name="T33" fmla="*/ 5683 h 264"/>
                  <a:gd name="T34" fmla="*/ 1583 w 140"/>
                  <a:gd name="T35" fmla="*/ 5577 h 264"/>
                  <a:gd name="T36" fmla="*/ 1507 w 140"/>
                  <a:gd name="T37" fmla="*/ 5547 h 264"/>
                  <a:gd name="T38" fmla="*/ 1437 w 140"/>
                  <a:gd name="T39" fmla="*/ 5477 h 264"/>
                  <a:gd name="T40" fmla="*/ 1345 w 140"/>
                  <a:gd name="T41" fmla="*/ 5403 h 264"/>
                  <a:gd name="T42" fmla="*/ 1275 w 140"/>
                  <a:gd name="T43" fmla="*/ 5285 h 264"/>
                  <a:gd name="T44" fmla="*/ 1245 w 140"/>
                  <a:gd name="T45" fmla="*/ 5174 h 264"/>
                  <a:gd name="T46" fmla="*/ 1207 w 140"/>
                  <a:gd name="T47" fmla="*/ 5048 h 264"/>
                  <a:gd name="T48" fmla="*/ 1245 w 140"/>
                  <a:gd name="T49" fmla="*/ 4881 h 264"/>
                  <a:gd name="T50" fmla="*/ 1245 w 140"/>
                  <a:gd name="T51" fmla="*/ 4908 h 264"/>
                  <a:gd name="T52" fmla="*/ 1304 w 140"/>
                  <a:gd name="T53" fmla="*/ 4426 h 264"/>
                  <a:gd name="T54" fmla="*/ 1324 w 140"/>
                  <a:gd name="T55" fmla="*/ 3909 h 264"/>
                  <a:gd name="T56" fmla="*/ 1294 w 140"/>
                  <a:gd name="T57" fmla="*/ 3410 h 264"/>
                  <a:gd name="T58" fmla="*/ 1245 w 140"/>
                  <a:gd name="T59" fmla="*/ 2851 h 264"/>
                  <a:gd name="T60" fmla="*/ 1161 w 140"/>
                  <a:gd name="T61" fmla="*/ 2553 h 264"/>
                  <a:gd name="T62" fmla="*/ 1050 w 140"/>
                  <a:gd name="T63" fmla="*/ 2324 h 264"/>
                  <a:gd name="T64" fmla="*/ 935 w 140"/>
                  <a:gd name="T65" fmla="*/ 2080 h 264"/>
                  <a:gd name="T66" fmla="*/ 826 w 140"/>
                  <a:gd name="T67" fmla="*/ 1849 h 264"/>
                  <a:gd name="T68" fmla="*/ 640 w 140"/>
                  <a:gd name="T69" fmla="*/ 1689 h 264"/>
                  <a:gd name="T70" fmla="*/ 486 w 140"/>
                  <a:gd name="T71" fmla="*/ 1505 h 264"/>
                  <a:gd name="T72" fmla="*/ 315 w 140"/>
                  <a:gd name="T73" fmla="*/ 1308 h 264"/>
                  <a:gd name="T74" fmla="*/ 126 w 140"/>
                  <a:gd name="T75" fmla="*/ 1149 h 264"/>
                  <a:gd name="T76" fmla="*/ 91 w 140"/>
                  <a:gd name="T77" fmla="*/ 1011 h 264"/>
                  <a:gd name="T78" fmla="*/ 4 w 140"/>
                  <a:gd name="T79" fmla="*/ 849 h 264"/>
                  <a:gd name="T80" fmla="*/ 1 w 140"/>
                  <a:gd name="T81" fmla="*/ 689 h 264"/>
                  <a:gd name="T82" fmla="*/ 0 w 140"/>
                  <a:gd name="T83" fmla="*/ 578 h 264"/>
                  <a:gd name="T84" fmla="*/ 91 w 140"/>
                  <a:gd name="T85" fmla="*/ 606 h 264"/>
                  <a:gd name="T86" fmla="*/ 194 w 140"/>
                  <a:gd name="T87" fmla="*/ 648 h 264"/>
                  <a:gd name="T88" fmla="*/ 283 w 140"/>
                  <a:gd name="T89" fmla="*/ 736 h 264"/>
                  <a:gd name="T90" fmla="*/ 355 w 140"/>
                  <a:gd name="T91" fmla="*/ 783 h 264"/>
                  <a:gd name="T92" fmla="*/ 441 w 140"/>
                  <a:gd name="T93" fmla="*/ 849 h 264"/>
                  <a:gd name="T94" fmla="*/ 542 w 140"/>
                  <a:gd name="T95" fmla="*/ 927 h 264"/>
                  <a:gd name="T96" fmla="*/ 610 w 140"/>
                  <a:gd name="T97" fmla="*/ 965 h 264"/>
                  <a:gd name="T98" fmla="*/ 692 w 140"/>
                  <a:gd name="T99" fmla="*/ 1011 h 264"/>
                  <a:gd name="T100" fmla="*/ 680 w 140"/>
                  <a:gd name="T101" fmla="*/ 783 h 264"/>
                  <a:gd name="T102" fmla="*/ 673 w 140"/>
                  <a:gd name="T103" fmla="*/ 503 h 264"/>
                  <a:gd name="T104" fmla="*/ 640 w 140"/>
                  <a:gd name="T105" fmla="*/ 266 h 264"/>
                  <a:gd name="T106" fmla="*/ 741 w 140"/>
                  <a:gd name="T107" fmla="*/ 0 h 264"/>
                  <a:gd name="T108" fmla="*/ 827 w 140"/>
                  <a:gd name="T109" fmla="*/ 3 h 264"/>
                  <a:gd name="T110" fmla="*/ 935 w 140"/>
                  <a:gd name="T111" fmla="*/ 100 h 264"/>
                  <a:gd name="T112" fmla="*/ 1042 w 140"/>
                  <a:gd name="T113" fmla="*/ 114 h 264"/>
                  <a:gd name="T114" fmla="*/ 1144 w 140"/>
                  <a:gd name="T115" fmla="*/ 148 h 2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 h="264">
                    <a:moveTo>
                      <a:pt x="85" y="7"/>
                    </a:moveTo>
                    <a:lnTo>
                      <a:pt x="84" y="31"/>
                    </a:lnTo>
                    <a:lnTo>
                      <a:pt x="88" y="52"/>
                    </a:lnTo>
                    <a:lnTo>
                      <a:pt x="95" y="71"/>
                    </a:lnTo>
                    <a:lnTo>
                      <a:pt x="106" y="90"/>
                    </a:lnTo>
                    <a:lnTo>
                      <a:pt x="116" y="109"/>
                    </a:lnTo>
                    <a:lnTo>
                      <a:pt x="126" y="127"/>
                    </a:lnTo>
                    <a:lnTo>
                      <a:pt x="133" y="146"/>
                    </a:lnTo>
                    <a:lnTo>
                      <a:pt x="137" y="166"/>
                    </a:lnTo>
                    <a:lnTo>
                      <a:pt x="139" y="182"/>
                    </a:lnTo>
                    <a:lnTo>
                      <a:pt x="140" y="202"/>
                    </a:lnTo>
                    <a:lnTo>
                      <a:pt x="139" y="224"/>
                    </a:lnTo>
                    <a:lnTo>
                      <a:pt x="133" y="239"/>
                    </a:lnTo>
                    <a:lnTo>
                      <a:pt x="135" y="248"/>
                    </a:lnTo>
                    <a:lnTo>
                      <a:pt x="132" y="254"/>
                    </a:lnTo>
                    <a:lnTo>
                      <a:pt x="127" y="259"/>
                    </a:lnTo>
                    <a:lnTo>
                      <a:pt x="123" y="264"/>
                    </a:lnTo>
                    <a:lnTo>
                      <a:pt x="118" y="260"/>
                    </a:lnTo>
                    <a:lnTo>
                      <a:pt x="112" y="258"/>
                    </a:lnTo>
                    <a:lnTo>
                      <a:pt x="107" y="254"/>
                    </a:lnTo>
                    <a:lnTo>
                      <a:pt x="100" y="252"/>
                    </a:lnTo>
                    <a:lnTo>
                      <a:pt x="95" y="246"/>
                    </a:lnTo>
                    <a:lnTo>
                      <a:pt x="92" y="241"/>
                    </a:lnTo>
                    <a:lnTo>
                      <a:pt x="90" y="235"/>
                    </a:lnTo>
                    <a:lnTo>
                      <a:pt x="92" y="227"/>
                    </a:lnTo>
                    <a:lnTo>
                      <a:pt x="92" y="229"/>
                    </a:lnTo>
                    <a:lnTo>
                      <a:pt x="98" y="206"/>
                    </a:lnTo>
                    <a:lnTo>
                      <a:pt x="99" y="182"/>
                    </a:lnTo>
                    <a:lnTo>
                      <a:pt x="97" y="158"/>
                    </a:lnTo>
                    <a:lnTo>
                      <a:pt x="92" y="133"/>
                    </a:lnTo>
                    <a:lnTo>
                      <a:pt x="87" y="119"/>
                    </a:lnTo>
                    <a:lnTo>
                      <a:pt x="79" y="107"/>
                    </a:lnTo>
                    <a:lnTo>
                      <a:pt x="70" y="97"/>
                    </a:lnTo>
                    <a:lnTo>
                      <a:pt x="60" y="86"/>
                    </a:lnTo>
                    <a:lnTo>
                      <a:pt x="48" y="78"/>
                    </a:lnTo>
                    <a:lnTo>
                      <a:pt x="36" y="70"/>
                    </a:lnTo>
                    <a:lnTo>
                      <a:pt x="23" y="61"/>
                    </a:lnTo>
                    <a:lnTo>
                      <a:pt x="10" y="53"/>
                    </a:lnTo>
                    <a:lnTo>
                      <a:pt x="7" y="47"/>
                    </a:lnTo>
                    <a:lnTo>
                      <a:pt x="4" y="40"/>
                    </a:lnTo>
                    <a:lnTo>
                      <a:pt x="1" y="32"/>
                    </a:lnTo>
                    <a:lnTo>
                      <a:pt x="0" y="27"/>
                    </a:lnTo>
                    <a:lnTo>
                      <a:pt x="7" y="28"/>
                    </a:lnTo>
                    <a:lnTo>
                      <a:pt x="14" y="29"/>
                    </a:lnTo>
                    <a:lnTo>
                      <a:pt x="21" y="33"/>
                    </a:lnTo>
                    <a:lnTo>
                      <a:pt x="27" y="36"/>
                    </a:lnTo>
                    <a:lnTo>
                      <a:pt x="33" y="40"/>
                    </a:lnTo>
                    <a:lnTo>
                      <a:pt x="40" y="42"/>
                    </a:lnTo>
                    <a:lnTo>
                      <a:pt x="46" y="45"/>
                    </a:lnTo>
                    <a:lnTo>
                      <a:pt x="52" y="47"/>
                    </a:lnTo>
                    <a:lnTo>
                      <a:pt x="51" y="36"/>
                    </a:lnTo>
                    <a:lnTo>
                      <a:pt x="50" y="23"/>
                    </a:lnTo>
                    <a:lnTo>
                      <a:pt x="48" y="12"/>
                    </a:lnTo>
                    <a:lnTo>
                      <a:pt x="54" y="0"/>
                    </a:lnTo>
                    <a:lnTo>
                      <a:pt x="61" y="3"/>
                    </a:lnTo>
                    <a:lnTo>
                      <a:pt x="70" y="4"/>
                    </a:lnTo>
                    <a:lnTo>
                      <a:pt x="78" y="5"/>
                    </a:lnTo>
                    <a:lnTo>
                      <a:pt x="85" y="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8" name="Freeform 20"/>
              <p:cNvSpPr>
                <a:spLocks/>
              </p:cNvSpPr>
              <p:nvPr/>
            </p:nvSpPr>
            <p:spPr bwMode="auto">
              <a:xfrm>
                <a:off x="1940" y="1356"/>
                <a:ext cx="119" cy="46"/>
              </a:xfrm>
              <a:custGeom>
                <a:avLst/>
                <a:gdLst>
                  <a:gd name="T0" fmla="*/ 1140 w 107"/>
                  <a:gd name="T1" fmla="*/ 0 h 40"/>
                  <a:gd name="T2" fmla="*/ 1270 w 107"/>
                  <a:gd name="T3" fmla="*/ 1 h 40"/>
                  <a:gd name="T4" fmla="*/ 1350 w 107"/>
                  <a:gd name="T5" fmla="*/ 263 h 40"/>
                  <a:gd name="T6" fmla="*/ 1366 w 107"/>
                  <a:gd name="T7" fmla="*/ 568 h 40"/>
                  <a:gd name="T8" fmla="*/ 1366 w 107"/>
                  <a:gd name="T9" fmla="*/ 864 h 40"/>
                  <a:gd name="T10" fmla="*/ 1310 w 107"/>
                  <a:gd name="T11" fmla="*/ 1014 h 40"/>
                  <a:gd name="T12" fmla="*/ 1188 w 107"/>
                  <a:gd name="T13" fmla="*/ 1136 h 40"/>
                  <a:gd name="T14" fmla="*/ 1068 w 107"/>
                  <a:gd name="T15" fmla="*/ 1143 h 40"/>
                  <a:gd name="T16" fmla="*/ 952 w 107"/>
                  <a:gd name="T17" fmla="*/ 1104 h 40"/>
                  <a:gd name="T18" fmla="*/ 893 w 107"/>
                  <a:gd name="T19" fmla="*/ 430 h 40"/>
                  <a:gd name="T20" fmla="*/ 794 w 107"/>
                  <a:gd name="T21" fmla="*/ 459 h 40"/>
                  <a:gd name="T22" fmla="*/ 671 w 107"/>
                  <a:gd name="T23" fmla="*/ 459 h 40"/>
                  <a:gd name="T24" fmla="*/ 543 w 107"/>
                  <a:gd name="T25" fmla="*/ 430 h 40"/>
                  <a:gd name="T26" fmla="*/ 438 w 107"/>
                  <a:gd name="T27" fmla="*/ 399 h 40"/>
                  <a:gd name="T28" fmla="*/ 314 w 107"/>
                  <a:gd name="T29" fmla="*/ 325 h 40"/>
                  <a:gd name="T30" fmla="*/ 214 w 107"/>
                  <a:gd name="T31" fmla="*/ 302 h 40"/>
                  <a:gd name="T32" fmla="*/ 97 w 107"/>
                  <a:gd name="T33" fmla="*/ 199 h 40"/>
                  <a:gd name="T34" fmla="*/ 0 w 107"/>
                  <a:gd name="T35" fmla="*/ 173 h 40"/>
                  <a:gd name="T36" fmla="*/ 0 w 107"/>
                  <a:gd name="T37" fmla="*/ 0 h 40"/>
                  <a:gd name="T38" fmla="*/ 148 w 107"/>
                  <a:gd name="T39" fmla="*/ 0 h 40"/>
                  <a:gd name="T40" fmla="*/ 314 w 107"/>
                  <a:gd name="T41" fmla="*/ 1 h 40"/>
                  <a:gd name="T42" fmla="*/ 480 w 107"/>
                  <a:gd name="T43" fmla="*/ 150 h 40"/>
                  <a:gd name="T44" fmla="*/ 604 w 107"/>
                  <a:gd name="T45" fmla="*/ 263 h 40"/>
                  <a:gd name="T46" fmla="*/ 770 w 107"/>
                  <a:gd name="T47" fmla="*/ 325 h 40"/>
                  <a:gd name="T48" fmla="*/ 909 w 107"/>
                  <a:gd name="T49" fmla="*/ 325 h 40"/>
                  <a:gd name="T50" fmla="*/ 1025 w 107"/>
                  <a:gd name="T51" fmla="*/ 199 h 40"/>
                  <a:gd name="T52" fmla="*/ 1140 w 107"/>
                  <a:gd name="T53" fmla="*/ 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40">
                    <a:moveTo>
                      <a:pt x="88" y="0"/>
                    </a:moveTo>
                    <a:lnTo>
                      <a:pt x="99" y="1"/>
                    </a:lnTo>
                    <a:lnTo>
                      <a:pt x="106" y="9"/>
                    </a:lnTo>
                    <a:lnTo>
                      <a:pt x="107" y="20"/>
                    </a:lnTo>
                    <a:lnTo>
                      <a:pt x="107" y="30"/>
                    </a:lnTo>
                    <a:lnTo>
                      <a:pt x="102" y="36"/>
                    </a:lnTo>
                    <a:lnTo>
                      <a:pt x="93" y="39"/>
                    </a:lnTo>
                    <a:lnTo>
                      <a:pt x="84" y="40"/>
                    </a:lnTo>
                    <a:lnTo>
                      <a:pt x="75" y="38"/>
                    </a:lnTo>
                    <a:lnTo>
                      <a:pt x="69" y="15"/>
                    </a:lnTo>
                    <a:lnTo>
                      <a:pt x="61" y="16"/>
                    </a:lnTo>
                    <a:lnTo>
                      <a:pt x="52" y="16"/>
                    </a:lnTo>
                    <a:lnTo>
                      <a:pt x="43" y="15"/>
                    </a:lnTo>
                    <a:lnTo>
                      <a:pt x="34" y="14"/>
                    </a:lnTo>
                    <a:lnTo>
                      <a:pt x="24" y="11"/>
                    </a:lnTo>
                    <a:lnTo>
                      <a:pt x="17" y="10"/>
                    </a:lnTo>
                    <a:lnTo>
                      <a:pt x="8" y="7"/>
                    </a:lnTo>
                    <a:lnTo>
                      <a:pt x="0" y="6"/>
                    </a:lnTo>
                    <a:lnTo>
                      <a:pt x="0" y="0"/>
                    </a:lnTo>
                    <a:lnTo>
                      <a:pt x="12" y="0"/>
                    </a:lnTo>
                    <a:lnTo>
                      <a:pt x="24" y="1"/>
                    </a:lnTo>
                    <a:lnTo>
                      <a:pt x="37" y="5"/>
                    </a:lnTo>
                    <a:lnTo>
                      <a:pt x="48" y="9"/>
                    </a:lnTo>
                    <a:lnTo>
                      <a:pt x="60" y="11"/>
                    </a:lnTo>
                    <a:lnTo>
                      <a:pt x="70" y="11"/>
                    </a:lnTo>
                    <a:lnTo>
                      <a:pt x="79" y="7"/>
                    </a:lnTo>
                    <a:lnTo>
                      <a:pt x="8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89" name="Freeform 21"/>
              <p:cNvSpPr>
                <a:spLocks/>
              </p:cNvSpPr>
              <p:nvPr/>
            </p:nvSpPr>
            <p:spPr bwMode="auto">
              <a:xfrm>
                <a:off x="3700" y="1369"/>
                <a:ext cx="119" cy="48"/>
              </a:xfrm>
              <a:custGeom>
                <a:avLst/>
                <a:gdLst>
                  <a:gd name="T0" fmla="*/ 1366 w 107"/>
                  <a:gd name="T1" fmla="*/ 121 h 43"/>
                  <a:gd name="T2" fmla="*/ 1268 w 107"/>
                  <a:gd name="T3" fmla="*/ 108 h 43"/>
                  <a:gd name="T4" fmla="*/ 1140 w 107"/>
                  <a:gd name="T5" fmla="*/ 108 h 43"/>
                  <a:gd name="T6" fmla="*/ 1025 w 107"/>
                  <a:gd name="T7" fmla="*/ 121 h 43"/>
                  <a:gd name="T8" fmla="*/ 909 w 107"/>
                  <a:gd name="T9" fmla="*/ 151 h 43"/>
                  <a:gd name="T10" fmla="*/ 794 w 107"/>
                  <a:gd name="T11" fmla="*/ 204 h 43"/>
                  <a:gd name="T12" fmla="*/ 671 w 107"/>
                  <a:gd name="T13" fmla="*/ 236 h 43"/>
                  <a:gd name="T14" fmla="*/ 584 w 107"/>
                  <a:gd name="T15" fmla="*/ 263 h 43"/>
                  <a:gd name="T16" fmla="*/ 487 w 107"/>
                  <a:gd name="T17" fmla="*/ 285 h 43"/>
                  <a:gd name="T18" fmla="*/ 480 w 107"/>
                  <a:gd name="T19" fmla="*/ 409 h 43"/>
                  <a:gd name="T20" fmla="*/ 439 w 107"/>
                  <a:gd name="T21" fmla="*/ 510 h 43"/>
                  <a:gd name="T22" fmla="*/ 394 w 107"/>
                  <a:gd name="T23" fmla="*/ 572 h 43"/>
                  <a:gd name="T24" fmla="*/ 282 w 107"/>
                  <a:gd name="T25" fmla="*/ 611 h 43"/>
                  <a:gd name="T26" fmla="*/ 184 w 107"/>
                  <a:gd name="T27" fmla="*/ 583 h 43"/>
                  <a:gd name="T28" fmla="*/ 108 w 107"/>
                  <a:gd name="T29" fmla="*/ 550 h 43"/>
                  <a:gd name="T30" fmla="*/ 4 w 107"/>
                  <a:gd name="T31" fmla="*/ 510 h 43"/>
                  <a:gd name="T32" fmla="*/ 2 w 107"/>
                  <a:gd name="T33" fmla="*/ 457 h 43"/>
                  <a:gd name="T34" fmla="*/ 0 w 107"/>
                  <a:gd name="T35" fmla="*/ 285 h 43"/>
                  <a:gd name="T36" fmla="*/ 3 w 107"/>
                  <a:gd name="T37" fmla="*/ 151 h 43"/>
                  <a:gd name="T38" fmla="*/ 97 w 107"/>
                  <a:gd name="T39" fmla="*/ 87 h 43"/>
                  <a:gd name="T40" fmla="*/ 238 w 107"/>
                  <a:gd name="T41" fmla="*/ 3 h 43"/>
                  <a:gd name="T42" fmla="*/ 354 w 107"/>
                  <a:gd name="T43" fmla="*/ 121 h 43"/>
                  <a:gd name="T44" fmla="*/ 487 w 107"/>
                  <a:gd name="T45" fmla="*/ 135 h 43"/>
                  <a:gd name="T46" fmla="*/ 622 w 107"/>
                  <a:gd name="T47" fmla="*/ 135 h 43"/>
                  <a:gd name="T48" fmla="*/ 770 w 107"/>
                  <a:gd name="T49" fmla="*/ 108 h 43"/>
                  <a:gd name="T50" fmla="*/ 924 w 107"/>
                  <a:gd name="T51" fmla="*/ 4 h 43"/>
                  <a:gd name="T52" fmla="*/ 1068 w 107"/>
                  <a:gd name="T53" fmla="*/ 1 h 43"/>
                  <a:gd name="T54" fmla="*/ 1228 w 107"/>
                  <a:gd name="T55" fmla="*/ 0 h 43"/>
                  <a:gd name="T56" fmla="*/ 1366 w 107"/>
                  <a:gd name="T57" fmla="*/ 3 h 43"/>
                  <a:gd name="T58" fmla="*/ 1366 w 107"/>
                  <a:gd name="T59" fmla="*/ 121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7" h="43">
                    <a:moveTo>
                      <a:pt x="107" y="9"/>
                    </a:moveTo>
                    <a:lnTo>
                      <a:pt x="98" y="8"/>
                    </a:lnTo>
                    <a:lnTo>
                      <a:pt x="88" y="8"/>
                    </a:lnTo>
                    <a:lnTo>
                      <a:pt x="79" y="9"/>
                    </a:lnTo>
                    <a:lnTo>
                      <a:pt x="70" y="11"/>
                    </a:lnTo>
                    <a:lnTo>
                      <a:pt x="61" y="14"/>
                    </a:lnTo>
                    <a:lnTo>
                      <a:pt x="52" y="17"/>
                    </a:lnTo>
                    <a:lnTo>
                      <a:pt x="45" y="19"/>
                    </a:lnTo>
                    <a:lnTo>
                      <a:pt x="38" y="20"/>
                    </a:lnTo>
                    <a:lnTo>
                      <a:pt x="37" y="29"/>
                    </a:lnTo>
                    <a:lnTo>
                      <a:pt x="35" y="36"/>
                    </a:lnTo>
                    <a:lnTo>
                      <a:pt x="31" y="41"/>
                    </a:lnTo>
                    <a:lnTo>
                      <a:pt x="22" y="43"/>
                    </a:lnTo>
                    <a:lnTo>
                      <a:pt x="14" y="42"/>
                    </a:lnTo>
                    <a:lnTo>
                      <a:pt x="9" y="39"/>
                    </a:lnTo>
                    <a:lnTo>
                      <a:pt x="4" y="36"/>
                    </a:lnTo>
                    <a:lnTo>
                      <a:pt x="2" y="32"/>
                    </a:lnTo>
                    <a:lnTo>
                      <a:pt x="0" y="20"/>
                    </a:lnTo>
                    <a:lnTo>
                      <a:pt x="3" y="11"/>
                    </a:lnTo>
                    <a:lnTo>
                      <a:pt x="8" y="6"/>
                    </a:lnTo>
                    <a:lnTo>
                      <a:pt x="19" y="3"/>
                    </a:lnTo>
                    <a:lnTo>
                      <a:pt x="28" y="9"/>
                    </a:lnTo>
                    <a:lnTo>
                      <a:pt x="38" y="10"/>
                    </a:lnTo>
                    <a:lnTo>
                      <a:pt x="49" y="10"/>
                    </a:lnTo>
                    <a:lnTo>
                      <a:pt x="60" y="8"/>
                    </a:lnTo>
                    <a:lnTo>
                      <a:pt x="73" y="4"/>
                    </a:lnTo>
                    <a:lnTo>
                      <a:pt x="84" y="1"/>
                    </a:lnTo>
                    <a:lnTo>
                      <a:pt x="96" y="0"/>
                    </a:lnTo>
                    <a:lnTo>
                      <a:pt x="107" y="3"/>
                    </a:lnTo>
                    <a:lnTo>
                      <a:pt x="107"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0" name="Freeform 22"/>
              <p:cNvSpPr>
                <a:spLocks/>
              </p:cNvSpPr>
              <p:nvPr/>
            </p:nvSpPr>
            <p:spPr bwMode="auto">
              <a:xfrm>
                <a:off x="1637" y="1433"/>
                <a:ext cx="335" cy="516"/>
              </a:xfrm>
              <a:custGeom>
                <a:avLst/>
                <a:gdLst>
                  <a:gd name="T0" fmla="*/ 3771 w 301"/>
                  <a:gd name="T1" fmla="*/ 737 h 455"/>
                  <a:gd name="T2" fmla="*/ 3451 w 301"/>
                  <a:gd name="T3" fmla="*/ 1047 h 455"/>
                  <a:gd name="T4" fmla="*/ 3233 w 301"/>
                  <a:gd name="T5" fmla="*/ 1567 h 455"/>
                  <a:gd name="T6" fmla="*/ 3161 w 301"/>
                  <a:gd name="T7" fmla="*/ 2210 h 455"/>
                  <a:gd name="T8" fmla="*/ 3235 w 301"/>
                  <a:gd name="T9" fmla="*/ 2591 h 455"/>
                  <a:gd name="T10" fmla="*/ 3101 w 301"/>
                  <a:gd name="T11" fmla="*/ 2718 h 455"/>
                  <a:gd name="T12" fmla="*/ 2786 w 301"/>
                  <a:gd name="T13" fmla="*/ 2860 h 455"/>
                  <a:gd name="T14" fmla="*/ 2501 w 301"/>
                  <a:gd name="T15" fmla="*/ 3164 h 455"/>
                  <a:gd name="T16" fmla="*/ 2205 w 301"/>
                  <a:gd name="T17" fmla="*/ 3750 h 455"/>
                  <a:gd name="T18" fmla="*/ 1981 w 301"/>
                  <a:gd name="T19" fmla="*/ 4253 h 455"/>
                  <a:gd name="T20" fmla="*/ 1577 w 301"/>
                  <a:gd name="T21" fmla="*/ 4375 h 455"/>
                  <a:gd name="T22" fmla="*/ 1272 w 301"/>
                  <a:gd name="T23" fmla="*/ 4728 h 455"/>
                  <a:gd name="T24" fmla="*/ 1033 w 301"/>
                  <a:gd name="T25" fmla="*/ 5513 h 455"/>
                  <a:gd name="T26" fmla="*/ 1131 w 301"/>
                  <a:gd name="T27" fmla="*/ 6462 h 455"/>
                  <a:gd name="T28" fmla="*/ 1401 w 301"/>
                  <a:gd name="T29" fmla="*/ 7241 h 455"/>
                  <a:gd name="T30" fmla="*/ 1663 w 301"/>
                  <a:gd name="T31" fmla="*/ 6158 h 455"/>
                  <a:gd name="T32" fmla="*/ 1805 w 301"/>
                  <a:gd name="T33" fmla="*/ 4734 h 455"/>
                  <a:gd name="T34" fmla="*/ 2071 w 301"/>
                  <a:gd name="T35" fmla="*/ 5098 h 455"/>
                  <a:gd name="T36" fmla="*/ 2109 w 301"/>
                  <a:gd name="T37" fmla="*/ 5769 h 455"/>
                  <a:gd name="T38" fmla="*/ 2022 w 301"/>
                  <a:gd name="T39" fmla="*/ 7241 h 455"/>
                  <a:gd name="T40" fmla="*/ 2620 w 301"/>
                  <a:gd name="T41" fmla="*/ 8697 h 455"/>
                  <a:gd name="T42" fmla="*/ 2354 w 301"/>
                  <a:gd name="T43" fmla="*/ 8923 h 455"/>
                  <a:gd name="T44" fmla="*/ 2060 w 301"/>
                  <a:gd name="T45" fmla="*/ 9114 h 455"/>
                  <a:gd name="T46" fmla="*/ 1755 w 301"/>
                  <a:gd name="T47" fmla="*/ 8982 h 455"/>
                  <a:gd name="T48" fmla="*/ 1184 w 301"/>
                  <a:gd name="T49" fmla="*/ 8061 h 455"/>
                  <a:gd name="T50" fmla="*/ 349 w 301"/>
                  <a:gd name="T51" fmla="*/ 7587 h 455"/>
                  <a:gd name="T52" fmla="*/ 166 w 301"/>
                  <a:gd name="T53" fmla="*/ 7390 h 455"/>
                  <a:gd name="T54" fmla="*/ 650 w 301"/>
                  <a:gd name="T55" fmla="*/ 7518 h 455"/>
                  <a:gd name="T56" fmla="*/ 1033 w 301"/>
                  <a:gd name="T57" fmla="*/ 7684 h 455"/>
                  <a:gd name="T58" fmla="*/ 923 w 301"/>
                  <a:gd name="T59" fmla="*/ 6753 h 455"/>
                  <a:gd name="T60" fmla="*/ 767 w 301"/>
                  <a:gd name="T61" fmla="*/ 5251 h 455"/>
                  <a:gd name="T62" fmla="*/ 436 w 301"/>
                  <a:gd name="T63" fmla="*/ 3964 h 455"/>
                  <a:gd name="T64" fmla="*/ 723 w 301"/>
                  <a:gd name="T65" fmla="*/ 3655 h 455"/>
                  <a:gd name="T66" fmla="*/ 956 w 301"/>
                  <a:gd name="T67" fmla="*/ 3241 h 455"/>
                  <a:gd name="T68" fmla="*/ 1064 w 301"/>
                  <a:gd name="T69" fmla="*/ 2656 h 455"/>
                  <a:gd name="T70" fmla="*/ 974 w 301"/>
                  <a:gd name="T71" fmla="*/ 2108 h 455"/>
                  <a:gd name="T72" fmla="*/ 1467 w 301"/>
                  <a:gd name="T73" fmla="*/ 1782 h 455"/>
                  <a:gd name="T74" fmla="*/ 1755 w 301"/>
                  <a:gd name="T75" fmla="*/ 1219 h 455"/>
                  <a:gd name="T76" fmla="*/ 2062 w 301"/>
                  <a:gd name="T77" fmla="*/ 741 h 455"/>
                  <a:gd name="T78" fmla="*/ 2501 w 301"/>
                  <a:gd name="T79" fmla="*/ 573 h 455"/>
                  <a:gd name="T80" fmla="*/ 2842 w 301"/>
                  <a:gd name="T81" fmla="*/ 145 h 455"/>
                  <a:gd name="T82" fmla="*/ 3102 w 301"/>
                  <a:gd name="T83" fmla="*/ 269 h 455"/>
                  <a:gd name="T84" fmla="*/ 3520 w 301"/>
                  <a:gd name="T85" fmla="*/ 508 h 455"/>
                  <a:gd name="T86" fmla="*/ 3927 w 301"/>
                  <a:gd name="T87" fmla="*/ 448 h 4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1" h="455">
                    <a:moveTo>
                      <a:pt x="301" y="23"/>
                    </a:moveTo>
                    <a:lnTo>
                      <a:pt x="299" y="32"/>
                    </a:lnTo>
                    <a:lnTo>
                      <a:pt x="289" y="36"/>
                    </a:lnTo>
                    <a:lnTo>
                      <a:pt x="279" y="38"/>
                    </a:lnTo>
                    <a:lnTo>
                      <a:pt x="272" y="43"/>
                    </a:lnTo>
                    <a:lnTo>
                      <a:pt x="265" y="51"/>
                    </a:lnTo>
                    <a:lnTo>
                      <a:pt x="258" y="59"/>
                    </a:lnTo>
                    <a:lnTo>
                      <a:pt x="252" y="67"/>
                    </a:lnTo>
                    <a:lnTo>
                      <a:pt x="247" y="76"/>
                    </a:lnTo>
                    <a:lnTo>
                      <a:pt x="243" y="87"/>
                    </a:lnTo>
                    <a:lnTo>
                      <a:pt x="242" y="97"/>
                    </a:lnTo>
                    <a:lnTo>
                      <a:pt x="242" y="108"/>
                    </a:lnTo>
                    <a:lnTo>
                      <a:pt x="244" y="120"/>
                    </a:lnTo>
                    <a:lnTo>
                      <a:pt x="248" y="122"/>
                    </a:lnTo>
                    <a:lnTo>
                      <a:pt x="248" y="126"/>
                    </a:lnTo>
                    <a:lnTo>
                      <a:pt x="248" y="131"/>
                    </a:lnTo>
                    <a:lnTo>
                      <a:pt x="248" y="135"/>
                    </a:lnTo>
                    <a:lnTo>
                      <a:pt x="238" y="133"/>
                    </a:lnTo>
                    <a:lnTo>
                      <a:pt x="229" y="135"/>
                    </a:lnTo>
                    <a:lnTo>
                      <a:pt x="221" y="137"/>
                    </a:lnTo>
                    <a:lnTo>
                      <a:pt x="214" y="140"/>
                    </a:lnTo>
                    <a:lnTo>
                      <a:pt x="206" y="144"/>
                    </a:lnTo>
                    <a:lnTo>
                      <a:pt x="199" y="149"/>
                    </a:lnTo>
                    <a:lnTo>
                      <a:pt x="191" y="154"/>
                    </a:lnTo>
                    <a:lnTo>
                      <a:pt x="183" y="160"/>
                    </a:lnTo>
                    <a:lnTo>
                      <a:pt x="176" y="172"/>
                    </a:lnTo>
                    <a:lnTo>
                      <a:pt x="169" y="183"/>
                    </a:lnTo>
                    <a:lnTo>
                      <a:pt x="166" y="196"/>
                    </a:lnTo>
                    <a:lnTo>
                      <a:pt x="163" y="208"/>
                    </a:lnTo>
                    <a:lnTo>
                      <a:pt x="152" y="208"/>
                    </a:lnTo>
                    <a:lnTo>
                      <a:pt x="140" y="210"/>
                    </a:lnTo>
                    <a:lnTo>
                      <a:pt x="130" y="211"/>
                    </a:lnTo>
                    <a:lnTo>
                      <a:pt x="121" y="213"/>
                    </a:lnTo>
                    <a:lnTo>
                      <a:pt x="112" y="219"/>
                    </a:lnTo>
                    <a:lnTo>
                      <a:pt x="103" y="224"/>
                    </a:lnTo>
                    <a:lnTo>
                      <a:pt x="97" y="230"/>
                    </a:lnTo>
                    <a:lnTo>
                      <a:pt x="91" y="238"/>
                    </a:lnTo>
                    <a:lnTo>
                      <a:pt x="84" y="253"/>
                    </a:lnTo>
                    <a:lnTo>
                      <a:pt x="80" y="269"/>
                    </a:lnTo>
                    <a:lnTo>
                      <a:pt x="80" y="285"/>
                    </a:lnTo>
                    <a:lnTo>
                      <a:pt x="82" y="301"/>
                    </a:lnTo>
                    <a:lnTo>
                      <a:pt x="86" y="316"/>
                    </a:lnTo>
                    <a:lnTo>
                      <a:pt x="92" y="330"/>
                    </a:lnTo>
                    <a:lnTo>
                      <a:pt x="98" y="343"/>
                    </a:lnTo>
                    <a:lnTo>
                      <a:pt x="107" y="354"/>
                    </a:lnTo>
                    <a:lnTo>
                      <a:pt x="124" y="367"/>
                    </a:lnTo>
                    <a:lnTo>
                      <a:pt x="124" y="333"/>
                    </a:lnTo>
                    <a:lnTo>
                      <a:pt x="127" y="300"/>
                    </a:lnTo>
                    <a:lnTo>
                      <a:pt x="130" y="268"/>
                    </a:lnTo>
                    <a:lnTo>
                      <a:pt x="125" y="235"/>
                    </a:lnTo>
                    <a:lnTo>
                      <a:pt x="138" y="232"/>
                    </a:lnTo>
                    <a:lnTo>
                      <a:pt x="148" y="235"/>
                    </a:lnTo>
                    <a:lnTo>
                      <a:pt x="154" y="240"/>
                    </a:lnTo>
                    <a:lnTo>
                      <a:pt x="159" y="249"/>
                    </a:lnTo>
                    <a:lnTo>
                      <a:pt x="160" y="259"/>
                    </a:lnTo>
                    <a:lnTo>
                      <a:pt x="162" y="269"/>
                    </a:lnTo>
                    <a:lnTo>
                      <a:pt x="162" y="281"/>
                    </a:lnTo>
                    <a:lnTo>
                      <a:pt x="160" y="290"/>
                    </a:lnTo>
                    <a:lnTo>
                      <a:pt x="157" y="319"/>
                    </a:lnTo>
                    <a:lnTo>
                      <a:pt x="155" y="354"/>
                    </a:lnTo>
                    <a:lnTo>
                      <a:pt x="160" y="390"/>
                    </a:lnTo>
                    <a:lnTo>
                      <a:pt x="179" y="417"/>
                    </a:lnTo>
                    <a:lnTo>
                      <a:pt x="201" y="425"/>
                    </a:lnTo>
                    <a:lnTo>
                      <a:pt x="196" y="429"/>
                    </a:lnTo>
                    <a:lnTo>
                      <a:pt x="188" y="433"/>
                    </a:lnTo>
                    <a:lnTo>
                      <a:pt x="181" y="436"/>
                    </a:lnTo>
                    <a:lnTo>
                      <a:pt x="172" y="438"/>
                    </a:lnTo>
                    <a:lnTo>
                      <a:pt x="164" y="441"/>
                    </a:lnTo>
                    <a:lnTo>
                      <a:pt x="157" y="444"/>
                    </a:lnTo>
                    <a:lnTo>
                      <a:pt x="150" y="448"/>
                    </a:lnTo>
                    <a:lnTo>
                      <a:pt x="146" y="455"/>
                    </a:lnTo>
                    <a:lnTo>
                      <a:pt x="135" y="438"/>
                    </a:lnTo>
                    <a:lnTo>
                      <a:pt x="122" y="422"/>
                    </a:lnTo>
                    <a:lnTo>
                      <a:pt x="107" y="406"/>
                    </a:lnTo>
                    <a:lnTo>
                      <a:pt x="91" y="394"/>
                    </a:lnTo>
                    <a:lnTo>
                      <a:pt x="70" y="382"/>
                    </a:lnTo>
                    <a:lnTo>
                      <a:pt x="50" y="375"/>
                    </a:lnTo>
                    <a:lnTo>
                      <a:pt x="26" y="370"/>
                    </a:lnTo>
                    <a:lnTo>
                      <a:pt x="0" y="368"/>
                    </a:lnTo>
                    <a:lnTo>
                      <a:pt x="0" y="362"/>
                    </a:lnTo>
                    <a:lnTo>
                      <a:pt x="13" y="361"/>
                    </a:lnTo>
                    <a:lnTo>
                      <a:pt x="25" y="361"/>
                    </a:lnTo>
                    <a:lnTo>
                      <a:pt x="37" y="363"/>
                    </a:lnTo>
                    <a:lnTo>
                      <a:pt x="49" y="367"/>
                    </a:lnTo>
                    <a:lnTo>
                      <a:pt x="60" y="371"/>
                    </a:lnTo>
                    <a:lnTo>
                      <a:pt x="70" y="373"/>
                    </a:lnTo>
                    <a:lnTo>
                      <a:pt x="80" y="376"/>
                    </a:lnTo>
                    <a:lnTo>
                      <a:pt x="91" y="376"/>
                    </a:lnTo>
                    <a:lnTo>
                      <a:pt x="78" y="354"/>
                    </a:lnTo>
                    <a:lnTo>
                      <a:pt x="70" y="330"/>
                    </a:lnTo>
                    <a:lnTo>
                      <a:pt x="65" y="306"/>
                    </a:lnTo>
                    <a:lnTo>
                      <a:pt x="63" y="281"/>
                    </a:lnTo>
                    <a:lnTo>
                      <a:pt x="59" y="257"/>
                    </a:lnTo>
                    <a:lnTo>
                      <a:pt x="54" y="234"/>
                    </a:lnTo>
                    <a:lnTo>
                      <a:pt x="46" y="212"/>
                    </a:lnTo>
                    <a:lnTo>
                      <a:pt x="33" y="194"/>
                    </a:lnTo>
                    <a:lnTo>
                      <a:pt x="41" y="189"/>
                    </a:lnTo>
                    <a:lnTo>
                      <a:pt x="49" y="183"/>
                    </a:lnTo>
                    <a:lnTo>
                      <a:pt x="55" y="178"/>
                    </a:lnTo>
                    <a:lnTo>
                      <a:pt x="63" y="172"/>
                    </a:lnTo>
                    <a:lnTo>
                      <a:pt x="69" y="165"/>
                    </a:lnTo>
                    <a:lnTo>
                      <a:pt x="74" y="158"/>
                    </a:lnTo>
                    <a:lnTo>
                      <a:pt x="79" y="150"/>
                    </a:lnTo>
                    <a:lnTo>
                      <a:pt x="82" y="141"/>
                    </a:lnTo>
                    <a:lnTo>
                      <a:pt x="82" y="130"/>
                    </a:lnTo>
                    <a:lnTo>
                      <a:pt x="80" y="120"/>
                    </a:lnTo>
                    <a:lnTo>
                      <a:pt x="79" y="111"/>
                    </a:lnTo>
                    <a:lnTo>
                      <a:pt x="75" y="102"/>
                    </a:lnTo>
                    <a:lnTo>
                      <a:pt x="89" y="98"/>
                    </a:lnTo>
                    <a:lnTo>
                      <a:pt x="102" y="93"/>
                    </a:lnTo>
                    <a:lnTo>
                      <a:pt x="112" y="87"/>
                    </a:lnTo>
                    <a:lnTo>
                      <a:pt x="121" y="79"/>
                    </a:lnTo>
                    <a:lnTo>
                      <a:pt x="127" y="69"/>
                    </a:lnTo>
                    <a:lnTo>
                      <a:pt x="135" y="59"/>
                    </a:lnTo>
                    <a:lnTo>
                      <a:pt x="140" y="48"/>
                    </a:lnTo>
                    <a:lnTo>
                      <a:pt x="146" y="37"/>
                    </a:lnTo>
                    <a:lnTo>
                      <a:pt x="158" y="37"/>
                    </a:lnTo>
                    <a:lnTo>
                      <a:pt x="169" y="34"/>
                    </a:lnTo>
                    <a:lnTo>
                      <a:pt x="179" y="32"/>
                    </a:lnTo>
                    <a:lnTo>
                      <a:pt x="191" y="28"/>
                    </a:lnTo>
                    <a:lnTo>
                      <a:pt x="200" y="22"/>
                    </a:lnTo>
                    <a:lnTo>
                      <a:pt x="209" y="15"/>
                    </a:lnTo>
                    <a:lnTo>
                      <a:pt x="218" y="8"/>
                    </a:lnTo>
                    <a:lnTo>
                      <a:pt x="224" y="0"/>
                    </a:lnTo>
                    <a:lnTo>
                      <a:pt x="232" y="7"/>
                    </a:lnTo>
                    <a:lnTo>
                      <a:pt x="239" y="13"/>
                    </a:lnTo>
                    <a:lnTo>
                      <a:pt x="249" y="18"/>
                    </a:lnTo>
                    <a:lnTo>
                      <a:pt x="259" y="22"/>
                    </a:lnTo>
                    <a:lnTo>
                      <a:pt x="270" y="26"/>
                    </a:lnTo>
                    <a:lnTo>
                      <a:pt x="281" y="27"/>
                    </a:lnTo>
                    <a:lnTo>
                      <a:pt x="291" y="26"/>
                    </a:lnTo>
                    <a:lnTo>
                      <a:pt x="301" y="2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1" name="Freeform 23"/>
              <p:cNvSpPr>
                <a:spLocks/>
              </p:cNvSpPr>
              <p:nvPr/>
            </p:nvSpPr>
            <p:spPr bwMode="auto">
              <a:xfrm>
                <a:off x="3786" y="1453"/>
                <a:ext cx="326" cy="526"/>
              </a:xfrm>
              <a:custGeom>
                <a:avLst/>
                <a:gdLst>
                  <a:gd name="T0" fmla="*/ 2289 w 293"/>
                  <a:gd name="T1" fmla="*/ 1570 h 464"/>
                  <a:gd name="T2" fmla="*/ 2654 w 293"/>
                  <a:gd name="T3" fmla="*/ 2018 h 464"/>
                  <a:gd name="T4" fmla="*/ 2848 w 293"/>
                  <a:gd name="T5" fmla="*/ 2250 h 464"/>
                  <a:gd name="T6" fmla="*/ 2897 w 293"/>
                  <a:gd name="T7" fmla="*/ 3328 h 464"/>
                  <a:gd name="T8" fmla="*/ 3262 w 293"/>
                  <a:gd name="T9" fmla="*/ 3860 h 464"/>
                  <a:gd name="T10" fmla="*/ 3230 w 293"/>
                  <a:gd name="T11" fmla="*/ 4597 h 464"/>
                  <a:gd name="T12" fmla="*/ 3071 w 293"/>
                  <a:gd name="T13" fmla="*/ 5505 h 464"/>
                  <a:gd name="T14" fmla="*/ 2725 w 293"/>
                  <a:gd name="T15" fmla="*/ 7313 h 464"/>
                  <a:gd name="T16" fmla="*/ 2875 w 293"/>
                  <a:gd name="T17" fmla="*/ 7638 h 464"/>
                  <a:gd name="T18" fmla="*/ 3262 w 293"/>
                  <a:gd name="T19" fmla="*/ 7455 h 464"/>
                  <a:gd name="T20" fmla="*/ 3705 w 293"/>
                  <a:gd name="T21" fmla="*/ 7455 h 464"/>
                  <a:gd name="T22" fmla="*/ 3780 w 293"/>
                  <a:gd name="T23" fmla="*/ 7527 h 464"/>
                  <a:gd name="T24" fmla="*/ 3438 w 293"/>
                  <a:gd name="T25" fmla="*/ 7527 h 464"/>
                  <a:gd name="T26" fmla="*/ 2616 w 293"/>
                  <a:gd name="T27" fmla="*/ 8059 h 464"/>
                  <a:gd name="T28" fmla="*/ 2069 w 293"/>
                  <a:gd name="T29" fmla="*/ 9096 h 464"/>
                  <a:gd name="T30" fmla="*/ 1849 w 293"/>
                  <a:gd name="T31" fmla="*/ 9369 h 464"/>
                  <a:gd name="T32" fmla="*/ 1732 w 293"/>
                  <a:gd name="T33" fmla="*/ 9200 h 464"/>
                  <a:gd name="T34" fmla="*/ 1527 w 293"/>
                  <a:gd name="T35" fmla="*/ 9005 h 464"/>
                  <a:gd name="T36" fmla="*/ 1274 w 293"/>
                  <a:gd name="T37" fmla="*/ 8952 h 464"/>
                  <a:gd name="T38" fmla="*/ 1237 w 293"/>
                  <a:gd name="T39" fmla="*/ 8822 h 464"/>
                  <a:gd name="T40" fmla="*/ 1573 w 293"/>
                  <a:gd name="T41" fmla="*/ 8416 h 464"/>
                  <a:gd name="T42" fmla="*/ 1781 w 293"/>
                  <a:gd name="T43" fmla="*/ 7109 h 464"/>
                  <a:gd name="T44" fmla="*/ 1747 w 293"/>
                  <a:gd name="T45" fmla="*/ 5777 h 464"/>
                  <a:gd name="T46" fmla="*/ 1747 w 293"/>
                  <a:gd name="T47" fmla="*/ 5211 h 464"/>
                  <a:gd name="T48" fmla="*/ 1895 w 293"/>
                  <a:gd name="T49" fmla="*/ 4914 h 464"/>
                  <a:gd name="T50" fmla="*/ 2240 w 293"/>
                  <a:gd name="T51" fmla="*/ 4966 h 464"/>
                  <a:gd name="T52" fmla="*/ 2201 w 293"/>
                  <a:gd name="T53" fmla="*/ 6987 h 464"/>
                  <a:gd name="T54" fmla="*/ 2407 w 293"/>
                  <a:gd name="T55" fmla="*/ 7271 h 464"/>
                  <a:gd name="T56" fmla="*/ 2654 w 293"/>
                  <a:gd name="T57" fmla="*/ 6638 h 464"/>
                  <a:gd name="T58" fmla="*/ 2760 w 293"/>
                  <a:gd name="T59" fmla="*/ 5801 h 464"/>
                  <a:gd name="T60" fmla="*/ 2604 w 293"/>
                  <a:gd name="T61" fmla="*/ 4932 h 464"/>
                  <a:gd name="T62" fmla="*/ 2298 w 293"/>
                  <a:gd name="T63" fmla="*/ 4539 h 464"/>
                  <a:gd name="T64" fmla="*/ 1982 w 293"/>
                  <a:gd name="T65" fmla="*/ 4412 h 464"/>
                  <a:gd name="T66" fmla="*/ 1671 w 293"/>
                  <a:gd name="T67" fmla="*/ 4403 h 464"/>
                  <a:gd name="T68" fmla="*/ 1502 w 293"/>
                  <a:gd name="T69" fmla="*/ 3532 h 464"/>
                  <a:gd name="T70" fmla="*/ 1274 w 293"/>
                  <a:gd name="T71" fmla="*/ 3097 h 464"/>
                  <a:gd name="T72" fmla="*/ 999 w 293"/>
                  <a:gd name="T73" fmla="*/ 2912 h 464"/>
                  <a:gd name="T74" fmla="*/ 695 w 293"/>
                  <a:gd name="T75" fmla="*/ 2791 h 464"/>
                  <a:gd name="T76" fmla="*/ 695 w 293"/>
                  <a:gd name="T77" fmla="*/ 2016 h 464"/>
                  <a:gd name="T78" fmla="*/ 586 w 293"/>
                  <a:gd name="T79" fmla="*/ 1202 h 464"/>
                  <a:gd name="T80" fmla="*/ 206 w 293"/>
                  <a:gd name="T81" fmla="*/ 771 h 464"/>
                  <a:gd name="T82" fmla="*/ 0 w 293"/>
                  <a:gd name="T83" fmla="*/ 492 h 464"/>
                  <a:gd name="T84" fmla="*/ 284 w 293"/>
                  <a:gd name="T85" fmla="*/ 499 h 464"/>
                  <a:gd name="T86" fmla="*/ 550 w 293"/>
                  <a:gd name="T87" fmla="*/ 448 h 464"/>
                  <a:gd name="T88" fmla="*/ 996 w 293"/>
                  <a:gd name="T89" fmla="*/ 0 h 464"/>
                  <a:gd name="T90" fmla="*/ 1376 w 293"/>
                  <a:gd name="T91" fmla="*/ 566 h 464"/>
                  <a:gd name="T92" fmla="*/ 1927 w 293"/>
                  <a:gd name="T93" fmla="*/ 814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464">
                    <a:moveTo>
                      <a:pt x="161" y="63"/>
                    </a:moveTo>
                    <a:lnTo>
                      <a:pt x="167" y="71"/>
                    </a:lnTo>
                    <a:lnTo>
                      <a:pt x="176" y="78"/>
                    </a:lnTo>
                    <a:lnTo>
                      <a:pt x="185" y="86"/>
                    </a:lnTo>
                    <a:lnTo>
                      <a:pt x="195" y="94"/>
                    </a:lnTo>
                    <a:lnTo>
                      <a:pt x="205" y="100"/>
                    </a:lnTo>
                    <a:lnTo>
                      <a:pt x="213" y="105"/>
                    </a:lnTo>
                    <a:lnTo>
                      <a:pt x="218" y="109"/>
                    </a:lnTo>
                    <a:lnTo>
                      <a:pt x="220" y="110"/>
                    </a:lnTo>
                    <a:lnTo>
                      <a:pt x="215" y="127"/>
                    </a:lnTo>
                    <a:lnTo>
                      <a:pt x="217" y="144"/>
                    </a:lnTo>
                    <a:lnTo>
                      <a:pt x="223" y="163"/>
                    </a:lnTo>
                    <a:lnTo>
                      <a:pt x="233" y="180"/>
                    </a:lnTo>
                    <a:lnTo>
                      <a:pt x="241" y="186"/>
                    </a:lnTo>
                    <a:lnTo>
                      <a:pt x="252" y="190"/>
                    </a:lnTo>
                    <a:lnTo>
                      <a:pt x="260" y="195"/>
                    </a:lnTo>
                    <a:lnTo>
                      <a:pt x="260" y="207"/>
                    </a:lnTo>
                    <a:lnTo>
                      <a:pt x="250" y="227"/>
                    </a:lnTo>
                    <a:lnTo>
                      <a:pt x="242" y="248"/>
                    </a:lnTo>
                    <a:lnTo>
                      <a:pt x="237" y="265"/>
                    </a:lnTo>
                    <a:lnTo>
                      <a:pt x="236" y="271"/>
                    </a:lnTo>
                    <a:lnTo>
                      <a:pt x="228" y="299"/>
                    </a:lnTo>
                    <a:lnTo>
                      <a:pt x="219" y="332"/>
                    </a:lnTo>
                    <a:lnTo>
                      <a:pt x="210" y="361"/>
                    </a:lnTo>
                    <a:lnTo>
                      <a:pt x="205" y="383"/>
                    </a:lnTo>
                    <a:lnTo>
                      <a:pt x="213" y="380"/>
                    </a:lnTo>
                    <a:lnTo>
                      <a:pt x="222" y="377"/>
                    </a:lnTo>
                    <a:lnTo>
                      <a:pt x="231" y="373"/>
                    </a:lnTo>
                    <a:lnTo>
                      <a:pt x="241" y="370"/>
                    </a:lnTo>
                    <a:lnTo>
                      <a:pt x="252" y="368"/>
                    </a:lnTo>
                    <a:lnTo>
                      <a:pt x="264" y="367"/>
                    </a:lnTo>
                    <a:lnTo>
                      <a:pt x="275" y="367"/>
                    </a:lnTo>
                    <a:lnTo>
                      <a:pt x="286" y="368"/>
                    </a:lnTo>
                    <a:lnTo>
                      <a:pt x="292" y="368"/>
                    </a:lnTo>
                    <a:lnTo>
                      <a:pt x="292" y="369"/>
                    </a:lnTo>
                    <a:lnTo>
                      <a:pt x="292" y="372"/>
                    </a:lnTo>
                    <a:lnTo>
                      <a:pt x="292" y="373"/>
                    </a:lnTo>
                    <a:lnTo>
                      <a:pt x="293" y="374"/>
                    </a:lnTo>
                    <a:lnTo>
                      <a:pt x="265" y="372"/>
                    </a:lnTo>
                    <a:lnTo>
                      <a:pt x="241" y="377"/>
                    </a:lnTo>
                    <a:lnTo>
                      <a:pt x="220" y="386"/>
                    </a:lnTo>
                    <a:lnTo>
                      <a:pt x="203" y="398"/>
                    </a:lnTo>
                    <a:lnTo>
                      <a:pt x="187" y="415"/>
                    </a:lnTo>
                    <a:lnTo>
                      <a:pt x="173" y="431"/>
                    </a:lnTo>
                    <a:lnTo>
                      <a:pt x="161" y="449"/>
                    </a:lnTo>
                    <a:lnTo>
                      <a:pt x="148" y="464"/>
                    </a:lnTo>
                    <a:lnTo>
                      <a:pt x="144" y="464"/>
                    </a:lnTo>
                    <a:lnTo>
                      <a:pt x="142" y="462"/>
                    </a:lnTo>
                    <a:lnTo>
                      <a:pt x="140" y="459"/>
                    </a:lnTo>
                    <a:lnTo>
                      <a:pt x="138" y="455"/>
                    </a:lnTo>
                    <a:lnTo>
                      <a:pt x="133" y="453"/>
                    </a:lnTo>
                    <a:lnTo>
                      <a:pt x="128" y="450"/>
                    </a:lnTo>
                    <a:lnTo>
                      <a:pt x="123" y="448"/>
                    </a:lnTo>
                    <a:lnTo>
                      <a:pt x="118" y="445"/>
                    </a:lnTo>
                    <a:lnTo>
                      <a:pt x="111" y="444"/>
                    </a:lnTo>
                    <a:lnTo>
                      <a:pt x="105" y="443"/>
                    </a:lnTo>
                    <a:lnTo>
                      <a:pt x="99" y="441"/>
                    </a:lnTo>
                    <a:lnTo>
                      <a:pt x="92" y="441"/>
                    </a:lnTo>
                    <a:lnTo>
                      <a:pt x="91" y="435"/>
                    </a:lnTo>
                    <a:lnTo>
                      <a:pt x="96" y="434"/>
                    </a:lnTo>
                    <a:lnTo>
                      <a:pt x="101" y="433"/>
                    </a:lnTo>
                    <a:lnTo>
                      <a:pt x="105" y="429"/>
                    </a:lnTo>
                    <a:lnTo>
                      <a:pt x="121" y="415"/>
                    </a:lnTo>
                    <a:lnTo>
                      <a:pt x="132" y="397"/>
                    </a:lnTo>
                    <a:lnTo>
                      <a:pt x="137" y="374"/>
                    </a:lnTo>
                    <a:lnTo>
                      <a:pt x="138" y="351"/>
                    </a:lnTo>
                    <a:lnTo>
                      <a:pt x="137" y="327"/>
                    </a:lnTo>
                    <a:lnTo>
                      <a:pt x="134" y="304"/>
                    </a:lnTo>
                    <a:lnTo>
                      <a:pt x="134" y="285"/>
                    </a:lnTo>
                    <a:lnTo>
                      <a:pt x="135" y="270"/>
                    </a:lnTo>
                    <a:lnTo>
                      <a:pt x="134" y="265"/>
                    </a:lnTo>
                    <a:lnTo>
                      <a:pt x="134" y="257"/>
                    </a:lnTo>
                    <a:lnTo>
                      <a:pt x="135" y="251"/>
                    </a:lnTo>
                    <a:lnTo>
                      <a:pt x="137" y="246"/>
                    </a:lnTo>
                    <a:lnTo>
                      <a:pt x="147" y="242"/>
                    </a:lnTo>
                    <a:lnTo>
                      <a:pt x="157" y="241"/>
                    </a:lnTo>
                    <a:lnTo>
                      <a:pt x="166" y="241"/>
                    </a:lnTo>
                    <a:lnTo>
                      <a:pt x="172" y="245"/>
                    </a:lnTo>
                    <a:lnTo>
                      <a:pt x="163" y="273"/>
                    </a:lnTo>
                    <a:lnTo>
                      <a:pt x="166" y="309"/>
                    </a:lnTo>
                    <a:lnTo>
                      <a:pt x="170" y="345"/>
                    </a:lnTo>
                    <a:lnTo>
                      <a:pt x="166" y="372"/>
                    </a:lnTo>
                    <a:lnTo>
                      <a:pt x="176" y="365"/>
                    </a:lnTo>
                    <a:lnTo>
                      <a:pt x="185" y="358"/>
                    </a:lnTo>
                    <a:lnTo>
                      <a:pt x="192" y="349"/>
                    </a:lnTo>
                    <a:lnTo>
                      <a:pt x="199" y="339"/>
                    </a:lnTo>
                    <a:lnTo>
                      <a:pt x="205" y="327"/>
                    </a:lnTo>
                    <a:lnTo>
                      <a:pt x="209" y="314"/>
                    </a:lnTo>
                    <a:lnTo>
                      <a:pt x="212" y="301"/>
                    </a:lnTo>
                    <a:lnTo>
                      <a:pt x="212" y="287"/>
                    </a:lnTo>
                    <a:lnTo>
                      <a:pt x="210" y="270"/>
                    </a:lnTo>
                    <a:lnTo>
                      <a:pt x="208" y="256"/>
                    </a:lnTo>
                    <a:lnTo>
                      <a:pt x="200" y="243"/>
                    </a:lnTo>
                    <a:lnTo>
                      <a:pt x="191" y="232"/>
                    </a:lnTo>
                    <a:lnTo>
                      <a:pt x="185" y="228"/>
                    </a:lnTo>
                    <a:lnTo>
                      <a:pt x="177" y="224"/>
                    </a:lnTo>
                    <a:lnTo>
                      <a:pt x="171" y="222"/>
                    </a:lnTo>
                    <a:lnTo>
                      <a:pt x="162" y="219"/>
                    </a:lnTo>
                    <a:lnTo>
                      <a:pt x="154" y="218"/>
                    </a:lnTo>
                    <a:lnTo>
                      <a:pt x="146" y="217"/>
                    </a:lnTo>
                    <a:lnTo>
                      <a:pt x="138" y="217"/>
                    </a:lnTo>
                    <a:lnTo>
                      <a:pt x="129" y="217"/>
                    </a:lnTo>
                    <a:lnTo>
                      <a:pt x="129" y="200"/>
                    </a:lnTo>
                    <a:lnTo>
                      <a:pt x="124" y="186"/>
                    </a:lnTo>
                    <a:lnTo>
                      <a:pt x="116" y="175"/>
                    </a:lnTo>
                    <a:lnTo>
                      <a:pt x="110" y="161"/>
                    </a:lnTo>
                    <a:lnTo>
                      <a:pt x="105" y="157"/>
                    </a:lnTo>
                    <a:lnTo>
                      <a:pt x="99" y="153"/>
                    </a:lnTo>
                    <a:lnTo>
                      <a:pt x="92" y="149"/>
                    </a:lnTo>
                    <a:lnTo>
                      <a:pt x="85" y="146"/>
                    </a:lnTo>
                    <a:lnTo>
                      <a:pt x="77" y="143"/>
                    </a:lnTo>
                    <a:lnTo>
                      <a:pt x="71" y="141"/>
                    </a:lnTo>
                    <a:lnTo>
                      <a:pt x="62" y="139"/>
                    </a:lnTo>
                    <a:lnTo>
                      <a:pt x="54" y="138"/>
                    </a:lnTo>
                    <a:lnTo>
                      <a:pt x="54" y="127"/>
                    </a:lnTo>
                    <a:lnTo>
                      <a:pt x="54" y="114"/>
                    </a:lnTo>
                    <a:lnTo>
                      <a:pt x="54" y="99"/>
                    </a:lnTo>
                    <a:lnTo>
                      <a:pt x="53" y="85"/>
                    </a:lnTo>
                    <a:lnTo>
                      <a:pt x="50" y="72"/>
                    </a:lnTo>
                    <a:lnTo>
                      <a:pt x="45" y="59"/>
                    </a:lnTo>
                    <a:lnTo>
                      <a:pt x="36" y="49"/>
                    </a:lnTo>
                    <a:lnTo>
                      <a:pt x="24" y="42"/>
                    </a:lnTo>
                    <a:lnTo>
                      <a:pt x="16" y="38"/>
                    </a:lnTo>
                    <a:lnTo>
                      <a:pt x="7" y="34"/>
                    </a:lnTo>
                    <a:lnTo>
                      <a:pt x="1" y="30"/>
                    </a:lnTo>
                    <a:lnTo>
                      <a:pt x="0" y="24"/>
                    </a:lnTo>
                    <a:lnTo>
                      <a:pt x="7" y="25"/>
                    </a:lnTo>
                    <a:lnTo>
                      <a:pt x="15" y="25"/>
                    </a:lnTo>
                    <a:lnTo>
                      <a:pt x="22" y="25"/>
                    </a:lnTo>
                    <a:lnTo>
                      <a:pt x="29" y="24"/>
                    </a:lnTo>
                    <a:lnTo>
                      <a:pt x="35" y="24"/>
                    </a:lnTo>
                    <a:lnTo>
                      <a:pt x="43" y="23"/>
                    </a:lnTo>
                    <a:lnTo>
                      <a:pt x="49" y="20"/>
                    </a:lnTo>
                    <a:lnTo>
                      <a:pt x="55" y="17"/>
                    </a:lnTo>
                    <a:lnTo>
                      <a:pt x="76" y="0"/>
                    </a:lnTo>
                    <a:lnTo>
                      <a:pt x="82" y="14"/>
                    </a:lnTo>
                    <a:lnTo>
                      <a:pt x="93" y="23"/>
                    </a:lnTo>
                    <a:lnTo>
                      <a:pt x="107" y="28"/>
                    </a:lnTo>
                    <a:lnTo>
                      <a:pt x="123" y="31"/>
                    </a:lnTo>
                    <a:lnTo>
                      <a:pt x="137" y="35"/>
                    </a:lnTo>
                    <a:lnTo>
                      <a:pt x="148" y="40"/>
                    </a:lnTo>
                    <a:lnTo>
                      <a:pt x="157" y="49"/>
                    </a:lnTo>
                    <a:lnTo>
                      <a:pt x="161" y="6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2" name="Freeform 24"/>
              <p:cNvSpPr>
                <a:spLocks/>
              </p:cNvSpPr>
              <p:nvPr/>
            </p:nvSpPr>
            <p:spPr bwMode="auto">
              <a:xfrm>
                <a:off x="1729" y="1481"/>
                <a:ext cx="188" cy="176"/>
              </a:xfrm>
              <a:custGeom>
                <a:avLst/>
                <a:gdLst>
                  <a:gd name="T0" fmla="*/ 2492 w 168"/>
                  <a:gd name="T1" fmla="*/ 0 h 155"/>
                  <a:gd name="T2" fmla="*/ 2332 w 168"/>
                  <a:gd name="T3" fmla="*/ 159 h 155"/>
                  <a:gd name="T4" fmla="*/ 2165 w 168"/>
                  <a:gd name="T5" fmla="*/ 310 h 155"/>
                  <a:gd name="T6" fmla="*/ 2010 w 168"/>
                  <a:gd name="T7" fmla="*/ 454 h 155"/>
                  <a:gd name="T8" fmla="*/ 1859 w 168"/>
                  <a:gd name="T9" fmla="*/ 586 h 155"/>
                  <a:gd name="T10" fmla="*/ 1681 w 168"/>
                  <a:gd name="T11" fmla="*/ 755 h 155"/>
                  <a:gd name="T12" fmla="*/ 1532 w 168"/>
                  <a:gd name="T13" fmla="*/ 953 h 155"/>
                  <a:gd name="T14" fmla="*/ 1418 w 168"/>
                  <a:gd name="T15" fmla="*/ 1105 h 155"/>
                  <a:gd name="T16" fmla="*/ 1329 w 168"/>
                  <a:gd name="T17" fmla="*/ 1388 h 155"/>
                  <a:gd name="T18" fmla="*/ 1420 w 168"/>
                  <a:gd name="T19" fmla="*/ 1396 h 155"/>
                  <a:gd name="T20" fmla="*/ 1529 w 168"/>
                  <a:gd name="T21" fmla="*/ 1396 h 155"/>
                  <a:gd name="T22" fmla="*/ 1628 w 168"/>
                  <a:gd name="T23" fmla="*/ 1398 h 155"/>
                  <a:gd name="T24" fmla="*/ 1760 w 168"/>
                  <a:gd name="T25" fmla="*/ 1398 h 155"/>
                  <a:gd name="T26" fmla="*/ 1822 w 168"/>
                  <a:gd name="T27" fmla="*/ 1468 h 155"/>
                  <a:gd name="T28" fmla="*/ 1915 w 168"/>
                  <a:gd name="T29" fmla="*/ 1473 h 155"/>
                  <a:gd name="T30" fmla="*/ 2029 w 168"/>
                  <a:gd name="T31" fmla="*/ 1524 h 155"/>
                  <a:gd name="T32" fmla="*/ 2124 w 168"/>
                  <a:gd name="T33" fmla="*/ 1587 h 155"/>
                  <a:gd name="T34" fmla="*/ 1898 w 168"/>
                  <a:gd name="T35" fmla="*/ 1585 h 155"/>
                  <a:gd name="T36" fmla="*/ 1681 w 168"/>
                  <a:gd name="T37" fmla="*/ 1585 h 155"/>
                  <a:gd name="T38" fmla="*/ 1420 w 168"/>
                  <a:gd name="T39" fmla="*/ 1667 h 155"/>
                  <a:gd name="T40" fmla="*/ 1223 w 168"/>
                  <a:gd name="T41" fmla="*/ 1698 h 155"/>
                  <a:gd name="T42" fmla="*/ 1013 w 168"/>
                  <a:gd name="T43" fmla="*/ 1893 h 155"/>
                  <a:gd name="T44" fmla="*/ 829 w 168"/>
                  <a:gd name="T45" fmla="*/ 2044 h 155"/>
                  <a:gd name="T46" fmla="*/ 646 w 168"/>
                  <a:gd name="T47" fmla="*/ 2244 h 155"/>
                  <a:gd name="T48" fmla="*/ 514 w 168"/>
                  <a:gd name="T49" fmla="*/ 2486 h 155"/>
                  <a:gd name="T50" fmla="*/ 928 w 168"/>
                  <a:gd name="T51" fmla="*/ 2857 h 155"/>
                  <a:gd name="T52" fmla="*/ 902 w 168"/>
                  <a:gd name="T53" fmla="*/ 2799 h 155"/>
                  <a:gd name="T54" fmla="*/ 809 w 168"/>
                  <a:gd name="T55" fmla="*/ 2799 h 155"/>
                  <a:gd name="T56" fmla="*/ 720 w 168"/>
                  <a:gd name="T57" fmla="*/ 2781 h 155"/>
                  <a:gd name="T58" fmla="*/ 623 w 168"/>
                  <a:gd name="T59" fmla="*/ 2781 h 155"/>
                  <a:gd name="T60" fmla="*/ 514 w 168"/>
                  <a:gd name="T61" fmla="*/ 2781 h 155"/>
                  <a:gd name="T62" fmla="*/ 412 w 168"/>
                  <a:gd name="T63" fmla="*/ 2799 h 155"/>
                  <a:gd name="T64" fmla="*/ 329 w 168"/>
                  <a:gd name="T65" fmla="*/ 2875 h 155"/>
                  <a:gd name="T66" fmla="*/ 233 w 168"/>
                  <a:gd name="T67" fmla="*/ 2976 h 155"/>
                  <a:gd name="T68" fmla="*/ 0 w 168"/>
                  <a:gd name="T69" fmla="*/ 3279 h 155"/>
                  <a:gd name="T70" fmla="*/ 94 w 168"/>
                  <a:gd name="T71" fmla="*/ 2981 h 155"/>
                  <a:gd name="T72" fmla="*/ 233 w 168"/>
                  <a:gd name="T73" fmla="*/ 2638 h 155"/>
                  <a:gd name="T74" fmla="*/ 338 w 168"/>
                  <a:gd name="T75" fmla="*/ 2323 h 155"/>
                  <a:gd name="T76" fmla="*/ 410 w 168"/>
                  <a:gd name="T77" fmla="*/ 1976 h 155"/>
                  <a:gd name="T78" fmla="*/ 410 w 168"/>
                  <a:gd name="T79" fmla="*/ 1912 h 155"/>
                  <a:gd name="T80" fmla="*/ 368 w 168"/>
                  <a:gd name="T81" fmla="*/ 1790 h 155"/>
                  <a:gd name="T82" fmla="*/ 329 w 168"/>
                  <a:gd name="T83" fmla="*/ 1587 h 155"/>
                  <a:gd name="T84" fmla="*/ 233 w 168"/>
                  <a:gd name="T85" fmla="*/ 1495 h 155"/>
                  <a:gd name="T86" fmla="*/ 338 w 168"/>
                  <a:gd name="T87" fmla="*/ 1524 h 155"/>
                  <a:gd name="T88" fmla="*/ 459 w 168"/>
                  <a:gd name="T89" fmla="*/ 1587 h 155"/>
                  <a:gd name="T90" fmla="*/ 551 w 168"/>
                  <a:gd name="T91" fmla="*/ 1790 h 155"/>
                  <a:gd name="T92" fmla="*/ 623 w 168"/>
                  <a:gd name="T93" fmla="*/ 1912 h 155"/>
                  <a:gd name="T94" fmla="*/ 902 w 168"/>
                  <a:gd name="T95" fmla="*/ 1587 h 155"/>
                  <a:gd name="T96" fmla="*/ 1013 w 168"/>
                  <a:gd name="T97" fmla="*/ 1142 h 155"/>
                  <a:gd name="T98" fmla="*/ 1082 w 168"/>
                  <a:gd name="T99" fmla="*/ 687 h 155"/>
                  <a:gd name="T100" fmla="*/ 1093 w 168"/>
                  <a:gd name="T101" fmla="*/ 266 h 155"/>
                  <a:gd name="T102" fmla="*/ 1134 w 168"/>
                  <a:gd name="T103" fmla="*/ 442 h 155"/>
                  <a:gd name="T104" fmla="*/ 1199 w 168"/>
                  <a:gd name="T105" fmla="*/ 586 h 155"/>
                  <a:gd name="T106" fmla="*/ 1223 w 168"/>
                  <a:gd name="T107" fmla="*/ 780 h 155"/>
                  <a:gd name="T108" fmla="*/ 1269 w 168"/>
                  <a:gd name="T109" fmla="*/ 955 h 155"/>
                  <a:gd name="T110" fmla="*/ 1418 w 168"/>
                  <a:gd name="T111" fmla="*/ 835 h 155"/>
                  <a:gd name="T112" fmla="*/ 1581 w 168"/>
                  <a:gd name="T113" fmla="*/ 665 h 155"/>
                  <a:gd name="T114" fmla="*/ 1696 w 168"/>
                  <a:gd name="T115" fmla="*/ 516 h 155"/>
                  <a:gd name="T116" fmla="*/ 1859 w 168"/>
                  <a:gd name="T117" fmla="*/ 400 h 155"/>
                  <a:gd name="T118" fmla="*/ 2010 w 168"/>
                  <a:gd name="T119" fmla="*/ 273 h 155"/>
                  <a:gd name="T120" fmla="*/ 2146 w 168"/>
                  <a:gd name="T121" fmla="*/ 123 h 155"/>
                  <a:gd name="T122" fmla="*/ 2328 w 168"/>
                  <a:gd name="T123" fmla="*/ 3 h 155"/>
                  <a:gd name="T124" fmla="*/ 2492 w 168"/>
                  <a:gd name="T125" fmla="*/ 0 h 1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 h="155">
                    <a:moveTo>
                      <a:pt x="168" y="0"/>
                    </a:moveTo>
                    <a:lnTo>
                      <a:pt x="157" y="8"/>
                    </a:lnTo>
                    <a:lnTo>
                      <a:pt x="146" y="15"/>
                    </a:lnTo>
                    <a:lnTo>
                      <a:pt x="135" y="22"/>
                    </a:lnTo>
                    <a:lnTo>
                      <a:pt x="124" y="28"/>
                    </a:lnTo>
                    <a:lnTo>
                      <a:pt x="113" y="36"/>
                    </a:lnTo>
                    <a:lnTo>
                      <a:pt x="104" y="45"/>
                    </a:lnTo>
                    <a:lnTo>
                      <a:pt x="95" y="53"/>
                    </a:lnTo>
                    <a:lnTo>
                      <a:pt x="89" y="65"/>
                    </a:lnTo>
                    <a:lnTo>
                      <a:pt x="96" y="66"/>
                    </a:lnTo>
                    <a:lnTo>
                      <a:pt x="103" y="66"/>
                    </a:lnTo>
                    <a:lnTo>
                      <a:pt x="110" y="67"/>
                    </a:lnTo>
                    <a:lnTo>
                      <a:pt x="117" y="67"/>
                    </a:lnTo>
                    <a:lnTo>
                      <a:pt x="123" y="69"/>
                    </a:lnTo>
                    <a:lnTo>
                      <a:pt x="129" y="70"/>
                    </a:lnTo>
                    <a:lnTo>
                      <a:pt x="137" y="72"/>
                    </a:lnTo>
                    <a:lnTo>
                      <a:pt x="143" y="76"/>
                    </a:lnTo>
                    <a:lnTo>
                      <a:pt x="128" y="75"/>
                    </a:lnTo>
                    <a:lnTo>
                      <a:pt x="113" y="75"/>
                    </a:lnTo>
                    <a:lnTo>
                      <a:pt x="96" y="78"/>
                    </a:lnTo>
                    <a:lnTo>
                      <a:pt x="83" y="81"/>
                    </a:lnTo>
                    <a:lnTo>
                      <a:pt x="69" y="89"/>
                    </a:lnTo>
                    <a:lnTo>
                      <a:pt x="56" y="97"/>
                    </a:lnTo>
                    <a:lnTo>
                      <a:pt x="44" y="107"/>
                    </a:lnTo>
                    <a:lnTo>
                      <a:pt x="34" y="118"/>
                    </a:lnTo>
                    <a:lnTo>
                      <a:pt x="63" y="135"/>
                    </a:lnTo>
                    <a:lnTo>
                      <a:pt x="60" y="133"/>
                    </a:lnTo>
                    <a:lnTo>
                      <a:pt x="55" y="133"/>
                    </a:lnTo>
                    <a:lnTo>
                      <a:pt x="48" y="132"/>
                    </a:lnTo>
                    <a:lnTo>
                      <a:pt x="42" y="132"/>
                    </a:lnTo>
                    <a:lnTo>
                      <a:pt x="34" y="132"/>
                    </a:lnTo>
                    <a:lnTo>
                      <a:pt x="28" y="133"/>
                    </a:lnTo>
                    <a:lnTo>
                      <a:pt x="22" y="136"/>
                    </a:lnTo>
                    <a:lnTo>
                      <a:pt x="15" y="140"/>
                    </a:lnTo>
                    <a:lnTo>
                      <a:pt x="0" y="155"/>
                    </a:lnTo>
                    <a:lnTo>
                      <a:pt x="6" y="141"/>
                    </a:lnTo>
                    <a:lnTo>
                      <a:pt x="15" y="126"/>
                    </a:lnTo>
                    <a:lnTo>
                      <a:pt x="23" y="111"/>
                    </a:lnTo>
                    <a:lnTo>
                      <a:pt x="27" y="94"/>
                    </a:lnTo>
                    <a:lnTo>
                      <a:pt x="27" y="91"/>
                    </a:lnTo>
                    <a:lnTo>
                      <a:pt x="25" y="84"/>
                    </a:lnTo>
                    <a:lnTo>
                      <a:pt x="22" y="76"/>
                    </a:lnTo>
                    <a:lnTo>
                      <a:pt x="15" y="71"/>
                    </a:lnTo>
                    <a:lnTo>
                      <a:pt x="23" y="72"/>
                    </a:lnTo>
                    <a:lnTo>
                      <a:pt x="30" y="76"/>
                    </a:lnTo>
                    <a:lnTo>
                      <a:pt x="37" y="84"/>
                    </a:lnTo>
                    <a:lnTo>
                      <a:pt x="42" y="91"/>
                    </a:lnTo>
                    <a:lnTo>
                      <a:pt x="60" y="76"/>
                    </a:lnTo>
                    <a:lnTo>
                      <a:pt x="69" y="55"/>
                    </a:lnTo>
                    <a:lnTo>
                      <a:pt x="72" y="33"/>
                    </a:lnTo>
                    <a:lnTo>
                      <a:pt x="74" y="12"/>
                    </a:lnTo>
                    <a:lnTo>
                      <a:pt x="77" y="20"/>
                    </a:lnTo>
                    <a:lnTo>
                      <a:pt x="80" y="28"/>
                    </a:lnTo>
                    <a:lnTo>
                      <a:pt x="83" y="37"/>
                    </a:lnTo>
                    <a:lnTo>
                      <a:pt x="86" y="46"/>
                    </a:lnTo>
                    <a:lnTo>
                      <a:pt x="95" y="39"/>
                    </a:lnTo>
                    <a:lnTo>
                      <a:pt x="105" y="32"/>
                    </a:lnTo>
                    <a:lnTo>
                      <a:pt x="114" y="25"/>
                    </a:lnTo>
                    <a:lnTo>
                      <a:pt x="124" y="19"/>
                    </a:lnTo>
                    <a:lnTo>
                      <a:pt x="135" y="13"/>
                    </a:lnTo>
                    <a:lnTo>
                      <a:pt x="145" y="6"/>
                    </a:lnTo>
                    <a:lnTo>
                      <a:pt x="156" y="3"/>
                    </a:lnTo>
                    <a:lnTo>
                      <a:pt x="168"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3" name="Freeform 25"/>
              <p:cNvSpPr>
                <a:spLocks/>
              </p:cNvSpPr>
              <p:nvPr/>
            </p:nvSpPr>
            <p:spPr bwMode="auto">
              <a:xfrm>
                <a:off x="3870" y="1509"/>
                <a:ext cx="149" cy="168"/>
              </a:xfrm>
              <a:custGeom>
                <a:avLst/>
                <a:gdLst>
                  <a:gd name="T0" fmla="*/ 529 w 133"/>
                  <a:gd name="T1" fmla="*/ 563 h 148"/>
                  <a:gd name="T2" fmla="*/ 562 w 133"/>
                  <a:gd name="T3" fmla="*/ 437 h 148"/>
                  <a:gd name="T4" fmla="*/ 593 w 133"/>
                  <a:gd name="T5" fmla="*/ 299 h 148"/>
                  <a:gd name="T6" fmla="*/ 644 w 133"/>
                  <a:gd name="T7" fmla="*/ 180 h 148"/>
                  <a:gd name="T8" fmla="*/ 723 w 133"/>
                  <a:gd name="T9" fmla="*/ 140 h 148"/>
                  <a:gd name="T10" fmla="*/ 721 w 133"/>
                  <a:gd name="T11" fmla="*/ 447 h 148"/>
                  <a:gd name="T12" fmla="*/ 744 w 133"/>
                  <a:gd name="T13" fmla="*/ 742 h 148"/>
                  <a:gd name="T14" fmla="*/ 810 w 133"/>
                  <a:gd name="T15" fmla="*/ 1043 h 148"/>
                  <a:gd name="T16" fmla="*/ 934 w 133"/>
                  <a:gd name="T17" fmla="*/ 1229 h 148"/>
                  <a:gd name="T18" fmla="*/ 1053 w 133"/>
                  <a:gd name="T19" fmla="*/ 1468 h 148"/>
                  <a:gd name="T20" fmla="*/ 1180 w 133"/>
                  <a:gd name="T21" fmla="*/ 1674 h 148"/>
                  <a:gd name="T22" fmla="*/ 1313 w 133"/>
                  <a:gd name="T23" fmla="*/ 1900 h 148"/>
                  <a:gd name="T24" fmla="*/ 1428 w 133"/>
                  <a:gd name="T25" fmla="*/ 2125 h 148"/>
                  <a:gd name="T26" fmla="*/ 1521 w 133"/>
                  <a:gd name="T27" fmla="*/ 1956 h 148"/>
                  <a:gd name="T28" fmla="*/ 1542 w 133"/>
                  <a:gd name="T29" fmla="*/ 1732 h 148"/>
                  <a:gd name="T30" fmla="*/ 1600 w 133"/>
                  <a:gd name="T31" fmla="*/ 1526 h 148"/>
                  <a:gd name="T32" fmla="*/ 1728 w 133"/>
                  <a:gd name="T33" fmla="*/ 1386 h 148"/>
                  <a:gd name="T34" fmla="*/ 1682 w 133"/>
                  <a:gd name="T35" fmla="*/ 1839 h 148"/>
                  <a:gd name="T36" fmla="*/ 1704 w 133"/>
                  <a:gd name="T37" fmla="*/ 2232 h 148"/>
                  <a:gd name="T38" fmla="*/ 1792 w 133"/>
                  <a:gd name="T39" fmla="*/ 2630 h 148"/>
                  <a:gd name="T40" fmla="*/ 2026 w 133"/>
                  <a:gd name="T41" fmla="*/ 2965 h 148"/>
                  <a:gd name="T42" fmla="*/ 2026 w 133"/>
                  <a:gd name="T43" fmla="*/ 3107 h 148"/>
                  <a:gd name="T44" fmla="*/ 1917 w 133"/>
                  <a:gd name="T45" fmla="*/ 3042 h 148"/>
                  <a:gd name="T46" fmla="*/ 1792 w 133"/>
                  <a:gd name="T47" fmla="*/ 2965 h 148"/>
                  <a:gd name="T48" fmla="*/ 1682 w 133"/>
                  <a:gd name="T49" fmla="*/ 2887 h 148"/>
                  <a:gd name="T50" fmla="*/ 1564 w 133"/>
                  <a:gd name="T51" fmla="*/ 2805 h 148"/>
                  <a:gd name="T52" fmla="*/ 1441 w 133"/>
                  <a:gd name="T53" fmla="*/ 2738 h 148"/>
                  <a:gd name="T54" fmla="*/ 1313 w 133"/>
                  <a:gd name="T55" fmla="*/ 2690 h 148"/>
                  <a:gd name="T56" fmla="*/ 1180 w 133"/>
                  <a:gd name="T57" fmla="*/ 2630 h 148"/>
                  <a:gd name="T58" fmla="*/ 1053 w 133"/>
                  <a:gd name="T59" fmla="*/ 2623 h 148"/>
                  <a:gd name="T60" fmla="*/ 1053 w 133"/>
                  <a:gd name="T61" fmla="*/ 2543 h 148"/>
                  <a:gd name="T62" fmla="*/ 1172 w 133"/>
                  <a:gd name="T63" fmla="*/ 2543 h 148"/>
                  <a:gd name="T64" fmla="*/ 1286 w 133"/>
                  <a:gd name="T65" fmla="*/ 2612 h 148"/>
                  <a:gd name="T66" fmla="*/ 1385 w 133"/>
                  <a:gd name="T67" fmla="*/ 2612 h 148"/>
                  <a:gd name="T68" fmla="*/ 1481 w 133"/>
                  <a:gd name="T69" fmla="*/ 2520 h 148"/>
                  <a:gd name="T70" fmla="*/ 1363 w 133"/>
                  <a:gd name="T71" fmla="*/ 2317 h 148"/>
                  <a:gd name="T72" fmla="*/ 1236 w 133"/>
                  <a:gd name="T73" fmla="*/ 2044 h 148"/>
                  <a:gd name="T74" fmla="*/ 1096 w 133"/>
                  <a:gd name="T75" fmla="*/ 1801 h 148"/>
                  <a:gd name="T76" fmla="*/ 915 w 133"/>
                  <a:gd name="T77" fmla="*/ 1573 h 148"/>
                  <a:gd name="T78" fmla="*/ 744 w 133"/>
                  <a:gd name="T79" fmla="*/ 1344 h 148"/>
                  <a:gd name="T80" fmla="*/ 562 w 133"/>
                  <a:gd name="T81" fmla="*/ 1128 h 148"/>
                  <a:gd name="T82" fmla="*/ 327 w 133"/>
                  <a:gd name="T83" fmla="*/ 956 h 148"/>
                  <a:gd name="T84" fmla="*/ 94 w 133"/>
                  <a:gd name="T85" fmla="*/ 934 h 148"/>
                  <a:gd name="T86" fmla="*/ 148 w 133"/>
                  <a:gd name="T87" fmla="*/ 876 h 148"/>
                  <a:gd name="T88" fmla="*/ 261 w 133"/>
                  <a:gd name="T89" fmla="*/ 934 h 148"/>
                  <a:gd name="T90" fmla="*/ 394 w 133"/>
                  <a:gd name="T91" fmla="*/ 934 h 148"/>
                  <a:gd name="T92" fmla="*/ 502 w 133"/>
                  <a:gd name="T93" fmla="*/ 823 h 148"/>
                  <a:gd name="T94" fmla="*/ 394 w 133"/>
                  <a:gd name="T95" fmla="*/ 571 h 148"/>
                  <a:gd name="T96" fmla="*/ 239 w 133"/>
                  <a:gd name="T97" fmla="*/ 385 h 148"/>
                  <a:gd name="T98" fmla="*/ 94 w 133"/>
                  <a:gd name="T99" fmla="*/ 180 h 148"/>
                  <a:gd name="T100" fmla="*/ 0 w 133"/>
                  <a:gd name="T101" fmla="*/ 0 h 148"/>
                  <a:gd name="T102" fmla="*/ 132 w 133"/>
                  <a:gd name="T103" fmla="*/ 140 h 148"/>
                  <a:gd name="T104" fmla="*/ 261 w 133"/>
                  <a:gd name="T105" fmla="*/ 270 h 148"/>
                  <a:gd name="T106" fmla="*/ 421 w 133"/>
                  <a:gd name="T107" fmla="*/ 443 h 148"/>
                  <a:gd name="T108" fmla="*/ 529 w 133"/>
                  <a:gd name="T109" fmla="*/ 563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48">
                    <a:moveTo>
                      <a:pt x="35" y="26"/>
                    </a:moveTo>
                    <a:lnTo>
                      <a:pt x="37" y="20"/>
                    </a:lnTo>
                    <a:lnTo>
                      <a:pt x="39" y="14"/>
                    </a:lnTo>
                    <a:lnTo>
                      <a:pt x="42" y="9"/>
                    </a:lnTo>
                    <a:lnTo>
                      <a:pt x="48" y="7"/>
                    </a:lnTo>
                    <a:lnTo>
                      <a:pt x="47" y="22"/>
                    </a:lnTo>
                    <a:lnTo>
                      <a:pt x="49" y="36"/>
                    </a:lnTo>
                    <a:lnTo>
                      <a:pt x="54" y="49"/>
                    </a:lnTo>
                    <a:lnTo>
                      <a:pt x="62" y="59"/>
                    </a:lnTo>
                    <a:lnTo>
                      <a:pt x="70" y="70"/>
                    </a:lnTo>
                    <a:lnTo>
                      <a:pt x="78" y="80"/>
                    </a:lnTo>
                    <a:lnTo>
                      <a:pt x="86" y="91"/>
                    </a:lnTo>
                    <a:lnTo>
                      <a:pt x="94" y="101"/>
                    </a:lnTo>
                    <a:lnTo>
                      <a:pt x="99" y="93"/>
                    </a:lnTo>
                    <a:lnTo>
                      <a:pt x="101" y="83"/>
                    </a:lnTo>
                    <a:lnTo>
                      <a:pt x="105" y="73"/>
                    </a:lnTo>
                    <a:lnTo>
                      <a:pt x="113" y="66"/>
                    </a:lnTo>
                    <a:lnTo>
                      <a:pt x="110" y="88"/>
                    </a:lnTo>
                    <a:lnTo>
                      <a:pt x="111" y="107"/>
                    </a:lnTo>
                    <a:lnTo>
                      <a:pt x="118" y="126"/>
                    </a:lnTo>
                    <a:lnTo>
                      <a:pt x="133" y="141"/>
                    </a:lnTo>
                    <a:lnTo>
                      <a:pt x="133" y="148"/>
                    </a:lnTo>
                    <a:lnTo>
                      <a:pt x="125" y="145"/>
                    </a:lnTo>
                    <a:lnTo>
                      <a:pt x="118" y="141"/>
                    </a:lnTo>
                    <a:lnTo>
                      <a:pt x="110" y="138"/>
                    </a:lnTo>
                    <a:lnTo>
                      <a:pt x="103" y="134"/>
                    </a:lnTo>
                    <a:lnTo>
                      <a:pt x="95" y="131"/>
                    </a:lnTo>
                    <a:lnTo>
                      <a:pt x="86" y="129"/>
                    </a:lnTo>
                    <a:lnTo>
                      <a:pt x="78" y="126"/>
                    </a:lnTo>
                    <a:lnTo>
                      <a:pt x="70" y="125"/>
                    </a:lnTo>
                    <a:lnTo>
                      <a:pt x="70" y="122"/>
                    </a:lnTo>
                    <a:lnTo>
                      <a:pt x="77" y="122"/>
                    </a:lnTo>
                    <a:lnTo>
                      <a:pt x="85" y="124"/>
                    </a:lnTo>
                    <a:lnTo>
                      <a:pt x="91" y="124"/>
                    </a:lnTo>
                    <a:lnTo>
                      <a:pt x="97" y="120"/>
                    </a:lnTo>
                    <a:lnTo>
                      <a:pt x="89" y="111"/>
                    </a:lnTo>
                    <a:lnTo>
                      <a:pt x="81" y="99"/>
                    </a:lnTo>
                    <a:lnTo>
                      <a:pt x="71" y="87"/>
                    </a:lnTo>
                    <a:lnTo>
                      <a:pt x="61" y="75"/>
                    </a:lnTo>
                    <a:lnTo>
                      <a:pt x="49" y="64"/>
                    </a:lnTo>
                    <a:lnTo>
                      <a:pt x="37" y="54"/>
                    </a:lnTo>
                    <a:lnTo>
                      <a:pt x="21" y="47"/>
                    </a:lnTo>
                    <a:lnTo>
                      <a:pt x="6" y="44"/>
                    </a:lnTo>
                    <a:lnTo>
                      <a:pt x="10" y="42"/>
                    </a:lnTo>
                    <a:lnTo>
                      <a:pt x="17" y="44"/>
                    </a:lnTo>
                    <a:lnTo>
                      <a:pt x="26" y="44"/>
                    </a:lnTo>
                    <a:lnTo>
                      <a:pt x="33" y="39"/>
                    </a:lnTo>
                    <a:lnTo>
                      <a:pt x="26" y="27"/>
                    </a:lnTo>
                    <a:lnTo>
                      <a:pt x="16" y="18"/>
                    </a:lnTo>
                    <a:lnTo>
                      <a:pt x="6" y="9"/>
                    </a:lnTo>
                    <a:lnTo>
                      <a:pt x="0" y="0"/>
                    </a:lnTo>
                    <a:lnTo>
                      <a:pt x="9" y="7"/>
                    </a:lnTo>
                    <a:lnTo>
                      <a:pt x="17" y="13"/>
                    </a:lnTo>
                    <a:lnTo>
                      <a:pt x="28" y="21"/>
                    </a:lnTo>
                    <a:lnTo>
                      <a:pt x="35" y="2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4" name="Freeform 26"/>
              <p:cNvSpPr>
                <a:spLocks/>
              </p:cNvSpPr>
              <p:nvPr/>
            </p:nvSpPr>
            <p:spPr bwMode="auto">
              <a:xfrm>
                <a:off x="1483" y="1556"/>
                <a:ext cx="268" cy="795"/>
              </a:xfrm>
              <a:custGeom>
                <a:avLst/>
                <a:gdLst>
                  <a:gd name="T0" fmla="*/ 2344 w 240"/>
                  <a:gd name="T1" fmla="*/ 718 h 701"/>
                  <a:gd name="T2" fmla="*/ 2457 w 240"/>
                  <a:gd name="T3" fmla="*/ 1492 h 701"/>
                  <a:gd name="T4" fmla="*/ 2198 w 240"/>
                  <a:gd name="T5" fmla="*/ 2285 h 701"/>
                  <a:gd name="T6" fmla="*/ 2454 w 240"/>
                  <a:gd name="T7" fmla="*/ 2948 h 701"/>
                  <a:gd name="T8" fmla="*/ 2200 w 240"/>
                  <a:gd name="T9" fmla="*/ 3639 h 701"/>
                  <a:gd name="T10" fmla="*/ 2294 w 240"/>
                  <a:gd name="T11" fmla="*/ 4286 h 701"/>
                  <a:gd name="T12" fmla="*/ 2277 w 240"/>
                  <a:gd name="T13" fmla="*/ 4621 h 701"/>
                  <a:gd name="T14" fmla="*/ 2134 w 240"/>
                  <a:gd name="T15" fmla="*/ 6048 h 701"/>
                  <a:gd name="T16" fmla="*/ 2412 w 240"/>
                  <a:gd name="T17" fmla="*/ 7452 h 701"/>
                  <a:gd name="T18" fmla="*/ 2294 w 240"/>
                  <a:gd name="T19" fmla="*/ 9032 h 701"/>
                  <a:gd name="T20" fmla="*/ 1962 w 240"/>
                  <a:gd name="T21" fmla="*/ 10341 h 701"/>
                  <a:gd name="T22" fmla="*/ 2243 w 240"/>
                  <a:gd name="T23" fmla="*/ 10189 h 701"/>
                  <a:gd name="T24" fmla="*/ 2514 w 240"/>
                  <a:gd name="T25" fmla="*/ 9939 h 701"/>
                  <a:gd name="T26" fmla="*/ 2797 w 240"/>
                  <a:gd name="T27" fmla="*/ 9609 h 701"/>
                  <a:gd name="T28" fmla="*/ 3023 w 240"/>
                  <a:gd name="T29" fmla="*/ 9146 h 701"/>
                  <a:gd name="T30" fmla="*/ 3318 w 240"/>
                  <a:gd name="T31" fmla="*/ 9310 h 701"/>
                  <a:gd name="T32" fmla="*/ 3338 w 240"/>
                  <a:gd name="T33" fmla="*/ 9853 h 701"/>
                  <a:gd name="T34" fmla="*/ 3007 w 240"/>
                  <a:gd name="T35" fmla="*/ 9957 h 701"/>
                  <a:gd name="T36" fmla="*/ 2732 w 240"/>
                  <a:gd name="T37" fmla="*/ 9951 h 701"/>
                  <a:gd name="T38" fmla="*/ 2457 w 240"/>
                  <a:gd name="T39" fmla="*/ 10074 h 701"/>
                  <a:gd name="T40" fmla="*/ 2198 w 240"/>
                  <a:gd name="T41" fmla="*/ 10423 h 701"/>
                  <a:gd name="T42" fmla="*/ 1934 w 240"/>
                  <a:gd name="T43" fmla="*/ 10995 h 701"/>
                  <a:gd name="T44" fmla="*/ 1807 w 240"/>
                  <a:gd name="T45" fmla="*/ 11628 h 701"/>
                  <a:gd name="T46" fmla="*/ 1970 w 240"/>
                  <a:gd name="T47" fmla="*/ 12688 h 701"/>
                  <a:gd name="T48" fmla="*/ 2454 w 240"/>
                  <a:gd name="T49" fmla="*/ 13208 h 701"/>
                  <a:gd name="T50" fmla="*/ 2516 w 240"/>
                  <a:gd name="T51" fmla="*/ 14371 h 701"/>
                  <a:gd name="T52" fmla="*/ 2016 w 240"/>
                  <a:gd name="T53" fmla="*/ 13665 h 701"/>
                  <a:gd name="T54" fmla="*/ 1250 w 240"/>
                  <a:gd name="T55" fmla="*/ 12802 h 701"/>
                  <a:gd name="T56" fmla="*/ 329 w 240"/>
                  <a:gd name="T57" fmla="*/ 12250 h 701"/>
                  <a:gd name="T58" fmla="*/ 255 w 240"/>
                  <a:gd name="T59" fmla="*/ 11570 h 701"/>
                  <a:gd name="T60" fmla="*/ 600 w 240"/>
                  <a:gd name="T61" fmla="*/ 11452 h 701"/>
                  <a:gd name="T62" fmla="*/ 760 w 240"/>
                  <a:gd name="T63" fmla="*/ 11288 h 701"/>
                  <a:gd name="T64" fmla="*/ 494 w 240"/>
                  <a:gd name="T65" fmla="*/ 10650 h 701"/>
                  <a:gd name="T66" fmla="*/ 264 w 240"/>
                  <a:gd name="T67" fmla="*/ 9957 h 701"/>
                  <a:gd name="T68" fmla="*/ 2 w 240"/>
                  <a:gd name="T69" fmla="*/ 8976 h 701"/>
                  <a:gd name="T70" fmla="*/ 97 w 240"/>
                  <a:gd name="T71" fmla="*/ 7972 h 701"/>
                  <a:gd name="T72" fmla="*/ 346 w 240"/>
                  <a:gd name="T73" fmla="*/ 7977 h 701"/>
                  <a:gd name="T74" fmla="*/ 600 w 240"/>
                  <a:gd name="T75" fmla="*/ 8065 h 701"/>
                  <a:gd name="T76" fmla="*/ 748 w 240"/>
                  <a:gd name="T77" fmla="*/ 9452 h 701"/>
                  <a:gd name="T78" fmla="*/ 1114 w 240"/>
                  <a:gd name="T79" fmla="*/ 10898 h 701"/>
                  <a:gd name="T80" fmla="*/ 1449 w 240"/>
                  <a:gd name="T81" fmla="*/ 11411 h 701"/>
                  <a:gd name="T82" fmla="*/ 2084 w 240"/>
                  <a:gd name="T83" fmla="*/ 8764 h 701"/>
                  <a:gd name="T84" fmla="*/ 2200 w 240"/>
                  <a:gd name="T85" fmla="*/ 7476 h 701"/>
                  <a:gd name="T86" fmla="*/ 2147 w 240"/>
                  <a:gd name="T87" fmla="*/ 6898 h 701"/>
                  <a:gd name="T88" fmla="*/ 1858 w 240"/>
                  <a:gd name="T89" fmla="*/ 5872 h 701"/>
                  <a:gd name="T90" fmla="*/ 1334 w 240"/>
                  <a:gd name="T91" fmla="*/ 5207 h 701"/>
                  <a:gd name="T92" fmla="*/ 1062 w 240"/>
                  <a:gd name="T93" fmla="*/ 4899 h 701"/>
                  <a:gd name="T94" fmla="*/ 552 w 240"/>
                  <a:gd name="T95" fmla="*/ 3656 h 701"/>
                  <a:gd name="T96" fmla="*/ 849 w 240"/>
                  <a:gd name="T97" fmla="*/ 3242 h 701"/>
                  <a:gd name="T98" fmla="*/ 1002 w 240"/>
                  <a:gd name="T99" fmla="*/ 2656 h 701"/>
                  <a:gd name="T100" fmla="*/ 932 w 240"/>
                  <a:gd name="T101" fmla="*/ 2001 h 701"/>
                  <a:gd name="T102" fmla="*/ 1162 w 240"/>
                  <a:gd name="T103" fmla="*/ 1782 h 701"/>
                  <a:gd name="T104" fmla="*/ 1396 w 240"/>
                  <a:gd name="T105" fmla="*/ 1460 h 701"/>
                  <a:gd name="T106" fmla="*/ 1415 w 240"/>
                  <a:gd name="T107" fmla="*/ 917 h 701"/>
                  <a:gd name="T108" fmla="*/ 1739 w 240"/>
                  <a:gd name="T109" fmla="*/ 508 h 701"/>
                  <a:gd name="T110" fmla="*/ 2160 w 240"/>
                  <a:gd name="T111" fmla="*/ 239 h 7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0" h="701">
                    <a:moveTo>
                      <a:pt x="161" y="0"/>
                    </a:moveTo>
                    <a:lnTo>
                      <a:pt x="160" y="19"/>
                    </a:lnTo>
                    <a:lnTo>
                      <a:pt x="166" y="35"/>
                    </a:lnTo>
                    <a:lnTo>
                      <a:pt x="175" y="47"/>
                    </a:lnTo>
                    <a:lnTo>
                      <a:pt x="185" y="60"/>
                    </a:lnTo>
                    <a:lnTo>
                      <a:pt x="175" y="73"/>
                    </a:lnTo>
                    <a:lnTo>
                      <a:pt x="167" y="83"/>
                    </a:lnTo>
                    <a:lnTo>
                      <a:pt x="161" y="96"/>
                    </a:lnTo>
                    <a:lnTo>
                      <a:pt x="156" y="111"/>
                    </a:lnTo>
                    <a:lnTo>
                      <a:pt x="158" y="124"/>
                    </a:lnTo>
                    <a:lnTo>
                      <a:pt x="167" y="134"/>
                    </a:lnTo>
                    <a:lnTo>
                      <a:pt x="174" y="144"/>
                    </a:lnTo>
                    <a:lnTo>
                      <a:pt x="167" y="158"/>
                    </a:lnTo>
                    <a:lnTo>
                      <a:pt x="160" y="165"/>
                    </a:lnTo>
                    <a:lnTo>
                      <a:pt x="157" y="177"/>
                    </a:lnTo>
                    <a:lnTo>
                      <a:pt x="156" y="188"/>
                    </a:lnTo>
                    <a:lnTo>
                      <a:pt x="158" y="200"/>
                    </a:lnTo>
                    <a:lnTo>
                      <a:pt x="162" y="209"/>
                    </a:lnTo>
                    <a:lnTo>
                      <a:pt x="166" y="214"/>
                    </a:lnTo>
                    <a:lnTo>
                      <a:pt x="167" y="219"/>
                    </a:lnTo>
                    <a:lnTo>
                      <a:pt x="161" y="226"/>
                    </a:lnTo>
                    <a:lnTo>
                      <a:pt x="150" y="250"/>
                    </a:lnTo>
                    <a:lnTo>
                      <a:pt x="147" y="272"/>
                    </a:lnTo>
                    <a:lnTo>
                      <a:pt x="150" y="295"/>
                    </a:lnTo>
                    <a:lnTo>
                      <a:pt x="157" y="316"/>
                    </a:lnTo>
                    <a:lnTo>
                      <a:pt x="164" y="339"/>
                    </a:lnTo>
                    <a:lnTo>
                      <a:pt x="170" y="363"/>
                    </a:lnTo>
                    <a:lnTo>
                      <a:pt x="172" y="390"/>
                    </a:lnTo>
                    <a:lnTo>
                      <a:pt x="167" y="419"/>
                    </a:lnTo>
                    <a:lnTo>
                      <a:pt x="162" y="440"/>
                    </a:lnTo>
                    <a:lnTo>
                      <a:pt x="156" y="461"/>
                    </a:lnTo>
                    <a:lnTo>
                      <a:pt x="147" y="484"/>
                    </a:lnTo>
                    <a:lnTo>
                      <a:pt x="139" y="504"/>
                    </a:lnTo>
                    <a:lnTo>
                      <a:pt x="146" y="503"/>
                    </a:lnTo>
                    <a:lnTo>
                      <a:pt x="153" y="501"/>
                    </a:lnTo>
                    <a:lnTo>
                      <a:pt x="158" y="497"/>
                    </a:lnTo>
                    <a:lnTo>
                      <a:pt x="165" y="493"/>
                    </a:lnTo>
                    <a:lnTo>
                      <a:pt x="171" y="488"/>
                    </a:lnTo>
                    <a:lnTo>
                      <a:pt x="178" y="484"/>
                    </a:lnTo>
                    <a:lnTo>
                      <a:pt x="185" y="480"/>
                    </a:lnTo>
                    <a:lnTo>
                      <a:pt x="193" y="478"/>
                    </a:lnTo>
                    <a:lnTo>
                      <a:pt x="197" y="468"/>
                    </a:lnTo>
                    <a:lnTo>
                      <a:pt x="200" y="459"/>
                    </a:lnTo>
                    <a:lnTo>
                      <a:pt x="205" y="452"/>
                    </a:lnTo>
                    <a:lnTo>
                      <a:pt x="214" y="447"/>
                    </a:lnTo>
                    <a:lnTo>
                      <a:pt x="222" y="448"/>
                    </a:lnTo>
                    <a:lnTo>
                      <a:pt x="228" y="450"/>
                    </a:lnTo>
                    <a:lnTo>
                      <a:pt x="235" y="454"/>
                    </a:lnTo>
                    <a:lnTo>
                      <a:pt x="238" y="459"/>
                    </a:lnTo>
                    <a:lnTo>
                      <a:pt x="240" y="471"/>
                    </a:lnTo>
                    <a:lnTo>
                      <a:pt x="236" y="481"/>
                    </a:lnTo>
                    <a:lnTo>
                      <a:pt x="228" y="488"/>
                    </a:lnTo>
                    <a:lnTo>
                      <a:pt x="218" y="490"/>
                    </a:lnTo>
                    <a:lnTo>
                      <a:pt x="212" y="487"/>
                    </a:lnTo>
                    <a:lnTo>
                      <a:pt x="205" y="484"/>
                    </a:lnTo>
                    <a:lnTo>
                      <a:pt x="199" y="484"/>
                    </a:lnTo>
                    <a:lnTo>
                      <a:pt x="193" y="485"/>
                    </a:lnTo>
                    <a:lnTo>
                      <a:pt x="186" y="487"/>
                    </a:lnTo>
                    <a:lnTo>
                      <a:pt x="180" y="489"/>
                    </a:lnTo>
                    <a:lnTo>
                      <a:pt x="175" y="492"/>
                    </a:lnTo>
                    <a:lnTo>
                      <a:pt x="170" y="495"/>
                    </a:lnTo>
                    <a:lnTo>
                      <a:pt x="162" y="502"/>
                    </a:lnTo>
                    <a:lnTo>
                      <a:pt x="156" y="509"/>
                    </a:lnTo>
                    <a:lnTo>
                      <a:pt x="148" y="518"/>
                    </a:lnTo>
                    <a:lnTo>
                      <a:pt x="142" y="527"/>
                    </a:lnTo>
                    <a:lnTo>
                      <a:pt x="136" y="536"/>
                    </a:lnTo>
                    <a:lnTo>
                      <a:pt x="132" y="546"/>
                    </a:lnTo>
                    <a:lnTo>
                      <a:pt x="129" y="556"/>
                    </a:lnTo>
                    <a:lnTo>
                      <a:pt x="128" y="567"/>
                    </a:lnTo>
                    <a:lnTo>
                      <a:pt x="128" y="583"/>
                    </a:lnTo>
                    <a:lnTo>
                      <a:pt x="132" y="601"/>
                    </a:lnTo>
                    <a:lnTo>
                      <a:pt x="141" y="620"/>
                    </a:lnTo>
                    <a:lnTo>
                      <a:pt x="155" y="633"/>
                    </a:lnTo>
                    <a:lnTo>
                      <a:pt x="165" y="638"/>
                    </a:lnTo>
                    <a:lnTo>
                      <a:pt x="174" y="645"/>
                    </a:lnTo>
                    <a:lnTo>
                      <a:pt x="180" y="654"/>
                    </a:lnTo>
                    <a:lnTo>
                      <a:pt x="185" y="663"/>
                    </a:lnTo>
                    <a:lnTo>
                      <a:pt x="179" y="701"/>
                    </a:lnTo>
                    <a:lnTo>
                      <a:pt x="170" y="700"/>
                    </a:lnTo>
                    <a:lnTo>
                      <a:pt x="156" y="683"/>
                    </a:lnTo>
                    <a:lnTo>
                      <a:pt x="142" y="667"/>
                    </a:lnTo>
                    <a:lnTo>
                      <a:pt x="125" y="652"/>
                    </a:lnTo>
                    <a:lnTo>
                      <a:pt x="108" y="638"/>
                    </a:lnTo>
                    <a:lnTo>
                      <a:pt x="89" y="625"/>
                    </a:lnTo>
                    <a:lnTo>
                      <a:pt x="68" y="615"/>
                    </a:lnTo>
                    <a:lnTo>
                      <a:pt x="47" y="605"/>
                    </a:lnTo>
                    <a:lnTo>
                      <a:pt x="23" y="598"/>
                    </a:lnTo>
                    <a:lnTo>
                      <a:pt x="21" y="586"/>
                    </a:lnTo>
                    <a:lnTo>
                      <a:pt x="18" y="575"/>
                    </a:lnTo>
                    <a:lnTo>
                      <a:pt x="18" y="565"/>
                    </a:lnTo>
                    <a:lnTo>
                      <a:pt x="24" y="556"/>
                    </a:lnTo>
                    <a:lnTo>
                      <a:pt x="33" y="558"/>
                    </a:lnTo>
                    <a:lnTo>
                      <a:pt x="42" y="559"/>
                    </a:lnTo>
                    <a:lnTo>
                      <a:pt x="51" y="560"/>
                    </a:lnTo>
                    <a:lnTo>
                      <a:pt x="58" y="561"/>
                    </a:lnTo>
                    <a:lnTo>
                      <a:pt x="53" y="551"/>
                    </a:lnTo>
                    <a:lnTo>
                      <a:pt x="47" y="541"/>
                    </a:lnTo>
                    <a:lnTo>
                      <a:pt x="42" y="531"/>
                    </a:lnTo>
                    <a:lnTo>
                      <a:pt x="35" y="520"/>
                    </a:lnTo>
                    <a:lnTo>
                      <a:pt x="29" y="509"/>
                    </a:lnTo>
                    <a:lnTo>
                      <a:pt x="24" y="498"/>
                    </a:lnTo>
                    <a:lnTo>
                      <a:pt x="19" y="487"/>
                    </a:lnTo>
                    <a:lnTo>
                      <a:pt x="15" y="475"/>
                    </a:lnTo>
                    <a:lnTo>
                      <a:pt x="7" y="457"/>
                    </a:lnTo>
                    <a:lnTo>
                      <a:pt x="2" y="437"/>
                    </a:lnTo>
                    <a:lnTo>
                      <a:pt x="0" y="414"/>
                    </a:lnTo>
                    <a:lnTo>
                      <a:pt x="1" y="390"/>
                    </a:lnTo>
                    <a:lnTo>
                      <a:pt x="7" y="389"/>
                    </a:lnTo>
                    <a:lnTo>
                      <a:pt x="13" y="389"/>
                    </a:lnTo>
                    <a:lnTo>
                      <a:pt x="19" y="390"/>
                    </a:lnTo>
                    <a:lnTo>
                      <a:pt x="24" y="390"/>
                    </a:lnTo>
                    <a:lnTo>
                      <a:pt x="30" y="393"/>
                    </a:lnTo>
                    <a:lnTo>
                      <a:pt x="35" y="394"/>
                    </a:lnTo>
                    <a:lnTo>
                      <a:pt x="42" y="394"/>
                    </a:lnTo>
                    <a:lnTo>
                      <a:pt x="47" y="395"/>
                    </a:lnTo>
                    <a:lnTo>
                      <a:pt x="47" y="432"/>
                    </a:lnTo>
                    <a:lnTo>
                      <a:pt x="52" y="461"/>
                    </a:lnTo>
                    <a:lnTo>
                      <a:pt x="59" y="490"/>
                    </a:lnTo>
                    <a:lnTo>
                      <a:pt x="71" y="522"/>
                    </a:lnTo>
                    <a:lnTo>
                      <a:pt x="79" y="531"/>
                    </a:lnTo>
                    <a:lnTo>
                      <a:pt x="85" y="541"/>
                    </a:lnTo>
                    <a:lnTo>
                      <a:pt x="92" y="550"/>
                    </a:lnTo>
                    <a:lnTo>
                      <a:pt x="103" y="556"/>
                    </a:lnTo>
                    <a:lnTo>
                      <a:pt x="124" y="506"/>
                    </a:lnTo>
                    <a:lnTo>
                      <a:pt x="139" y="462"/>
                    </a:lnTo>
                    <a:lnTo>
                      <a:pt x="148" y="427"/>
                    </a:lnTo>
                    <a:lnTo>
                      <a:pt x="155" y="399"/>
                    </a:lnTo>
                    <a:lnTo>
                      <a:pt x="156" y="379"/>
                    </a:lnTo>
                    <a:lnTo>
                      <a:pt x="157" y="365"/>
                    </a:lnTo>
                    <a:lnTo>
                      <a:pt x="156" y="356"/>
                    </a:lnTo>
                    <a:lnTo>
                      <a:pt x="156" y="353"/>
                    </a:lnTo>
                    <a:lnTo>
                      <a:pt x="151" y="336"/>
                    </a:lnTo>
                    <a:lnTo>
                      <a:pt x="146" y="319"/>
                    </a:lnTo>
                    <a:lnTo>
                      <a:pt x="139" y="302"/>
                    </a:lnTo>
                    <a:lnTo>
                      <a:pt x="132" y="287"/>
                    </a:lnTo>
                    <a:lnTo>
                      <a:pt x="122" y="273"/>
                    </a:lnTo>
                    <a:lnTo>
                      <a:pt x="110" y="262"/>
                    </a:lnTo>
                    <a:lnTo>
                      <a:pt x="95" y="254"/>
                    </a:lnTo>
                    <a:lnTo>
                      <a:pt x="76" y="249"/>
                    </a:lnTo>
                    <a:lnTo>
                      <a:pt x="75" y="249"/>
                    </a:lnTo>
                    <a:lnTo>
                      <a:pt x="75" y="240"/>
                    </a:lnTo>
                    <a:lnTo>
                      <a:pt x="71" y="219"/>
                    </a:lnTo>
                    <a:lnTo>
                      <a:pt x="61" y="195"/>
                    </a:lnTo>
                    <a:lnTo>
                      <a:pt x="39" y="178"/>
                    </a:lnTo>
                    <a:lnTo>
                      <a:pt x="47" y="172"/>
                    </a:lnTo>
                    <a:lnTo>
                      <a:pt x="53" y="165"/>
                    </a:lnTo>
                    <a:lnTo>
                      <a:pt x="59" y="158"/>
                    </a:lnTo>
                    <a:lnTo>
                      <a:pt x="66" y="150"/>
                    </a:lnTo>
                    <a:lnTo>
                      <a:pt x="70" y="140"/>
                    </a:lnTo>
                    <a:lnTo>
                      <a:pt x="72" y="130"/>
                    </a:lnTo>
                    <a:lnTo>
                      <a:pt x="73" y="118"/>
                    </a:lnTo>
                    <a:lnTo>
                      <a:pt x="71" y="104"/>
                    </a:lnTo>
                    <a:lnTo>
                      <a:pt x="65" y="97"/>
                    </a:lnTo>
                    <a:lnTo>
                      <a:pt x="70" y="93"/>
                    </a:lnTo>
                    <a:lnTo>
                      <a:pt x="76" y="91"/>
                    </a:lnTo>
                    <a:lnTo>
                      <a:pt x="82" y="87"/>
                    </a:lnTo>
                    <a:lnTo>
                      <a:pt x="89" y="83"/>
                    </a:lnTo>
                    <a:lnTo>
                      <a:pt x="95" y="78"/>
                    </a:lnTo>
                    <a:lnTo>
                      <a:pt x="99" y="71"/>
                    </a:lnTo>
                    <a:lnTo>
                      <a:pt x="103" y="65"/>
                    </a:lnTo>
                    <a:lnTo>
                      <a:pt x="104" y="58"/>
                    </a:lnTo>
                    <a:lnTo>
                      <a:pt x="101" y="44"/>
                    </a:lnTo>
                    <a:lnTo>
                      <a:pt x="104" y="35"/>
                    </a:lnTo>
                    <a:lnTo>
                      <a:pt x="113" y="30"/>
                    </a:lnTo>
                    <a:lnTo>
                      <a:pt x="123" y="26"/>
                    </a:lnTo>
                    <a:lnTo>
                      <a:pt x="134" y="23"/>
                    </a:lnTo>
                    <a:lnTo>
                      <a:pt x="145" y="19"/>
                    </a:lnTo>
                    <a:lnTo>
                      <a:pt x="152" y="12"/>
                    </a:lnTo>
                    <a:lnTo>
                      <a:pt x="156" y="0"/>
                    </a:lnTo>
                    <a:lnTo>
                      <a:pt x="161"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5" name="Freeform 27"/>
              <p:cNvSpPr>
                <a:spLocks/>
              </p:cNvSpPr>
              <p:nvPr/>
            </p:nvSpPr>
            <p:spPr bwMode="auto">
              <a:xfrm>
                <a:off x="4015" y="1563"/>
                <a:ext cx="271" cy="784"/>
              </a:xfrm>
              <a:custGeom>
                <a:avLst/>
                <a:gdLst>
                  <a:gd name="T0" fmla="*/ 1995 w 243"/>
                  <a:gd name="T1" fmla="*/ 1310 h 692"/>
                  <a:gd name="T2" fmla="*/ 2269 w 243"/>
                  <a:gd name="T3" fmla="*/ 1859 h 692"/>
                  <a:gd name="T4" fmla="*/ 2506 w 243"/>
                  <a:gd name="T5" fmla="*/ 2106 h 692"/>
                  <a:gd name="T6" fmla="*/ 2390 w 243"/>
                  <a:gd name="T7" fmla="*/ 2850 h 692"/>
                  <a:gd name="T8" fmla="*/ 2711 w 243"/>
                  <a:gd name="T9" fmla="*/ 3800 h 692"/>
                  <a:gd name="T10" fmla="*/ 2404 w 243"/>
                  <a:gd name="T11" fmla="*/ 4242 h 692"/>
                  <a:gd name="T12" fmla="*/ 2285 w 243"/>
                  <a:gd name="T13" fmla="*/ 4905 h 692"/>
                  <a:gd name="T14" fmla="*/ 1904 w 243"/>
                  <a:gd name="T15" fmla="*/ 5319 h 692"/>
                  <a:gd name="T16" fmla="*/ 1548 w 243"/>
                  <a:gd name="T17" fmla="*/ 5877 h 692"/>
                  <a:gd name="T18" fmla="*/ 1315 w 243"/>
                  <a:gd name="T19" fmla="*/ 6554 h 692"/>
                  <a:gd name="T20" fmla="*/ 1388 w 243"/>
                  <a:gd name="T21" fmla="*/ 7681 h 692"/>
                  <a:gd name="T22" fmla="*/ 1601 w 243"/>
                  <a:gd name="T23" fmla="*/ 9655 h 692"/>
                  <a:gd name="T24" fmla="*/ 1831 w 243"/>
                  <a:gd name="T25" fmla="*/ 10668 h 692"/>
                  <a:gd name="T26" fmla="*/ 2220 w 243"/>
                  <a:gd name="T27" fmla="*/ 10695 h 692"/>
                  <a:gd name="T28" fmla="*/ 2481 w 243"/>
                  <a:gd name="T29" fmla="*/ 9755 h 692"/>
                  <a:gd name="T30" fmla="*/ 2670 w 243"/>
                  <a:gd name="T31" fmla="*/ 8710 h 692"/>
                  <a:gd name="T32" fmla="*/ 3329 w 243"/>
                  <a:gd name="T33" fmla="*/ 8546 h 692"/>
                  <a:gd name="T34" fmla="*/ 3321 w 243"/>
                  <a:gd name="T35" fmla="*/ 9036 h 692"/>
                  <a:gd name="T36" fmla="*/ 2999 w 243"/>
                  <a:gd name="T37" fmla="*/ 10313 h 692"/>
                  <a:gd name="T38" fmla="*/ 3072 w 243"/>
                  <a:gd name="T39" fmla="*/ 11259 h 692"/>
                  <a:gd name="T40" fmla="*/ 3072 w 243"/>
                  <a:gd name="T41" fmla="*/ 11684 h 692"/>
                  <a:gd name="T42" fmla="*/ 2368 w 243"/>
                  <a:gd name="T43" fmla="*/ 12117 h 692"/>
                  <a:gd name="T44" fmla="*/ 1530 w 243"/>
                  <a:gd name="T45" fmla="*/ 12984 h 692"/>
                  <a:gd name="T46" fmla="*/ 928 w 243"/>
                  <a:gd name="T47" fmla="*/ 13856 h 692"/>
                  <a:gd name="T48" fmla="*/ 790 w 243"/>
                  <a:gd name="T49" fmla="*/ 13379 h 692"/>
                  <a:gd name="T50" fmla="*/ 952 w 243"/>
                  <a:gd name="T51" fmla="*/ 12816 h 692"/>
                  <a:gd name="T52" fmla="*/ 1388 w 243"/>
                  <a:gd name="T53" fmla="*/ 12230 h 692"/>
                  <a:gd name="T54" fmla="*/ 1601 w 243"/>
                  <a:gd name="T55" fmla="*/ 11438 h 692"/>
                  <a:gd name="T56" fmla="*/ 1548 w 243"/>
                  <a:gd name="T57" fmla="*/ 10875 h 692"/>
                  <a:gd name="T58" fmla="*/ 1393 w 243"/>
                  <a:gd name="T59" fmla="*/ 10323 h 692"/>
                  <a:gd name="T60" fmla="*/ 1057 w 243"/>
                  <a:gd name="T61" fmla="*/ 9923 h 692"/>
                  <a:gd name="T62" fmla="*/ 607 w 243"/>
                  <a:gd name="T63" fmla="*/ 9594 h 692"/>
                  <a:gd name="T64" fmla="*/ 255 w 243"/>
                  <a:gd name="T65" fmla="*/ 9688 h 692"/>
                  <a:gd name="T66" fmla="*/ 0 w 243"/>
                  <a:gd name="T67" fmla="*/ 9243 h 692"/>
                  <a:gd name="T68" fmla="*/ 348 w 243"/>
                  <a:gd name="T69" fmla="*/ 8886 h 692"/>
                  <a:gd name="T70" fmla="*/ 569 w 243"/>
                  <a:gd name="T71" fmla="*/ 9184 h 692"/>
                  <a:gd name="T72" fmla="*/ 683 w 243"/>
                  <a:gd name="T73" fmla="*/ 9508 h 692"/>
                  <a:gd name="T74" fmla="*/ 983 w 243"/>
                  <a:gd name="T75" fmla="*/ 9768 h 692"/>
                  <a:gd name="T76" fmla="*/ 1287 w 243"/>
                  <a:gd name="T77" fmla="*/ 9968 h 692"/>
                  <a:gd name="T78" fmla="*/ 1179 w 243"/>
                  <a:gd name="T79" fmla="*/ 9022 h 692"/>
                  <a:gd name="T80" fmla="*/ 1035 w 243"/>
                  <a:gd name="T81" fmla="*/ 7474 h 692"/>
                  <a:gd name="T82" fmla="*/ 1222 w 243"/>
                  <a:gd name="T83" fmla="*/ 6095 h 692"/>
                  <a:gd name="T84" fmla="*/ 1315 w 243"/>
                  <a:gd name="T85" fmla="*/ 5226 h 692"/>
                  <a:gd name="T86" fmla="*/ 1096 w 243"/>
                  <a:gd name="T87" fmla="*/ 4662 h 692"/>
                  <a:gd name="T88" fmla="*/ 1116 w 243"/>
                  <a:gd name="T89" fmla="*/ 4077 h 692"/>
                  <a:gd name="T90" fmla="*/ 1062 w 243"/>
                  <a:gd name="T91" fmla="*/ 3305 h 692"/>
                  <a:gd name="T92" fmla="*/ 983 w 243"/>
                  <a:gd name="T93" fmla="*/ 2898 h 692"/>
                  <a:gd name="T94" fmla="*/ 1179 w 243"/>
                  <a:gd name="T95" fmla="*/ 2498 h 692"/>
                  <a:gd name="T96" fmla="*/ 1154 w 243"/>
                  <a:gd name="T97" fmla="*/ 1906 h 692"/>
                  <a:gd name="T98" fmla="*/ 832 w 243"/>
                  <a:gd name="T99" fmla="*/ 1371 h 692"/>
                  <a:gd name="T100" fmla="*/ 1154 w 243"/>
                  <a:gd name="T101" fmla="*/ 620 h 692"/>
                  <a:gd name="T102" fmla="*/ 1116 w 243"/>
                  <a:gd name="T103" fmla="*/ 145 h 692"/>
                  <a:gd name="T104" fmla="*/ 1245 w 243"/>
                  <a:gd name="T105" fmla="*/ 128 h 692"/>
                  <a:gd name="T106" fmla="*/ 1530 w 243"/>
                  <a:gd name="T107" fmla="*/ 493 h 692"/>
                  <a:gd name="T108" fmla="*/ 1869 w 243"/>
                  <a:gd name="T109" fmla="*/ 734 h 6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3" h="692">
                    <a:moveTo>
                      <a:pt x="145" y="39"/>
                    </a:moveTo>
                    <a:lnTo>
                      <a:pt x="145" y="51"/>
                    </a:lnTo>
                    <a:lnTo>
                      <a:pt x="146" y="65"/>
                    </a:lnTo>
                    <a:lnTo>
                      <a:pt x="150" y="78"/>
                    </a:lnTo>
                    <a:lnTo>
                      <a:pt x="158" y="87"/>
                    </a:lnTo>
                    <a:lnTo>
                      <a:pt x="165" y="93"/>
                    </a:lnTo>
                    <a:lnTo>
                      <a:pt x="174" y="96"/>
                    </a:lnTo>
                    <a:lnTo>
                      <a:pt x="182" y="98"/>
                    </a:lnTo>
                    <a:lnTo>
                      <a:pt x="183" y="105"/>
                    </a:lnTo>
                    <a:lnTo>
                      <a:pt x="174" y="115"/>
                    </a:lnTo>
                    <a:lnTo>
                      <a:pt x="173" y="127"/>
                    </a:lnTo>
                    <a:lnTo>
                      <a:pt x="174" y="143"/>
                    </a:lnTo>
                    <a:lnTo>
                      <a:pt x="177" y="155"/>
                    </a:lnTo>
                    <a:lnTo>
                      <a:pt x="207" y="183"/>
                    </a:lnTo>
                    <a:lnTo>
                      <a:pt x="198" y="190"/>
                    </a:lnTo>
                    <a:lnTo>
                      <a:pt x="190" y="197"/>
                    </a:lnTo>
                    <a:lnTo>
                      <a:pt x="182" y="205"/>
                    </a:lnTo>
                    <a:lnTo>
                      <a:pt x="176" y="212"/>
                    </a:lnTo>
                    <a:lnTo>
                      <a:pt x="172" y="223"/>
                    </a:lnTo>
                    <a:lnTo>
                      <a:pt x="168" y="233"/>
                    </a:lnTo>
                    <a:lnTo>
                      <a:pt x="167" y="245"/>
                    </a:lnTo>
                    <a:lnTo>
                      <a:pt x="167" y="259"/>
                    </a:lnTo>
                    <a:lnTo>
                      <a:pt x="152" y="262"/>
                    </a:lnTo>
                    <a:lnTo>
                      <a:pt x="139" y="267"/>
                    </a:lnTo>
                    <a:lnTo>
                      <a:pt x="129" y="275"/>
                    </a:lnTo>
                    <a:lnTo>
                      <a:pt x="120" y="283"/>
                    </a:lnTo>
                    <a:lnTo>
                      <a:pt x="113" y="294"/>
                    </a:lnTo>
                    <a:lnTo>
                      <a:pt x="107" y="305"/>
                    </a:lnTo>
                    <a:lnTo>
                      <a:pt x="101" y="317"/>
                    </a:lnTo>
                    <a:lnTo>
                      <a:pt x="96" y="328"/>
                    </a:lnTo>
                    <a:lnTo>
                      <a:pt x="96" y="337"/>
                    </a:lnTo>
                    <a:lnTo>
                      <a:pt x="98" y="356"/>
                    </a:lnTo>
                    <a:lnTo>
                      <a:pt x="101" y="384"/>
                    </a:lnTo>
                    <a:lnTo>
                      <a:pt x="106" y="416"/>
                    </a:lnTo>
                    <a:lnTo>
                      <a:pt x="111" y="450"/>
                    </a:lnTo>
                    <a:lnTo>
                      <a:pt x="117" y="483"/>
                    </a:lnTo>
                    <a:lnTo>
                      <a:pt x="125" y="512"/>
                    </a:lnTo>
                    <a:lnTo>
                      <a:pt x="134" y="534"/>
                    </a:lnTo>
                    <a:lnTo>
                      <a:pt x="139" y="556"/>
                    </a:lnTo>
                    <a:lnTo>
                      <a:pt x="152" y="546"/>
                    </a:lnTo>
                    <a:lnTo>
                      <a:pt x="162" y="535"/>
                    </a:lnTo>
                    <a:lnTo>
                      <a:pt x="171" y="520"/>
                    </a:lnTo>
                    <a:lnTo>
                      <a:pt x="177" y="504"/>
                    </a:lnTo>
                    <a:lnTo>
                      <a:pt x="182" y="488"/>
                    </a:lnTo>
                    <a:lnTo>
                      <a:pt x="187" y="470"/>
                    </a:lnTo>
                    <a:lnTo>
                      <a:pt x="191" y="452"/>
                    </a:lnTo>
                    <a:lnTo>
                      <a:pt x="195" y="436"/>
                    </a:lnTo>
                    <a:lnTo>
                      <a:pt x="195" y="407"/>
                    </a:lnTo>
                    <a:lnTo>
                      <a:pt x="240" y="399"/>
                    </a:lnTo>
                    <a:lnTo>
                      <a:pt x="243" y="427"/>
                    </a:lnTo>
                    <a:lnTo>
                      <a:pt x="243" y="429"/>
                    </a:lnTo>
                    <a:lnTo>
                      <a:pt x="243" y="438"/>
                    </a:lnTo>
                    <a:lnTo>
                      <a:pt x="242" y="452"/>
                    </a:lnTo>
                    <a:lnTo>
                      <a:pt x="238" y="469"/>
                    </a:lnTo>
                    <a:lnTo>
                      <a:pt x="230" y="490"/>
                    </a:lnTo>
                    <a:lnTo>
                      <a:pt x="220" y="515"/>
                    </a:lnTo>
                    <a:lnTo>
                      <a:pt x="205" y="541"/>
                    </a:lnTo>
                    <a:lnTo>
                      <a:pt x="183" y="569"/>
                    </a:lnTo>
                    <a:lnTo>
                      <a:pt x="223" y="563"/>
                    </a:lnTo>
                    <a:lnTo>
                      <a:pt x="223" y="565"/>
                    </a:lnTo>
                    <a:lnTo>
                      <a:pt x="224" y="573"/>
                    </a:lnTo>
                    <a:lnTo>
                      <a:pt x="223" y="583"/>
                    </a:lnTo>
                    <a:lnTo>
                      <a:pt x="221" y="591"/>
                    </a:lnTo>
                    <a:lnTo>
                      <a:pt x="197" y="597"/>
                    </a:lnTo>
                    <a:lnTo>
                      <a:pt x="173" y="606"/>
                    </a:lnTo>
                    <a:lnTo>
                      <a:pt x="152" y="619"/>
                    </a:lnTo>
                    <a:lnTo>
                      <a:pt x="131" y="634"/>
                    </a:lnTo>
                    <a:lnTo>
                      <a:pt x="111" y="649"/>
                    </a:lnTo>
                    <a:lnTo>
                      <a:pt x="94" y="664"/>
                    </a:lnTo>
                    <a:lnTo>
                      <a:pt x="79" y="680"/>
                    </a:lnTo>
                    <a:lnTo>
                      <a:pt x="66" y="692"/>
                    </a:lnTo>
                    <a:lnTo>
                      <a:pt x="60" y="688"/>
                    </a:lnTo>
                    <a:lnTo>
                      <a:pt x="58" y="680"/>
                    </a:lnTo>
                    <a:lnTo>
                      <a:pt x="58" y="669"/>
                    </a:lnTo>
                    <a:lnTo>
                      <a:pt x="56" y="662"/>
                    </a:lnTo>
                    <a:lnTo>
                      <a:pt x="61" y="650"/>
                    </a:lnTo>
                    <a:lnTo>
                      <a:pt x="70" y="641"/>
                    </a:lnTo>
                    <a:lnTo>
                      <a:pt x="80" y="631"/>
                    </a:lnTo>
                    <a:lnTo>
                      <a:pt x="91" y="621"/>
                    </a:lnTo>
                    <a:lnTo>
                      <a:pt x="101" y="611"/>
                    </a:lnTo>
                    <a:lnTo>
                      <a:pt x="110" y="600"/>
                    </a:lnTo>
                    <a:lnTo>
                      <a:pt x="116" y="587"/>
                    </a:lnTo>
                    <a:lnTo>
                      <a:pt x="117" y="572"/>
                    </a:lnTo>
                    <a:lnTo>
                      <a:pt x="119" y="564"/>
                    </a:lnTo>
                    <a:lnTo>
                      <a:pt x="116" y="554"/>
                    </a:lnTo>
                    <a:lnTo>
                      <a:pt x="113" y="545"/>
                    </a:lnTo>
                    <a:lnTo>
                      <a:pt x="110" y="537"/>
                    </a:lnTo>
                    <a:lnTo>
                      <a:pt x="107" y="526"/>
                    </a:lnTo>
                    <a:lnTo>
                      <a:pt x="102" y="516"/>
                    </a:lnTo>
                    <a:lnTo>
                      <a:pt x="94" y="508"/>
                    </a:lnTo>
                    <a:lnTo>
                      <a:pt x="87" y="501"/>
                    </a:lnTo>
                    <a:lnTo>
                      <a:pt x="77" y="495"/>
                    </a:lnTo>
                    <a:lnTo>
                      <a:pt x="65" y="490"/>
                    </a:lnTo>
                    <a:lnTo>
                      <a:pt x="54" y="485"/>
                    </a:lnTo>
                    <a:lnTo>
                      <a:pt x="44" y="480"/>
                    </a:lnTo>
                    <a:lnTo>
                      <a:pt x="36" y="483"/>
                    </a:lnTo>
                    <a:lnTo>
                      <a:pt x="27" y="485"/>
                    </a:lnTo>
                    <a:lnTo>
                      <a:pt x="19" y="485"/>
                    </a:lnTo>
                    <a:lnTo>
                      <a:pt x="11" y="484"/>
                    </a:lnTo>
                    <a:lnTo>
                      <a:pt x="0" y="470"/>
                    </a:lnTo>
                    <a:lnTo>
                      <a:pt x="0" y="462"/>
                    </a:lnTo>
                    <a:lnTo>
                      <a:pt x="7" y="455"/>
                    </a:lnTo>
                    <a:lnTo>
                      <a:pt x="14" y="449"/>
                    </a:lnTo>
                    <a:lnTo>
                      <a:pt x="25" y="445"/>
                    </a:lnTo>
                    <a:lnTo>
                      <a:pt x="36" y="447"/>
                    </a:lnTo>
                    <a:lnTo>
                      <a:pt x="41" y="452"/>
                    </a:lnTo>
                    <a:lnTo>
                      <a:pt x="42" y="459"/>
                    </a:lnTo>
                    <a:lnTo>
                      <a:pt x="41" y="465"/>
                    </a:lnTo>
                    <a:lnTo>
                      <a:pt x="41" y="473"/>
                    </a:lnTo>
                    <a:lnTo>
                      <a:pt x="50" y="475"/>
                    </a:lnTo>
                    <a:lnTo>
                      <a:pt x="58" y="479"/>
                    </a:lnTo>
                    <a:lnTo>
                      <a:pt x="65" y="484"/>
                    </a:lnTo>
                    <a:lnTo>
                      <a:pt x="72" y="489"/>
                    </a:lnTo>
                    <a:lnTo>
                      <a:pt x="79" y="493"/>
                    </a:lnTo>
                    <a:lnTo>
                      <a:pt x="86" y="497"/>
                    </a:lnTo>
                    <a:lnTo>
                      <a:pt x="93" y="499"/>
                    </a:lnTo>
                    <a:lnTo>
                      <a:pt x="102" y="499"/>
                    </a:lnTo>
                    <a:lnTo>
                      <a:pt x="93" y="475"/>
                    </a:lnTo>
                    <a:lnTo>
                      <a:pt x="86" y="450"/>
                    </a:lnTo>
                    <a:lnTo>
                      <a:pt x="80" y="424"/>
                    </a:lnTo>
                    <a:lnTo>
                      <a:pt x="75" y="399"/>
                    </a:lnTo>
                    <a:lnTo>
                      <a:pt x="74" y="374"/>
                    </a:lnTo>
                    <a:lnTo>
                      <a:pt x="75" y="350"/>
                    </a:lnTo>
                    <a:lnTo>
                      <a:pt x="80" y="325"/>
                    </a:lnTo>
                    <a:lnTo>
                      <a:pt x="89" y="304"/>
                    </a:lnTo>
                    <a:lnTo>
                      <a:pt x="93" y="290"/>
                    </a:lnTo>
                    <a:lnTo>
                      <a:pt x="96" y="275"/>
                    </a:lnTo>
                    <a:lnTo>
                      <a:pt x="96" y="261"/>
                    </a:lnTo>
                    <a:lnTo>
                      <a:pt x="92" y="247"/>
                    </a:lnTo>
                    <a:lnTo>
                      <a:pt x="88" y="238"/>
                    </a:lnTo>
                    <a:lnTo>
                      <a:pt x="80" y="233"/>
                    </a:lnTo>
                    <a:lnTo>
                      <a:pt x="74" y="226"/>
                    </a:lnTo>
                    <a:lnTo>
                      <a:pt x="75" y="216"/>
                    </a:lnTo>
                    <a:lnTo>
                      <a:pt x="82" y="204"/>
                    </a:lnTo>
                    <a:lnTo>
                      <a:pt x="83" y="187"/>
                    </a:lnTo>
                    <a:lnTo>
                      <a:pt x="79" y="172"/>
                    </a:lnTo>
                    <a:lnTo>
                      <a:pt x="78" y="165"/>
                    </a:lnTo>
                    <a:lnTo>
                      <a:pt x="72" y="158"/>
                    </a:lnTo>
                    <a:lnTo>
                      <a:pt x="69" y="151"/>
                    </a:lnTo>
                    <a:lnTo>
                      <a:pt x="72" y="145"/>
                    </a:lnTo>
                    <a:lnTo>
                      <a:pt x="75" y="139"/>
                    </a:lnTo>
                    <a:lnTo>
                      <a:pt x="80" y="132"/>
                    </a:lnTo>
                    <a:lnTo>
                      <a:pt x="86" y="125"/>
                    </a:lnTo>
                    <a:lnTo>
                      <a:pt x="88" y="117"/>
                    </a:lnTo>
                    <a:lnTo>
                      <a:pt x="87" y="108"/>
                    </a:lnTo>
                    <a:lnTo>
                      <a:pt x="83" y="96"/>
                    </a:lnTo>
                    <a:lnTo>
                      <a:pt x="77" y="85"/>
                    </a:lnTo>
                    <a:lnTo>
                      <a:pt x="68" y="78"/>
                    </a:lnTo>
                    <a:lnTo>
                      <a:pt x="59" y="69"/>
                    </a:lnTo>
                    <a:lnTo>
                      <a:pt x="68" y="58"/>
                    </a:lnTo>
                    <a:lnTo>
                      <a:pt x="77" y="45"/>
                    </a:lnTo>
                    <a:lnTo>
                      <a:pt x="83" y="31"/>
                    </a:lnTo>
                    <a:lnTo>
                      <a:pt x="83" y="14"/>
                    </a:lnTo>
                    <a:lnTo>
                      <a:pt x="82" y="12"/>
                    </a:lnTo>
                    <a:lnTo>
                      <a:pt x="82" y="8"/>
                    </a:lnTo>
                    <a:lnTo>
                      <a:pt x="82" y="3"/>
                    </a:lnTo>
                    <a:lnTo>
                      <a:pt x="86" y="0"/>
                    </a:lnTo>
                    <a:lnTo>
                      <a:pt x="91" y="7"/>
                    </a:lnTo>
                    <a:lnTo>
                      <a:pt x="97" y="13"/>
                    </a:lnTo>
                    <a:lnTo>
                      <a:pt x="103" y="19"/>
                    </a:lnTo>
                    <a:lnTo>
                      <a:pt x="111" y="25"/>
                    </a:lnTo>
                    <a:lnTo>
                      <a:pt x="119" y="30"/>
                    </a:lnTo>
                    <a:lnTo>
                      <a:pt x="127" y="33"/>
                    </a:lnTo>
                    <a:lnTo>
                      <a:pt x="136" y="37"/>
                    </a:lnTo>
                    <a:lnTo>
                      <a:pt x="145" y="3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6" name="Freeform 28"/>
              <p:cNvSpPr>
                <a:spLocks/>
              </p:cNvSpPr>
              <p:nvPr/>
            </p:nvSpPr>
            <p:spPr bwMode="auto">
              <a:xfrm>
                <a:off x="1537" y="1610"/>
                <a:ext cx="117" cy="230"/>
              </a:xfrm>
              <a:custGeom>
                <a:avLst/>
                <a:gdLst>
                  <a:gd name="T0" fmla="*/ 935 w 105"/>
                  <a:gd name="T1" fmla="*/ 633 h 203"/>
                  <a:gd name="T2" fmla="*/ 1050 w 105"/>
                  <a:gd name="T3" fmla="*/ 633 h 203"/>
                  <a:gd name="T4" fmla="*/ 1161 w 105"/>
                  <a:gd name="T5" fmla="*/ 559 h 203"/>
                  <a:gd name="T6" fmla="*/ 1273 w 105"/>
                  <a:gd name="T7" fmla="*/ 446 h 203"/>
                  <a:gd name="T8" fmla="*/ 1418 w 105"/>
                  <a:gd name="T9" fmla="*/ 394 h 203"/>
                  <a:gd name="T10" fmla="*/ 1245 w 105"/>
                  <a:gd name="T11" fmla="*/ 559 h 203"/>
                  <a:gd name="T12" fmla="*/ 1099 w 105"/>
                  <a:gd name="T13" fmla="*/ 734 h 203"/>
                  <a:gd name="T14" fmla="*/ 972 w 105"/>
                  <a:gd name="T15" fmla="*/ 943 h 203"/>
                  <a:gd name="T16" fmla="*/ 885 w 105"/>
                  <a:gd name="T17" fmla="*/ 1210 h 203"/>
                  <a:gd name="T18" fmla="*/ 827 w 105"/>
                  <a:gd name="T19" fmla="*/ 1484 h 203"/>
                  <a:gd name="T20" fmla="*/ 771 w 105"/>
                  <a:gd name="T21" fmla="*/ 1760 h 203"/>
                  <a:gd name="T22" fmla="*/ 750 w 105"/>
                  <a:gd name="T23" fmla="*/ 2086 h 203"/>
                  <a:gd name="T24" fmla="*/ 742 w 105"/>
                  <a:gd name="T25" fmla="*/ 2366 h 203"/>
                  <a:gd name="T26" fmla="*/ 839 w 105"/>
                  <a:gd name="T27" fmla="*/ 2490 h 203"/>
                  <a:gd name="T28" fmla="*/ 932 w 105"/>
                  <a:gd name="T29" fmla="*/ 2386 h 203"/>
                  <a:gd name="T30" fmla="*/ 986 w 105"/>
                  <a:gd name="T31" fmla="*/ 2239 h 203"/>
                  <a:gd name="T32" fmla="*/ 1117 w 105"/>
                  <a:gd name="T33" fmla="*/ 2106 h 203"/>
                  <a:gd name="T34" fmla="*/ 1161 w 105"/>
                  <a:gd name="T35" fmla="*/ 2161 h 203"/>
                  <a:gd name="T36" fmla="*/ 885 w 105"/>
                  <a:gd name="T37" fmla="*/ 2559 h 203"/>
                  <a:gd name="T38" fmla="*/ 771 w 105"/>
                  <a:gd name="T39" fmla="*/ 2979 h 203"/>
                  <a:gd name="T40" fmla="*/ 741 w 105"/>
                  <a:gd name="T41" fmla="*/ 3478 h 203"/>
                  <a:gd name="T42" fmla="*/ 741 w 105"/>
                  <a:gd name="T43" fmla="*/ 4074 h 203"/>
                  <a:gd name="T44" fmla="*/ 621 w 105"/>
                  <a:gd name="T45" fmla="*/ 3689 h 203"/>
                  <a:gd name="T46" fmla="*/ 547 w 105"/>
                  <a:gd name="T47" fmla="*/ 3358 h 203"/>
                  <a:gd name="T48" fmla="*/ 436 w 105"/>
                  <a:gd name="T49" fmla="*/ 3033 h 203"/>
                  <a:gd name="T50" fmla="*/ 283 w 105"/>
                  <a:gd name="T51" fmla="*/ 2710 h 203"/>
                  <a:gd name="T52" fmla="*/ 216 w 105"/>
                  <a:gd name="T53" fmla="*/ 2703 h 203"/>
                  <a:gd name="T54" fmla="*/ 140 w 105"/>
                  <a:gd name="T55" fmla="*/ 2653 h 203"/>
                  <a:gd name="T56" fmla="*/ 82 w 105"/>
                  <a:gd name="T57" fmla="*/ 2592 h 203"/>
                  <a:gd name="T58" fmla="*/ 0 w 105"/>
                  <a:gd name="T59" fmla="*/ 2559 h 203"/>
                  <a:gd name="T60" fmla="*/ 0 w 105"/>
                  <a:gd name="T61" fmla="*/ 2448 h 203"/>
                  <a:gd name="T62" fmla="*/ 91 w 105"/>
                  <a:gd name="T63" fmla="*/ 2445 h 203"/>
                  <a:gd name="T64" fmla="*/ 174 w 105"/>
                  <a:gd name="T65" fmla="*/ 2448 h 203"/>
                  <a:gd name="T66" fmla="*/ 269 w 105"/>
                  <a:gd name="T67" fmla="*/ 2537 h 203"/>
                  <a:gd name="T68" fmla="*/ 334 w 105"/>
                  <a:gd name="T69" fmla="*/ 2592 h 203"/>
                  <a:gd name="T70" fmla="*/ 396 w 105"/>
                  <a:gd name="T71" fmla="*/ 2653 h 203"/>
                  <a:gd name="T72" fmla="*/ 462 w 105"/>
                  <a:gd name="T73" fmla="*/ 2703 h 203"/>
                  <a:gd name="T74" fmla="*/ 542 w 105"/>
                  <a:gd name="T75" fmla="*/ 2710 h 203"/>
                  <a:gd name="T76" fmla="*/ 604 w 105"/>
                  <a:gd name="T77" fmla="*/ 2710 h 203"/>
                  <a:gd name="T78" fmla="*/ 604 w 105"/>
                  <a:gd name="T79" fmla="*/ 2259 h 203"/>
                  <a:gd name="T80" fmla="*/ 598 w 105"/>
                  <a:gd name="T81" fmla="*/ 1841 h 203"/>
                  <a:gd name="T82" fmla="*/ 515 w 105"/>
                  <a:gd name="T83" fmla="*/ 1448 h 203"/>
                  <a:gd name="T84" fmla="*/ 355 w 105"/>
                  <a:gd name="T85" fmla="*/ 1156 h 203"/>
                  <a:gd name="T86" fmla="*/ 713 w 105"/>
                  <a:gd name="T87" fmla="*/ 1371 h 203"/>
                  <a:gd name="T88" fmla="*/ 794 w 105"/>
                  <a:gd name="T89" fmla="*/ 1092 h 203"/>
                  <a:gd name="T90" fmla="*/ 845 w 105"/>
                  <a:gd name="T91" fmla="*/ 768 h 203"/>
                  <a:gd name="T92" fmla="*/ 922 w 105"/>
                  <a:gd name="T93" fmla="*/ 394 h 203"/>
                  <a:gd name="T94" fmla="*/ 885 w 105"/>
                  <a:gd name="T95" fmla="*/ 0 h 203"/>
                  <a:gd name="T96" fmla="*/ 932 w 105"/>
                  <a:gd name="T97" fmla="*/ 100 h 203"/>
                  <a:gd name="T98" fmla="*/ 935 w 105"/>
                  <a:gd name="T99" fmla="*/ 271 h 203"/>
                  <a:gd name="T100" fmla="*/ 935 w 105"/>
                  <a:gd name="T101" fmla="*/ 446 h 203"/>
                  <a:gd name="T102" fmla="*/ 935 w 105"/>
                  <a:gd name="T103" fmla="*/ 633 h 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 h="203">
                    <a:moveTo>
                      <a:pt x="70" y="32"/>
                    </a:moveTo>
                    <a:lnTo>
                      <a:pt x="79" y="32"/>
                    </a:lnTo>
                    <a:lnTo>
                      <a:pt x="87" y="28"/>
                    </a:lnTo>
                    <a:lnTo>
                      <a:pt x="94" y="23"/>
                    </a:lnTo>
                    <a:lnTo>
                      <a:pt x="105" y="20"/>
                    </a:lnTo>
                    <a:lnTo>
                      <a:pt x="92" y="28"/>
                    </a:lnTo>
                    <a:lnTo>
                      <a:pt x="82" y="37"/>
                    </a:lnTo>
                    <a:lnTo>
                      <a:pt x="73" y="48"/>
                    </a:lnTo>
                    <a:lnTo>
                      <a:pt x="66" y="61"/>
                    </a:lnTo>
                    <a:lnTo>
                      <a:pt x="61" y="74"/>
                    </a:lnTo>
                    <a:lnTo>
                      <a:pt x="58" y="88"/>
                    </a:lnTo>
                    <a:lnTo>
                      <a:pt x="56" y="103"/>
                    </a:lnTo>
                    <a:lnTo>
                      <a:pt x="55" y="118"/>
                    </a:lnTo>
                    <a:lnTo>
                      <a:pt x="63" y="124"/>
                    </a:lnTo>
                    <a:lnTo>
                      <a:pt x="69" y="119"/>
                    </a:lnTo>
                    <a:lnTo>
                      <a:pt x="74" y="111"/>
                    </a:lnTo>
                    <a:lnTo>
                      <a:pt x="83" y="105"/>
                    </a:lnTo>
                    <a:lnTo>
                      <a:pt x="87" y="109"/>
                    </a:lnTo>
                    <a:lnTo>
                      <a:pt x="66" y="128"/>
                    </a:lnTo>
                    <a:lnTo>
                      <a:pt x="58" y="149"/>
                    </a:lnTo>
                    <a:lnTo>
                      <a:pt x="54" y="174"/>
                    </a:lnTo>
                    <a:lnTo>
                      <a:pt x="54" y="203"/>
                    </a:lnTo>
                    <a:lnTo>
                      <a:pt x="47" y="184"/>
                    </a:lnTo>
                    <a:lnTo>
                      <a:pt x="41" y="168"/>
                    </a:lnTo>
                    <a:lnTo>
                      <a:pt x="32" y="151"/>
                    </a:lnTo>
                    <a:lnTo>
                      <a:pt x="21" y="136"/>
                    </a:lnTo>
                    <a:lnTo>
                      <a:pt x="16" y="135"/>
                    </a:lnTo>
                    <a:lnTo>
                      <a:pt x="11" y="132"/>
                    </a:lnTo>
                    <a:lnTo>
                      <a:pt x="6" y="130"/>
                    </a:lnTo>
                    <a:lnTo>
                      <a:pt x="0" y="128"/>
                    </a:lnTo>
                    <a:lnTo>
                      <a:pt x="0" y="123"/>
                    </a:lnTo>
                    <a:lnTo>
                      <a:pt x="7" y="122"/>
                    </a:lnTo>
                    <a:lnTo>
                      <a:pt x="13" y="123"/>
                    </a:lnTo>
                    <a:lnTo>
                      <a:pt x="20" y="126"/>
                    </a:lnTo>
                    <a:lnTo>
                      <a:pt x="25" y="130"/>
                    </a:lnTo>
                    <a:lnTo>
                      <a:pt x="30" y="132"/>
                    </a:lnTo>
                    <a:lnTo>
                      <a:pt x="35" y="135"/>
                    </a:lnTo>
                    <a:lnTo>
                      <a:pt x="40" y="136"/>
                    </a:lnTo>
                    <a:lnTo>
                      <a:pt x="45" y="136"/>
                    </a:lnTo>
                    <a:lnTo>
                      <a:pt x="45" y="113"/>
                    </a:lnTo>
                    <a:lnTo>
                      <a:pt x="44" y="91"/>
                    </a:lnTo>
                    <a:lnTo>
                      <a:pt x="39" y="72"/>
                    </a:lnTo>
                    <a:lnTo>
                      <a:pt x="27" y="57"/>
                    </a:lnTo>
                    <a:lnTo>
                      <a:pt x="53" y="69"/>
                    </a:lnTo>
                    <a:lnTo>
                      <a:pt x="59" y="55"/>
                    </a:lnTo>
                    <a:lnTo>
                      <a:pt x="64" y="38"/>
                    </a:lnTo>
                    <a:lnTo>
                      <a:pt x="68" y="20"/>
                    </a:lnTo>
                    <a:lnTo>
                      <a:pt x="66" y="0"/>
                    </a:lnTo>
                    <a:lnTo>
                      <a:pt x="69" y="5"/>
                    </a:lnTo>
                    <a:lnTo>
                      <a:pt x="70" y="14"/>
                    </a:lnTo>
                    <a:lnTo>
                      <a:pt x="70" y="23"/>
                    </a:lnTo>
                    <a:lnTo>
                      <a:pt x="70" y="3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7" name="Freeform 29"/>
              <p:cNvSpPr>
                <a:spLocks/>
              </p:cNvSpPr>
              <p:nvPr/>
            </p:nvSpPr>
            <p:spPr bwMode="auto">
              <a:xfrm>
                <a:off x="4104" y="1610"/>
                <a:ext cx="77" cy="229"/>
              </a:xfrm>
              <a:custGeom>
                <a:avLst/>
                <a:gdLst>
                  <a:gd name="T0" fmla="*/ 551 w 69"/>
                  <a:gd name="T1" fmla="*/ 1651 h 202"/>
                  <a:gd name="T2" fmla="*/ 720 w 69"/>
                  <a:gd name="T3" fmla="*/ 1487 h 202"/>
                  <a:gd name="T4" fmla="*/ 636 w 69"/>
                  <a:gd name="T5" fmla="*/ 1876 h 202"/>
                  <a:gd name="T6" fmla="*/ 610 w 69"/>
                  <a:gd name="T7" fmla="*/ 2288 h 202"/>
                  <a:gd name="T8" fmla="*/ 636 w 69"/>
                  <a:gd name="T9" fmla="*/ 2703 h 202"/>
                  <a:gd name="T10" fmla="*/ 720 w 69"/>
                  <a:gd name="T11" fmla="*/ 3098 h 202"/>
                  <a:gd name="T12" fmla="*/ 954 w 69"/>
                  <a:gd name="T13" fmla="*/ 2856 h 202"/>
                  <a:gd name="T14" fmla="*/ 766 w 69"/>
                  <a:gd name="T15" fmla="*/ 3118 h 202"/>
                  <a:gd name="T16" fmla="*/ 645 w 69"/>
                  <a:gd name="T17" fmla="*/ 3433 h 202"/>
                  <a:gd name="T18" fmla="*/ 551 w 69"/>
                  <a:gd name="T19" fmla="*/ 3780 h 202"/>
                  <a:gd name="T20" fmla="*/ 443 w 69"/>
                  <a:gd name="T21" fmla="*/ 4116 h 202"/>
                  <a:gd name="T22" fmla="*/ 458 w 69"/>
                  <a:gd name="T23" fmla="*/ 3638 h 202"/>
                  <a:gd name="T24" fmla="*/ 440 w 69"/>
                  <a:gd name="T25" fmla="*/ 3223 h 202"/>
                  <a:gd name="T26" fmla="*/ 329 w 69"/>
                  <a:gd name="T27" fmla="*/ 2843 h 202"/>
                  <a:gd name="T28" fmla="*/ 205 w 69"/>
                  <a:gd name="T29" fmla="*/ 2462 h 202"/>
                  <a:gd name="T30" fmla="*/ 256 w 69"/>
                  <a:gd name="T31" fmla="*/ 2569 h 202"/>
                  <a:gd name="T32" fmla="*/ 329 w 69"/>
                  <a:gd name="T33" fmla="*/ 2590 h 202"/>
                  <a:gd name="T34" fmla="*/ 394 w 69"/>
                  <a:gd name="T35" fmla="*/ 2590 h 202"/>
                  <a:gd name="T36" fmla="*/ 443 w 69"/>
                  <a:gd name="T37" fmla="*/ 2552 h 202"/>
                  <a:gd name="T38" fmla="*/ 443 w 69"/>
                  <a:gd name="T39" fmla="*/ 2016 h 202"/>
                  <a:gd name="T40" fmla="*/ 397 w 69"/>
                  <a:gd name="T41" fmla="*/ 2016 h 202"/>
                  <a:gd name="T42" fmla="*/ 356 w 69"/>
                  <a:gd name="T43" fmla="*/ 1651 h 202"/>
                  <a:gd name="T44" fmla="*/ 256 w 69"/>
                  <a:gd name="T45" fmla="*/ 1345 h 202"/>
                  <a:gd name="T46" fmla="*/ 133 w 69"/>
                  <a:gd name="T47" fmla="*/ 1078 h 202"/>
                  <a:gd name="T48" fmla="*/ 0 w 69"/>
                  <a:gd name="T49" fmla="*/ 825 h 202"/>
                  <a:gd name="T50" fmla="*/ 205 w 69"/>
                  <a:gd name="T51" fmla="*/ 825 h 202"/>
                  <a:gd name="T52" fmla="*/ 316 w 69"/>
                  <a:gd name="T53" fmla="*/ 0 h 202"/>
                  <a:gd name="T54" fmla="*/ 329 w 69"/>
                  <a:gd name="T55" fmla="*/ 348 h 202"/>
                  <a:gd name="T56" fmla="*/ 367 w 69"/>
                  <a:gd name="T57" fmla="*/ 814 h 202"/>
                  <a:gd name="T58" fmla="*/ 440 w 69"/>
                  <a:gd name="T59" fmla="*/ 1267 h 202"/>
                  <a:gd name="T60" fmla="*/ 551 w 69"/>
                  <a:gd name="T61" fmla="*/ 1651 h 2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9" h="202">
                    <a:moveTo>
                      <a:pt x="40" y="81"/>
                    </a:moveTo>
                    <a:lnTo>
                      <a:pt x="52" y="73"/>
                    </a:lnTo>
                    <a:lnTo>
                      <a:pt x="46" y="93"/>
                    </a:lnTo>
                    <a:lnTo>
                      <a:pt x="43" y="113"/>
                    </a:lnTo>
                    <a:lnTo>
                      <a:pt x="46" y="133"/>
                    </a:lnTo>
                    <a:lnTo>
                      <a:pt x="52" y="153"/>
                    </a:lnTo>
                    <a:lnTo>
                      <a:pt x="69" y="141"/>
                    </a:lnTo>
                    <a:lnTo>
                      <a:pt x="56" y="154"/>
                    </a:lnTo>
                    <a:lnTo>
                      <a:pt x="47" y="169"/>
                    </a:lnTo>
                    <a:lnTo>
                      <a:pt x="40" y="186"/>
                    </a:lnTo>
                    <a:lnTo>
                      <a:pt x="32" y="202"/>
                    </a:lnTo>
                    <a:lnTo>
                      <a:pt x="33" y="179"/>
                    </a:lnTo>
                    <a:lnTo>
                      <a:pt x="31" y="159"/>
                    </a:lnTo>
                    <a:lnTo>
                      <a:pt x="24" y="140"/>
                    </a:lnTo>
                    <a:lnTo>
                      <a:pt x="15" y="122"/>
                    </a:lnTo>
                    <a:lnTo>
                      <a:pt x="19" y="126"/>
                    </a:lnTo>
                    <a:lnTo>
                      <a:pt x="24" y="127"/>
                    </a:lnTo>
                    <a:lnTo>
                      <a:pt x="28" y="127"/>
                    </a:lnTo>
                    <a:lnTo>
                      <a:pt x="32" y="125"/>
                    </a:lnTo>
                    <a:lnTo>
                      <a:pt x="32" y="99"/>
                    </a:lnTo>
                    <a:lnTo>
                      <a:pt x="29" y="99"/>
                    </a:lnTo>
                    <a:lnTo>
                      <a:pt x="26" y="81"/>
                    </a:lnTo>
                    <a:lnTo>
                      <a:pt x="19" y="66"/>
                    </a:lnTo>
                    <a:lnTo>
                      <a:pt x="10" y="54"/>
                    </a:lnTo>
                    <a:lnTo>
                      <a:pt x="0" y="41"/>
                    </a:lnTo>
                    <a:lnTo>
                      <a:pt x="15" y="41"/>
                    </a:lnTo>
                    <a:lnTo>
                      <a:pt x="22" y="0"/>
                    </a:lnTo>
                    <a:lnTo>
                      <a:pt x="24" y="18"/>
                    </a:lnTo>
                    <a:lnTo>
                      <a:pt x="27" y="40"/>
                    </a:lnTo>
                    <a:lnTo>
                      <a:pt x="31" y="62"/>
                    </a:lnTo>
                    <a:lnTo>
                      <a:pt x="40" y="8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8" name="Freeform 30"/>
              <p:cNvSpPr>
                <a:spLocks/>
              </p:cNvSpPr>
              <p:nvPr/>
            </p:nvSpPr>
            <p:spPr bwMode="auto">
              <a:xfrm>
                <a:off x="1473" y="1856"/>
                <a:ext cx="106" cy="83"/>
              </a:xfrm>
              <a:custGeom>
                <a:avLst/>
                <a:gdLst>
                  <a:gd name="T0" fmla="*/ 1316 w 95"/>
                  <a:gd name="T1" fmla="*/ 0 h 73"/>
                  <a:gd name="T2" fmla="*/ 1179 w 95"/>
                  <a:gd name="T3" fmla="*/ 148 h 73"/>
                  <a:gd name="T4" fmla="*/ 1057 w 95"/>
                  <a:gd name="T5" fmla="*/ 281 h 73"/>
                  <a:gd name="T6" fmla="*/ 928 w 95"/>
                  <a:gd name="T7" fmla="*/ 413 h 73"/>
                  <a:gd name="T8" fmla="*/ 765 w 95"/>
                  <a:gd name="T9" fmla="*/ 511 h 73"/>
                  <a:gd name="T10" fmla="*/ 645 w 95"/>
                  <a:gd name="T11" fmla="*/ 690 h 73"/>
                  <a:gd name="T12" fmla="*/ 568 w 95"/>
                  <a:gd name="T13" fmla="*/ 855 h 73"/>
                  <a:gd name="T14" fmla="*/ 509 w 95"/>
                  <a:gd name="T15" fmla="*/ 1105 h 73"/>
                  <a:gd name="T16" fmla="*/ 494 w 95"/>
                  <a:gd name="T17" fmla="*/ 1404 h 73"/>
                  <a:gd name="T18" fmla="*/ 397 w 95"/>
                  <a:gd name="T19" fmla="*/ 1501 h 73"/>
                  <a:gd name="T20" fmla="*/ 316 w 95"/>
                  <a:gd name="T21" fmla="*/ 1547 h 73"/>
                  <a:gd name="T22" fmla="*/ 184 w 95"/>
                  <a:gd name="T23" fmla="*/ 1596 h 73"/>
                  <a:gd name="T24" fmla="*/ 77 w 95"/>
                  <a:gd name="T25" fmla="*/ 1501 h 73"/>
                  <a:gd name="T26" fmla="*/ 2 w 95"/>
                  <a:gd name="T27" fmla="*/ 1404 h 73"/>
                  <a:gd name="T28" fmla="*/ 0 w 95"/>
                  <a:gd name="T29" fmla="*/ 1256 h 73"/>
                  <a:gd name="T30" fmla="*/ 0 w 95"/>
                  <a:gd name="T31" fmla="*/ 1105 h 73"/>
                  <a:gd name="T32" fmla="*/ 0 w 95"/>
                  <a:gd name="T33" fmla="*/ 965 h 73"/>
                  <a:gd name="T34" fmla="*/ 77 w 95"/>
                  <a:gd name="T35" fmla="*/ 838 h 73"/>
                  <a:gd name="T36" fmla="*/ 165 w 95"/>
                  <a:gd name="T37" fmla="*/ 739 h 73"/>
                  <a:gd name="T38" fmla="*/ 256 w 95"/>
                  <a:gd name="T39" fmla="*/ 739 h 73"/>
                  <a:gd name="T40" fmla="*/ 367 w 95"/>
                  <a:gd name="T41" fmla="*/ 739 h 73"/>
                  <a:gd name="T42" fmla="*/ 494 w 95"/>
                  <a:gd name="T43" fmla="*/ 739 h 73"/>
                  <a:gd name="T44" fmla="*/ 608 w 95"/>
                  <a:gd name="T45" fmla="*/ 690 h 73"/>
                  <a:gd name="T46" fmla="*/ 686 w 95"/>
                  <a:gd name="T47" fmla="*/ 607 h 73"/>
                  <a:gd name="T48" fmla="*/ 761 w 95"/>
                  <a:gd name="T49" fmla="*/ 449 h 73"/>
                  <a:gd name="T50" fmla="*/ 845 w 95"/>
                  <a:gd name="T51" fmla="*/ 393 h 73"/>
                  <a:gd name="T52" fmla="*/ 896 w 95"/>
                  <a:gd name="T53" fmla="*/ 346 h 73"/>
                  <a:gd name="T54" fmla="*/ 953 w 95"/>
                  <a:gd name="T55" fmla="*/ 267 h 73"/>
                  <a:gd name="T56" fmla="*/ 1035 w 95"/>
                  <a:gd name="T57" fmla="*/ 168 h 73"/>
                  <a:gd name="T58" fmla="*/ 1096 w 95"/>
                  <a:gd name="T59" fmla="*/ 100 h 73"/>
                  <a:gd name="T60" fmla="*/ 1174 w 95"/>
                  <a:gd name="T61" fmla="*/ 2 h 73"/>
                  <a:gd name="T62" fmla="*/ 1232 w 95"/>
                  <a:gd name="T63" fmla="*/ 0 h 73"/>
                  <a:gd name="T64" fmla="*/ 1316 w 95"/>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 h="73">
                    <a:moveTo>
                      <a:pt x="95" y="0"/>
                    </a:moveTo>
                    <a:lnTo>
                      <a:pt x="85" y="7"/>
                    </a:lnTo>
                    <a:lnTo>
                      <a:pt x="76" y="13"/>
                    </a:lnTo>
                    <a:lnTo>
                      <a:pt x="66" y="19"/>
                    </a:lnTo>
                    <a:lnTo>
                      <a:pt x="56" y="24"/>
                    </a:lnTo>
                    <a:lnTo>
                      <a:pt x="47" y="32"/>
                    </a:lnTo>
                    <a:lnTo>
                      <a:pt x="41" y="40"/>
                    </a:lnTo>
                    <a:lnTo>
                      <a:pt x="37" y="51"/>
                    </a:lnTo>
                    <a:lnTo>
                      <a:pt x="36" y="64"/>
                    </a:lnTo>
                    <a:lnTo>
                      <a:pt x="29" y="69"/>
                    </a:lnTo>
                    <a:lnTo>
                      <a:pt x="22" y="71"/>
                    </a:lnTo>
                    <a:lnTo>
                      <a:pt x="13" y="73"/>
                    </a:lnTo>
                    <a:lnTo>
                      <a:pt x="5" y="69"/>
                    </a:lnTo>
                    <a:lnTo>
                      <a:pt x="2" y="64"/>
                    </a:lnTo>
                    <a:lnTo>
                      <a:pt x="0" y="58"/>
                    </a:lnTo>
                    <a:lnTo>
                      <a:pt x="0" y="51"/>
                    </a:lnTo>
                    <a:lnTo>
                      <a:pt x="0" y="44"/>
                    </a:lnTo>
                    <a:lnTo>
                      <a:pt x="5" y="37"/>
                    </a:lnTo>
                    <a:lnTo>
                      <a:pt x="12" y="33"/>
                    </a:lnTo>
                    <a:lnTo>
                      <a:pt x="19" y="33"/>
                    </a:lnTo>
                    <a:lnTo>
                      <a:pt x="27" y="33"/>
                    </a:lnTo>
                    <a:lnTo>
                      <a:pt x="36" y="33"/>
                    </a:lnTo>
                    <a:lnTo>
                      <a:pt x="43" y="32"/>
                    </a:lnTo>
                    <a:lnTo>
                      <a:pt x="50" y="28"/>
                    </a:lnTo>
                    <a:lnTo>
                      <a:pt x="55" y="21"/>
                    </a:lnTo>
                    <a:lnTo>
                      <a:pt x="60" y="18"/>
                    </a:lnTo>
                    <a:lnTo>
                      <a:pt x="65" y="16"/>
                    </a:lnTo>
                    <a:lnTo>
                      <a:pt x="69" y="12"/>
                    </a:lnTo>
                    <a:lnTo>
                      <a:pt x="74" y="8"/>
                    </a:lnTo>
                    <a:lnTo>
                      <a:pt x="79" y="4"/>
                    </a:lnTo>
                    <a:lnTo>
                      <a:pt x="84" y="2"/>
                    </a:lnTo>
                    <a:lnTo>
                      <a:pt x="89" y="0"/>
                    </a:lnTo>
                    <a:lnTo>
                      <a:pt x="9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599" name="Freeform 31"/>
              <p:cNvSpPr>
                <a:spLocks/>
              </p:cNvSpPr>
              <p:nvPr/>
            </p:nvSpPr>
            <p:spPr bwMode="auto">
              <a:xfrm>
                <a:off x="4167" y="1890"/>
                <a:ext cx="105" cy="78"/>
              </a:xfrm>
              <a:custGeom>
                <a:avLst/>
                <a:gdLst>
                  <a:gd name="T0" fmla="*/ 1132 w 94"/>
                  <a:gd name="T1" fmla="*/ 601 h 69"/>
                  <a:gd name="T2" fmla="*/ 1247 w 94"/>
                  <a:gd name="T3" fmla="*/ 688 h 69"/>
                  <a:gd name="T4" fmla="*/ 1290 w 94"/>
                  <a:gd name="T5" fmla="*/ 815 h 69"/>
                  <a:gd name="T6" fmla="*/ 1323 w 94"/>
                  <a:gd name="T7" fmla="*/ 943 h 69"/>
                  <a:gd name="T8" fmla="*/ 1334 w 94"/>
                  <a:gd name="T9" fmla="*/ 1041 h 69"/>
                  <a:gd name="T10" fmla="*/ 1311 w 94"/>
                  <a:gd name="T11" fmla="*/ 1205 h 69"/>
                  <a:gd name="T12" fmla="*/ 1247 w 94"/>
                  <a:gd name="T13" fmla="*/ 1274 h 69"/>
                  <a:gd name="T14" fmla="*/ 1116 w 94"/>
                  <a:gd name="T15" fmla="*/ 1307 h 69"/>
                  <a:gd name="T16" fmla="*/ 1000 w 94"/>
                  <a:gd name="T17" fmla="*/ 1307 h 69"/>
                  <a:gd name="T18" fmla="*/ 888 w 94"/>
                  <a:gd name="T19" fmla="*/ 1271 h 69"/>
                  <a:gd name="T20" fmla="*/ 801 w 94"/>
                  <a:gd name="T21" fmla="*/ 1124 h 69"/>
                  <a:gd name="T22" fmla="*/ 771 w 94"/>
                  <a:gd name="T23" fmla="*/ 994 h 69"/>
                  <a:gd name="T24" fmla="*/ 767 w 94"/>
                  <a:gd name="T25" fmla="*/ 778 h 69"/>
                  <a:gd name="T26" fmla="*/ 0 w 94"/>
                  <a:gd name="T27" fmla="*/ 111 h 69"/>
                  <a:gd name="T28" fmla="*/ 0 w 94"/>
                  <a:gd name="T29" fmla="*/ 0 h 69"/>
                  <a:gd name="T30" fmla="*/ 135 w 94"/>
                  <a:gd name="T31" fmla="*/ 1 h 69"/>
                  <a:gd name="T32" fmla="*/ 255 w 94"/>
                  <a:gd name="T33" fmla="*/ 111 h 69"/>
                  <a:gd name="T34" fmla="*/ 388 w 94"/>
                  <a:gd name="T35" fmla="*/ 229 h 69"/>
                  <a:gd name="T36" fmla="*/ 514 w 94"/>
                  <a:gd name="T37" fmla="*/ 374 h 69"/>
                  <a:gd name="T38" fmla="*/ 641 w 94"/>
                  <a:gd name="T39" fmla="*/ 539 h 69"/>
                  <a:gd name="T40" fmla="*/ 771 w 94"/>
                  <a:gd name="T41" fmla="*/ 610 h 69"/>
                  <a:gd name="T42" fmla="*/ 962 w 94"/>
                  <a:gd name="T43" fmla="*/ 638 h 69"/>
                  <a:gd name="T44" fmla="*/ 1132 w 94"/>
                  <a:gd name="T45" fmla="*/ 60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69">
                    <a:moveTo>
                      <a:pt x="80" y="31"/>
                    </a:moveTo>
                    <a:lnTo>
                      <a:pt x="87" y="36"/>
                    </a:lnTo>
                    <a:lnTo>
                      <a:pt x="90" y="43"/>
                    </a:lnTo>
                    <a:lnTo>
                      <a:pt x="93" y="50"/>
                    </a:lnTo>
                    <a:lnTo>
                      <a:pt x="94" y="55"/>
                    </a:lnTo>
                    <a:lnTo>
                      <a:pt x="92" y="64"/>
                    </a:lnTo>
                    <a:lnTo>
                      <a:pt x="87" y="68"/>
                    </a:lnTo>
                    <a:lnTo>
                      <a:pt x="78" y="69"/>
                    </a:lnTo>
                    <a:lnTo>
                      <a:pt x="71" y="69"/>
                    </a:lnTo>
                    <a:lnTo>
                      <a:pt x="62" y="67"/>
                    </a:lnTo>
                    <a:lnTo>
                      <a:pt x="57" y="59"/>
                    </a:lnTo>
                    <a:lnTo>
                      <a:pt x="55" y="52"/>
                    </a:lnTo>
                    <a:lnTo>
                      <a:pt x="54" y="41"/>
                    </a:lnTo>
                    <a:lnTo>
                      <a:pt x="0" y="6"/>
                    </a:lnTo>
                    <a:lnTo>
                      <a:pt x="0" y="0"/>
                    </a:lnTo>
                    <a:lnTo>
                      <a:pt x="10" y="1"/>
                    </a:lnTo>
                    <a:lnTo>
                      <a:pt x="18" y="6"/>
                    </a:lnTo>
                    <a:lnTo>
                      <a:pt x="27" y="12"/>
                    </a:lnTo>
                    <a:lnTo>
                      <a:pt x="36" y="20"/>
                    </a:lnTo>
                    <a:lnTo>
                      <a:pt x="45" y="28"/>
                    </a:lnTo>
                    <a:lnTo>
                      <a:pt x="55" y="33"/>
                    </a:lnTo>
                    <a:lnTo>
                      <a:pt x="68" y="34"/>
                    </a:lnTo>
                    <a:lnTo>
                      <a:pt x="80"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0" name="Freeform 32"/>
              <p:cNvSpPr>
                <a:spLocks/>
              </p:cNvSpPr>
              <p:nvPr/>
            </p:nvSpPr>
            <p:spPr bwMode="auto">
              <a:xfrm>
                <a:off x="1534" y="2019"/>
                <a:ext cx="331" cy="545"/>
              </a:xfrm>
              <a:custGeom>
                <a:avLst/>
                <a:gdLst>
                  <a:gd name="T0" fmla="*/ 3613 w 297"/>
                  <a:gd name="T1" fmla="*/ 2085 h 480"/>
                  <a:gd name="T2" fmla="*/ 3635 w 297"/>
                  <a:gd name="T3" fmla="*/ 3528 h 480"/>
                  <a:gd name="T4" fmla="*/ 3917 w 297"/>
                  <a:gd name="T5" fmla="*/ 4226 h 480"/>
                  <a:gd name="T6" fmla="*/ 3689 w 297"/>
                  <a:gd name="T7" fmla="*/ 5306 h 480"/>
                  <a:gd name="T8" fmla="*/ 3709 w 297"/>
                  <a:gd name="T9" fmla="*/ 6539 h 480"/>
                  <a:gd name="T10" fmla="*/ 3408 w 297"/>
                  <a:gd name="T11" fmla="*/ 7228 h 480"/>
                  <a:gd name="T12" fmla="*/ 3429 w 297"/>
                  <a:gd name="T13" fmla="*/ 8354 h 480"/>
                  <a:gd name="T14" fmla="*/ 3680 w 297"/>
                  <a:gd name="T15" fmla="*/ 9283 h 480"/>
                  <a:gd name="T16" fmla="*/ 2873 w 297"/>
                  <a:gd name="T17" fmla="*/ 8122 h 480"/>
                  <a:gd name="T18" fmla="*/ 2438 w 297"/>
                  <a:gd name="T19" fmla="*/ 8081 h 480"/>
                  <a:gd name="T20" fmla="*/ 1897 w 297"/>
                  <a:gd name="T21" fmla="*/ 8134 h 480"/>
                  <a:gd name="T22" fmla="*/ 1583 w 297"/>
                  <a:gd name="T23" fmla="*/ 8575 h 480"/>
                  <a:gd name="T24" fmla="*/ 1512 w 297"/>
                  <a:gd name="T25" fmla="*/ 9222 h 480"/>
                  <a:gd name="T26" fmla="*/ 1727 w 297"/>
                  <a:gd name="T27" fmla="*/ 9767 h 480"/>
                  <a:gd name="T28" fmla="*/ 1346 w 297"/>
                  <a:gd name="T29" fmla="*/ 10043 h 480"/>
                  <a:gd name="T30" fmla="*/ 1158 w 297"/>
                  <a:gd name="T31" fmla="*/ 9648 h 480"/>
                  <a:gd name="T32" fmla="*/ 1456 w 297"/>
                  <a:gd name="T33" fmla="*/ 8441 h 480"/>
                  <a:gd name="T34" fmla="*/ 1207 w 297"/>
                  <a:gd name="T35" fmla="*/ 8122 h 480"/>
                  <a:gd name="T36" fmla="*/ 750 w 297"/>
                  <a:gd name="T37" fmla="*/ 8390 h 480"/>
                  <a:gd name="T38" fmla="*/ 463 w 297"/>
                  <a:gd name="T39" fmla="*/ 8994 h 480"/>
                  <a:gd name="T40" fmla="*/ 4 w 297"/>
                  <a:gd name="T41" fmla="*/ 8776 h 480"/>
                  <a:gd name="T42" fmla="*/ 91 w 297"/>
                  <a:gd name="T43" fmla="*/ 8261 h 480"/>
                  <a:gd name="T44" fmla="*/ 455 w 297"/>
                  <a:gd name="T45" fmla="*/ 8226 h 480"/>
                  <a:gd name="T46" fmla="*/ 750 w 297"/>
                  <a:gd name="T47" fmla="*/ 8134 h 480"/>
                  <a:gd name="T48" fmla="*/ 1083 w 297"/>
                  <a:gd name="T49" fmla="*/ 7979 h 480"/>
                  <a:gd name="T50" fmla="*/ 796 w 297"/>
                  <a:gd name="T51" fmla="*/ 7502 h 480"/>
                  <a:gd name="T52" fmla="*/ 436 w 297"/>
                  <a:gd name="T53" fmla="*/ 6895 h 480"/>
                  <a:gd name="T54" fmla="*/ 205 w 297"/>
                  <a:gd name="T55" fmla="*/ 6408 h 480"/>
                  <a:gd name="T56" fmla="*/ 565 w 297"/>
                  <a:gd name="T57" fmla="*/ 6043 h 480"/>
                  <a:gd name="T58" fmla="*/ 782 w 297"/>
                  <a:gd name="T59" fmla="*/ 6408 h 480"/>
                  <a:gd name="T60" fmla="*/ 682 w 297"/>
                  <a:gd name="T61" fmla="*/ 6739 h 480"/>
                  <a:gd name="T62" fmla="*/ 741 w 297"/>
                  <a:gd name="T63" fmla="*/ 7251 h 480"/>
                  <a:gd name="T64" fmla="*/ 1052 w 297"/>
                  <a:gd name="T65" fmla="*/ 7652 h 480"/>
                  <a:gd name="T66" fmla="*/ 1727 w 297"/>
                  <a:gd name="T67" fmla="*/ 7940 h 480"/>
                  <a:gd name="T68" fmla="*/ 2504 w 297"/>
                  <a:gd name="T69" fmla="*/ 7891 h 480"/>
                  <a:gd name="T70" fmla="*/ 2495 w 297"/>
                  <a:gd name="T71" fmla="*/ 7673 h 480"/>
                  <a:gd name="T72" fmla="*/ 2016 w 297"/>
                  <a:gd name="T73" fmla="*/ 7228 h 480"/>
                  <a:gd name="T74" fmla="*/ 1993 w 297"/>
                  <a:gd name="T75" fmla="*/ 6346 h 480"/>
                  <a:gd name="T76" fmla="*/ 1921 w 297"/>
                  <a:gd name="T77" fmla="*/ 5175 h 480"/>
                  <a:gd name="T78" fmla="*/ 1685 w 297"/>
                  <a:gd name="T79" fmla="*/ 4711 h 480"/>
                  <a:gd name="T80" fmla="*/ 1724 w 297"/>
                  <a:gd name="T81" fmla="*/ 4335 h 480"/>
                  <a:gd name="T82" fmla="*/ 1993 w 297"/>
                  <a:gd name="T83" fmla="*/ 3722 h 480"/>
                  <a:gd name="T84" fmla="*/ 2036 w 297"/>
                  <a:gd name="T85" fmla="*/ 2820 h 480"/>
                  <a:gd name="T86" fmla="*/ 1993 w 297"/>
                  <a:gd name="T87" fmla="*/ 2312 h 480"/>
                  <a:gd name="T88" fmla="*/ 2356 w 297"/>
                  <a:gd name="T89" fmla="*/ 2046 h 480"/>
                  <a:gd name="T90" fmla="*/ 2626 w 297"/>
                  <a:gd name="T91" fmla="*/ 1495 h 480"/>
                  <a:gd name="T92" fmla="*/ 2926 w 297"/>
                  <a:gd name="T93" fmla="*/ 445 h 480"/>
                  <a:gd name="T94" fmla="*/ 3375 w 297"/>
                  <a:gd name="T95" fmla="*/ 206 h 480"/>
                  <a:gd name="T96" fmla="*/ 3570 w 297"/>
                  <a:gd name="T97" fmla="*/ 273 h 4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7" h="480">
                    <a:moveTo>
                      <a:pt x="256" y="49"/>
                    </a:moveTo>
                    <a:lnTo>
                      <a:pt x="255" y="67"/>
                    </a:lnTo>
                    <a:lnTo>
                      <a:pt x="259" y="84"/>
                    </a:lnTo>
                    <a:lnTo>
                      <a:pt x="268" y="99"/>
                    </a:lnTo>
                    <a:lnTo>
                      <a:pt x="279" y="114"/>
                    </a:lnTo>
                    <a:lnTo>
                      <a:pt x="277" y="129"/>
                    </a:lnTo>
                    <a:lnTo>
                      <a:pt x="271" y="147"/>
                    </a:lnTo>
                    <a:lnTo>
                      <a:pt x="270" y="167"/>
                    </a:lnTo>
                    <a:lnTo>
                      <a:pt x="275" y="186"/>
                    </a:lnTo>
                    <a:lnTo>
                      <a:pt x="280" y="191"/>
                    </a:lnTo>
                    <a:lnTo>
                      <a:pt x="285" y="197"/>
                    </a:lnTo>
                    <a:lnTo>
                      <a:pt x="292" y="200"/>
                    </a:lnTo>
                    <a:lnTo>
                      <a:pt x="297" y="204"/>
                    </a:lnTo>
                    <a:lnTo>
                      <a:pt x="285" y="217"/>
                    </a:lnTo>
                    <a:lnTo>
                      <a:pt x="278" y="233"/>
                    </a:lnTo>
                    <a:lnTo>
                      <a:pt x="274" y="252"/>
                    </a:lnTo>
                    <a:lnTo>
                      <a:pt x="275" y="274"/>
                    </a:lnTo>
                    <a:lnTo>
                      <a:pt x="294" y="302"/>
                    </a:lnTo>
                    <a:lnTo>
                      <a:pt x="284" y="306"/>
                    </a:lnTo>
                    <a:lnTo>
                      <a:pt x="275" y="310"/>
                    </a:lnTo>
                    <a:lnTo>
                      <a:pt x="268" y="316"/>
                    </a:lnTo>
                    <a:lnTo>
                      <a:pt x="261" y="323"/>
                    </a:lnTo>
                    <a:lnTo>
                      <a:pt x="256" y="332"/>
                    </a:lnTo>
                    <a:lnTo>
                      <a:pt x="252" y="343"/>
                    </a:lnTo>
                    <a:lnTo>
                      <a:pt x="250" y="353"/>
                    </a:lnTo>
                    <a:lnTo>
                      <a:pt x="247" y="364"/>
                    </a:lnTo>
                    <a:lnTo>
                      <a:pt x="250" y="376"/>
                    </a:lnTo>
                    <a:lnTo>
                      <a:pt x="255" y="396"/>
                    </a:lnTo>
                    <a:lnTo>
                      <a:pt x="261" y="416"/>
                    </a:lnTo>
                    <a:lnTo>
                      <a:pt x="265" y="431"/>
                    </a:lnTo>
                    <a:lnTo>
                      <a:pt x="269" y="436"/>
                    </a:lnTo>
                    <a:lnTo>
                      <a:pt x="273" y="440"/>
                    </a:lnTo>
                    <a:lnTo>
                      <a:pt x="275" y="445"/>
                    </a:lnTo>
                    <a:lnTo>
                      <a:pt x="275" y="452"/>
                    </a:lnTo>
                    <a:lnTo>
                      <a:pt x="270" y="450"/>
                    </a:lnTo>
                    <a:lnTo>
                      <a:pt x="213" y="386"/>
                    </a:lnTo>
                    <a:lnTo>
                      <a:pt x="207" y="392"/>
                    </a:lnTo>
                    <a:lnTo>
                      <a:pt x="199" y="390"/>
                    </a:lnTo>
                    <a:lnTo>
                      <a:pt x="189" y="384"/>
                    </a:lnTo>
                    <a:lnTo>
                      <a:pt x="180" y="384"/>
                    </a:lnTo>
                    <a:lnTo>
                      <a:pt x="170" y="384"/>
                    </a:lnTo>
                    <a:lnTo>
                      <a:pt x="160" y="386"/>
                    </a:lnTo>
                    <a:lnTo>
                      <a:pt x="150" y="386"/>
                    </a:lnTo>
                    <a:lnTo>
                      <a:pt x="141" y="387"/>
                    </a:lnTo>
                    <a:lnTo>
                      <a:pt x="132" y="390"/>
                    </a:lnTo>
                    <a:lnTo>
                      <a:pt x="124" y="393"/>
                    </a:lnTo>
                    <a:lnTo>
                      <a:pt x="119" y="400"/>
                    </a:lnTo>
                    <a:lnTo>
                      <a:pt x="117" y="407"/>
                    </a:lnTo>
                    <a:lnTo>
                      <a:pt x="113" y="414"/>
                    </a:lnTo>
                    <a:lnTo>
                      <a:pt x="112" y="421"/>
                    </a:lnTo>
                    <a:lnTo>
                      <a:pt x="112" y="429"/>
                    </a:lnTo>
                    <a:lnTo>
                      <a:pt x="112" y="438"/>
                    </a:lnTo>
                    <a:lnTo>
                      <a:pt x="125" y="447"/>
                    </a:lnTo>
                    <a:lnTo>
                      <a:pt x="127" y="452"/>
                    </a:lnTo>
                    <a:lnTo>
                      <a:pt x="128" y="458"/>
                    </a:lnTo>
                    <a:lnTo>
                      <a:pt x="129" y="464"/>
                    </a:lnTo>
                    <a:lnTo>
                      <a:pt x="125" y="471"/>
                    </a:lnTo>
                    <a:lnTo>
                      <a:pt x="118" y="477"/>
                    </a:lnTo>
                    <a:lnTo>
                      <a:pt x="109" y="480"/>
                    </a:lnTo>
                    <a:lnTo>
                      <a:pt x="100" y="477"/>
                    </a:lnTo>
                    <a:lnTo>
                      <a:pt x="92" y="473"/>
                    </a:lnTo>
                    <a:lnTo>
                      <a:pt x="90" y="466"/>
                    </a:lnTo>
                    <a:lnTo>
                      <a:pt x="87" y="461"/>
                    </a:lnTo>
                    <a:lnTo>
                      <a:pt x="86" y="457"/>
                    </a:lnTo>
                    <a:lnTo>
                      <a:pt x="86" y="448"/>
                    </a:lnTo>
                    <a:lnTo>
                      <a:pt x="100" y="438"/>
                    </a:lnTo>
                    <a:lnTo>
                      <a:pt x="105" y="420"/>
                    </a:lnTo>
                    <a:lnTo>
                      <a:pt x="109" y="401"/>
                    </a:lnTo>
                    <a:lnTo>
                      <a:pt x="118" y="387"/>
                    </a:lnTo>
                    <a:lnTo>
                      <a:pt x="108" y="386"/>
                    </a:lnTo>
                    <a:lnTo>
                      <a:pt x="99" y="384"/>
                    </a:lnTo>
                    <a:lnTo>
                      <a:pt x="89" y="386"/>
                    </a:lnTo>
                    <a:lnTo>
                      <a:pt x="81" y="388"/>
                    </a:lnTo>
                    <a:lnTo>
                      <a:pt x="72" y="392"/>
                    </a:lnTo>
                    <a:lnTo>
                      <a:pt x="63" y="395"/>
                    </a:lnTo>
                    <a:lnTo>
                      <a:pt x="56" y="398"/>
                    </a:lnTo>
                    <a:lnTo>
                      <a:pt x="47" y="402"/>
                    </a:lnTo>
                    <a:lnTo>
                      <a:pt x="43" y="409"/>
                    </a:lnTo>
                    <a:lnTo>
                      <a:pt x="39" y="417"/>
                    </a:lnTo>
                    <a:lnTo>
                      <a:pt x="35" y="426"/>
                    </a:lnTo>
                    <a:lnTo>
                      <a:pt x="28" y="430"/>
                    </a:lnTo>
                    <a:lnTo>
                      <a:pt x="15" y="429"/>
                    </a:lnTo>
                    <a:lnTo>
                      <a:pt x="9" y="424"/>
                    </a:lnTo>
                    <a:lnTo>
                      <a:pt x="4" y="416"/>
                    </a:lnTo>
                    <a:lnTo>
                      <a:pt x="0" y="410"/>
                    </a:lnTo>
                    <a:lnTo>
                      <a:pt x="1" y="406"/>
                    </a:lnTo>
                    <a:lnTo>
                      <a:pt x="4" y="400"/>
                    </a:lnTo>
                    <a:lnTo>
                      <a:pt x="7" y="392"/>
                    </a:lnTo>
                    <a:lnTo>
                      <a:pt x="14" y="387"/>
                    </a:lnTo>
                    <a:lnTo>
                      <a:pt x="21" y="387"/>
                    </a:lnTo>
                    <a:lnTo>
                      <a:pt x="28" y="387"/>
                    </a:lnTo>
                    <a:lnTo>
                      <a:pt x="34" y="390"/>
                    </a:lnTo>
                    <a:lnTo>
                      <a:pt x="38" y="395"/>
                    </a:lnTo>
                    <a:lnTo>
                      <a:pt x="44" y="392"/>
                    </a:lnTo>
                    <a:lnTo>
                      <a:pt x="49" y="390"/>
                    </a:lnTo>
                    <a:lnTo>
                      <a:pt x="56" y="387"/>
                    </a:lnTo>
                    <a:lnTo>
                      <a:pt x="62" y="386"/>
                    </a:lnTo>
                    <a:lnTo>
                      <a:pt x="68" y="383"/>
                    </a:lnTo>
                    <a:lnTo>
                      <a:pt x="75" y="381"/>
                    </a:lnTo>
                    <a:lnTo>
                      <a:pt x="80" y="379"/>
                    </a:lnTo>
                    <a:lnTo>
                      <a:pt x="86" y="377"/>
                    </a:lnTo>
                    <a:lnTo>
                      <a:pt x="76" y="372"/>
                    </a:lnTo>
                    <a:lnTo>
                      <a:pt x="67" y="364"/>
                    </a:lnTo>
                    <a:lnTo>
                      <a:pt x="59" y="357"/>
                    </a:lnTo>
                    <a:lnTo>
                      <a:pt x="53" y="349"/>
                    </a:lnTo>
                    <a:lnTo>
                      <a:pt x="46" y="341"/>
                    </a:lnTo>
                    <a:lnTo>
                      <a:pt x="39" y="334"/>
                    </a:lnTo>
                    <a:lnTo>
                      <a:pt x="32" y="327"/>
                    </a:lnTo>
                    <a:lnTo>
                      <a:pt x="21" y="322"/>
                    </a:lnTo>
                    <a:lnTo>
                      <a:pt x="18" y="318"/>
                    </a:lnTo>
                    <a:lnTo>
                      <a:pt x="15" y="312"/>
                    </a:lnTo>
                    <a:lnTo>
                      <a:pt x="15" y="304"/>
                    </a:lnTo>
                    <a:lnTo>
                      <a:pt x="16" y="297"/>
                    </a:lnTo>
                    <a:lnTo>
                      <a:pt x="23" y="289"/>
                    </a:lnTo>
                    <a:lnTo>
                      <a:pt x="32" y="285"/>
                    </a:lnTo>
                    <a:lnTo>
                      <a:pt x="42" y="287"/>
                    </a:lnTo>
                    <a:lnTo>
                      <a:pt x="49" y="289"/>
                    </a:lnTo>
                    <a:lnTo>
                      <a:pt x="53" y="296"/>
                    </a:lnTo>
                    <a:lnTo>
                      <a:pt x="57" y="299"/>
                    </a:lnTo>
                    <a:lnTo>
                      <a:pt x="58" y="304"/>
                    </a:lnTo>
                    <a:lnTo>
                      <a:pt x="56" y="307"/>
                    </a:lnTo>
                    <a:lnTo>
                      <a:pt x="56" y="310"/>
                    </a:lnTo>
                    <a:lnTo>
                      <a:pt x="54" y="315"/>
                    </a:lnTo>
                    <a:lnTo>
                      <a:pt x="51" y="320"/>
                    </a:lnTo>
                    <a:lnTo>
                      <a:pt x="48" y="322"/>
                    </a:lnTo>
                    <a:lnTo>
                      <a:pt x="49" y="331"/>
                    </a:lnTo>
                    <a:lnTo>
                      <a:pt x="51" y="337"/>
                    </a:lnTo>
                    <a:lnTo>
                      <a:pt x="54" y="344"/>
                    </a:lnTo>
                    <a:lnTo>
                      <a:pt x="59" y="349"/>
                    </a:lnTo>
                    <a:lnTo>
                      <a:pt x="65" y="354"/>
                    </a:lnTo>
                    <a:lnTo>
                      <a:pt x="71" y="358"/>
                    </a:lnTo>
                    <a:lnTo>
                      <a:pt x="79" y="363"/>
                    </a:lnTo>
                    <a:lnTo>
                      <a:pt x="86" y="368"/>
                    </a:lnTo>
                    <a:lnTo>
                      <a:pt x="100" y="373"/>
                    </a:lnTo>
                    <a:lnTo>
                      <a:pt x="115" y="374"/>
                    </a:lnTo>
                    <a:lnTo>
                      <a:pt x="129" y="376"/>
                    </a:lnTo>
                    <a:lnTo>
                      <a:pt x="143" y="374"/>
                    </a:lnTo>
                    <a:lnTo>
                      <a:pt x="159" y="373"/>
                    </a:lnTo>
                    <a:lnTo>
                      <a:pt x="172" y="373"/>
                    </a:lnTo>
                    <a:lnTo>
                      <a:pt x="186" y="374"/>
                    </a:lnTo>
                    <a:lnTo>
                      <a:pt x="200" y="379"/>
                    </a:lnTo>
                    <a:lnTo>
                      <a:pt x="204" y="377"/>
                    </a:lnTo>
                    <a:lnTo>
                      <a:pt x="194" y="370"/>
                    </a:lnTo>
                    <a:lnTo>
                      <a:pt x="185" y="364"/>
                    </a:lnTo>
                    <a:lnTo>
                      <a:pt x="176" y="359"/>
                    </a:lnTo>
                    <a:lnTo>
                      <a:pt x="167" y="353"/>
                    </a:lnTo>
                    <a:lnTo>
                      <a:pt x="159" y="348"/>
                    </a:lnTo>
                    <a:lnTo>
                      <a:pt x="150" y="343"/>
                    </a:lnTo>
                    <a:lnTo>
                      <a:pt x="141" y="337"/>
                    </a:lnTo>
                    <a:lnTo>
                      <a:pt x="129" y="334"/>
                    </a:lnTo>
                    <a:lnTo>
                      <a:pt x="139" y="321"/>
                    </a:lnTo>
                    <a:lnTo>
                      <a:pt x="148" y="301"/>
                    </a:lnTo>
                    <a:lnTo>
                      <a:pt x="152" y="279"/>
                    </a:lnTo>
                    <a:lnTo>
                      <a:pt x="150" y="257"/>
                    </a:lnTo>
                    <a:lnTo>
                      <a:pt x="147" y="252"/>
                    </a:lnTo>
                    <a:lnTo>
                      <a:pt x="143" y="246"/>
                    </a:lnTo>
                    <a:lnTo>
                      <a:pt x="139" y="241"/>
                    </a:lnTo>
                    <a:lnTo>
                      <a:pt x="136" y="235"/>
                    </a:lnTo>
                    <a:lnTo>
                      <a:pt x="131" y="230"/>
                    </a:lnTo>
                    <a:lnTo>
                      <a:pt x="125" y="224"/>
                    </a:lnTo>
                    <a:lnTo>
                      <a:pt x="119" y="221"/>
                    </a:lnTo>
                    <a:lnTo>
                      <a:pt x="112" y="217"/>
                    </a:lnTo>
                    <a:lnTo>
                      <a:pt x="120" y="212"/>
                    </a:lnTo>
                    <a:lnTo>
                      <a:pt x="128" y="205"/>
                    </a:lnTo>
                    <a:lnTo>
                      <a:pt x="134" y="199"/>
                    </a:lnTo>
                    <a:lnTo>
                      <a:pt x="141" y="191"/>
                    </a:lnTo>
                    <a:lnTo>
                      <a:pt x="146" y="184"/>
                    </a:lnTo>
                    <a:lnTo>
                      <a:pt x="148" y="176"/>
                    </a:lnTo>
                    <a:lnTo>
                      <a:pt x="152" y="167"/>
                    </a:lnTo>
                    <a:lnTo>
                      <a:pt x="153" y="158"/>
                    </a:lnTo>
                    <a:lnTo>
                      <a:pt x="152" y="147"/>
                    </a:lnTo>
                    <a:lnTo>
                      <a:pt x="151" y="134"/>
                    </a:lnTo>
                    <a:lnTo>
                      <a:pt x="147" y="123"/>
                    </a:lnTo>
                    <a:lnTo>
                      <a:pt x="141" y="114"/>
                    </a:lnTo>
                    <a:lnTo>
                      <a:pt x="141" y="108"/>
                    </a:lnTo>
                    <a:lnTo>
                      <a:pt x="148" y="109"/>
                    </a:lnTo>
                    <a:lnTo>
                      <a:pt x="156" y="108"/>
                    </a:lnTo>
                    <a:lnTo>
                      <a:pt x="164" y="105"/>
                    </a:lnTo>
                    <a:lnTo>
                      <a:pt x="170" y="101"/>
                    </a:lnTo>
                    <a:lnTo>
                      <a:pt x="175" y="98"/>
                    </a:lnTo>
                    <a:lnTo>
                      <a:pt x="180" y="92"/>
                    </a:lnTo>
                    <a:lnTo>
                      <a:pt x="185" y="89"/>
                    </a:lnTo>
                    <a:lnTo>
                      <a:pt x="190" y="85"/>
                    </a:lnTo>
                    <a:lnTo>
                      <a:pt x="195" y="71"/>
                    </a:lnTo>
                    <a:lnTo>
                      <a:pt x="202" y="54"/>
                    </a:lnTo>
                    <a:lnTo>
                      <a:pt x="207" y="38"/>
                    </a:lnTo>
                    <a:lnTo>
                      <a:pt x="207" y="19"/>
                    </a:lnTo>
                    <a:lnTo>
                      <a:pt x="216" y="21"/>
                    </a:lnTo>
                    <a:lnTo>
                      <a:pt x="226" y="20"/>
                    </a:lnTo>
                    <a:lnTo>
                      <a:pt x="233" y="18"/>
                    </a:lnTo>
                    <a:lnTo>
                      <a:pt x="242" y="15"/>
                    </a:lnTo>
                    <a:lnTo>
                      <a:pt x="250" y="10"/>
                    </a:lnTo>
                    <a:lnTo>
                      <a:pt x="258" y="6"/>
                    </a:lnTo>
                    <a:lnTo>
                      <a:pt x="264" y="2"/>
                    </a:lnTo>
                    <a:lnTo>
                      <a:pt x="270" y="0"/>
                    </a:lnTo>
                    <a:lnTo>
                      <a:pt x="265" y="13"/>
                    </a:lnTo>
                    <a:lnTo>
                      <a:pt x="261" y="24"/>
                    </a:lnTo>
                    <a:lnTo>
                      <a:pt x="258" y="37"/>
                    </a:lnTo>
                    <a:lnTo>
                      <a:pt x="256" y="4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1" name="Freeform 33"/>
              <p:cNvSpPr>
                <a:spLocks/>
              </p:cNvSpPr>
              <p:nvPr/>
            </p:nvSpPr>
            <p:spPr bwMode="auto">
              <a:xfrm>
                <a:off x="3883" y="2041"/>
                <a:ext cx="329" cy="533"/>
              </a:xfrm>
              <a:custGeom>
                <a:avLst/>
                <a:gdLst>
                  <a:gd name="T0" fmla="*/ 1120 w 296"/>
                  <a:gd name="T1" fmla="*/ 1160 h 470"/>
                  <a:gd name="T2" fmla="*/ 1403 w 296"/>
                  <a:gd name="T3" fmla="*/ 1940 h 470"/>
                  <a:gd name="T4" fmla="*/ 1797 w 296"/>
                  <a:gd name="T5" fmla="*/ 2200 h 470"/>
                  <a:gd name="T6" fmla="*/ 1806 w 296"/>
                  <a:gd name="T7" fmla="*/ 2916 h 470"/>
                  <a:gd name="T8" fmla="*/ 1843 w 296"/>
                  <a:gd name="T9" fmla="*/ 3598 h 470"/>
                  <a:gd name="T10" fmla="*/ 2203 w 296"/>
                  <a:gd name="T11" fmla="*/ 4145 h 470"/>
                  <a:gd name="T12" fmla="*/ 2007 w 296"/>
                  <a:gd name="T13" fmla="*/ 4820 h 470"/>
                  <a:gd name="T14" fmla="*/ 1816 w 296"/>
                  <a:gd name="T15" fmla="*/ 5809 h 470"/>
                  <a:gd name="T16" fmla="*/ 2074 w 296"/>
                  <a:gd name="T17" fmla="*/ 6693 h 470"/>
                  <a:gd name="T18" fmla="*/ 1625 w 296"/>
                  <a:gd name="T19" fmla="*/ 7025 h 470"/>
                  <a:gd name="T20" fmla="*/ 1283 w 296"/>
                  <a:gd name="T21" fmla="*/ 7433 h 470"/>
                  <a:gd name="T22" fmla="*/ 2056 w 296"/>
                  <a:gd name="T23" fmla="*/ 7516 h 470"/>
                  <a:gd name="T24" fmla="*/ 2965 w 296"/>
                  <a:gd name="T25" fmla="*/ 6902 h 470"/>
                  <a:gd name="T26" fmla="*/ 3039 w 296"/>
                  <a:gd name="T27" fmla="*/ 6199 h 470"/>
                  <a:gd name="T28" fmla="*/ 3280 w 296"/>
                  <a:gd name="T29" fmla="*/ 5695 h 470"/>
                  <a:gd name="T30" fmla="*/ 3550 w 296"/>
                  <a:gd name="T31" fmla="*/ 6086 h 470"/>
                  <a:gd name="T32" fmla="*/ 3194 w 296"/>
                  <a:gd name="T33" fmla="*/ 6659 h 470"/>
                  <a:gd name="T34" fmla="*/ 2834 w 296"/>
                  <a:gd name="T35" fmla="*/ 7237 h 470"/>
                  <a:gd name="T36" fmla="*/ 2743 w 296"/>
                  <a:gd name="T37" fmla="*/ 7630 h 470"/>
                  <a:gd name="T38" fmla="*/ 3199 w 296"/>
                  <a:gd name="T39" fmla="*/ 7827 h 470"/>
                  <a:gd name="T40" fmla="*/ 3632 w 296"/>
                  <a:gd name="T41" fmla="*/ 7972 h 470"/>
                  <a:gd name="T42" fmla="*/ 3667 w 296"/>
                  <a:gd name="T43" fmla="*/ 8408 h 470"/>
                  <a:gd name="T44" fmla="*/ 3280 w 296"/>
                  <a:gd name="T45" fmla="*/ 8408 h 470"/>
                  <a:gd name="T46" fmla="*/ 2917 w 296"/>
                  <a:gd name="T47" fmla="*/ 7823 h 470"/>
                  <a:gd name="T48" fmla="*/ 2367 w 296"/>
                  <a:gd name="T49" fmla="*/ 7684 h 470"/>
                  <a:gd name="T50" fmla="*/ 2380 w 296"/>
                  <a:gd name="T51" fmla="*/ 8059 h 470"/>
                  <a:gd name="T52" fmla="*/ 2483 w 296"/>
                  <a:gd name="T53" fmla="*/ 8776 h 470"/>
                  <a:gd name="T54" fmla="*/ 2669 w 296"/>
                  <a:gd name="T55" fmla="*/ 9176 h 470"/>
                  <a:gd name="T56" fmla="*/ 2402 w 296"/>
                  <a:gd name="T57" fmla="*/ 9611 h 470"/>
                  <a:gd name="T58" fmla="*/ 2141 w 296"/>
                  <a:gd name="T59" fmla="*/ 9257 h 470"/>
                  <a:gd name="T60" fmla="*/ 2305 w 296"/>
                  <a:gd name="T61" fmla="*/ 8810 h 470"/>
                  <a:gd name="T62" fmla="*/ 2276 w 296"/>
                  <a:gd name="T63" fmla="*/ 8085 h 470"/>
                  <a:gd name="T64" fmla="*/ 1850 w 296"/>
                  <a:gd name="T65" fmla="*/ 7739 h 470"/>
                  <a:gd name="T66" fmla="*/ 1559 w 296"/>
                  <a:gd name="T67" fmla="*/ 7653 h 470"/>
                  <a:gd name="T68" fmla="*/ 1185 w 296"/>
                  <a:gd name="T69" fmla="*/ 7684 h 470"/>
                  <a:gd name="T70" fmla="*/ 830 w 296"/>
                  <a:gd name="T71" fmla="*/ 7972 h 470"/>
                  <a:gd name="T72" fmla="*/ 534 w 296"/>
                  <a:gd name="T73" fmla="*/ 8714 h 470"/>
                  <a:gd name="T74" fmla="*/ 345 w 296"/>
                  <a:gd name="T75" fmla="*/ 8762 h 470"/>
                  <a:gd name="T76" fmla="*/ 578 w 296"/>
                  <a:gd name="T77" fmla="*/ 7223 h 470"/>
                  <a:gd name="T78" fmla="*/ 0 w 296"/>
                  <a:gd name="T79" fmla="*/ 6083 h 470"/>
                  <a:gd name="T80" fmla="*/ 279 w 296"/>
                  <a:gd name="T81" fmla="*/ 4892 h 470"/>
                  <a:gd name="T82" fmla="*/ 0 w 296"/>
                  <a:gd name="T83" fmla="*/ 4069 h 470"/>
                  <a:gd name="T84" fmla="*/ 279 w 296"/>
                  <a:gd name="T85" fmla="*/ 3416 h 470"/>
                  <a:gd name="T86" fmla="*/ 120 w 296"/>
                  <a:gd name="T87" fmla="*/ 2292 h 470"/>
                  <a:gd name="T88" fmla="*/ 480 w 296"/>
                  <a:gd name="T89" fmla="*/ 1287 h 470"/>
                  <a:gd name="T90" fmla="*/ 279 w 296"/>
                  <a:gd name="T91" fmla="*/ 0 h 470"/>
                  <a:gd name="T92" fmla="*/ 650 w 296"/>
                  <a:gd name="T93" fmla="*/ 348 h 470"/>
                  <a:gd name="T94" fmla="*/ 1090 w 296"/>
                  <a:gd name="T95" fmla="*/ 492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6" h="470">
                    <a:moveTo>
                      <a:pt x="86" y="24"/>
                    </a:moveTo>
                    <a:lnTo>
                      <a:pt x="85" y="34"/>
                    </a:lnTo>
                    <a:lnTo>
                      <a:pt x="86" y="44"/>
                    </a:lnTo>
                    <a:lnTo>
                      <a:pt x="88" y="56"/>
                    </a:lnTo>
                    <a:lnTo>
                      <a:pt x="93" y="67"/>
                    </a:lnTo>
                    <a:lnTo>
                      <a:pt x="98" y="77"/>
                    </a:lnTo>
                    <a:lnTo>
                      <a:pt x="104" y="87"/>
                    </a:lnTo>
                    <a:lnTo>
                      <a:pt x="111" y="95"/>
                    </a:lnTo>
                    <a:lnTo>
                      <a:pt x="118" y="103"/>
                    </a:lnTo>
                    <a:lnTo>
                      <a:pt x="125" y="105"/>
                    </a:lnTo>
                    <a:lnTo>
                      <a:pt x="132" y="106"/>
                    </a:lnTo>
                    <a:lnTo>
                      <a:pt x="141" y="108"/>
                    </a:lnTo>
                    <a:lnTo>
                      <a:pt x="150" y="108"/>
                    </a:lnTo>
                    <a:lnTo>
                      <a:pt x="151" y="119"/>
                    </a:lnTo>
                    <a:lnTo>
                      <a:pt x="147" y="131"/>
                    </a:lnTo>
                    <a:lnTo>
                      <a:pt x="142" y="142"/>
                    </a:lnTo>
                    <a:lnTo>
                      <a:pt x="138" y="151"/>
                    </a:lnTo>
                    <a:lnTo>
                      <a:pt x="140" y="160"/>
                    </a:lnTo>
                    <a:lnTo>
                      <a:pt x="142" y="169"/>
                    </a:lnTo>
                    <a:lnTo>
                      <a:pt x="146" y="176"/>
                    </a:lnTo>
                    <a:lnTo>
                      <a:pt x="151" y="184"/>
                    </a:lnTo>
                    <a:lnTo>
                      <a:pt x="159" y="192"/>
                    </a:lnTo>
                    <a:lnTo>
                      <a:pt x="166" y="197"/>
                    </a:lnTo>
                    <a:lnTo>
                      <a:pt x="174" y="202"/>
                    </a:lnTo>
                    <a:lnTo>
                      <a:pt x="183" y="205"/>
                    </a:lnTo>
                    <a:lnTo>
                      <a:pt x="175" y="216"/>
                    </a:lnTo>
                    <a:lnTo>
                      <a:pt x="166" y="225"/>
                    </a:lnTo>
                    <a:lnTo>
                      <a:pt x="158" y="235"/>
                    </a:lnTo>
                    <a:lnTo>
                      <a:pt x="150" y="246"/>
                    </a:lnTo>
                    <a:lnTo>
                      <a:pt x="145" y="259"/>
                    </a:lnTo>
                    <a:lnTo>
                      <a:pt x="142" y="271"/>
                    </a:lnTo>
                    <a:lnTo>
                      <a:pt x="144" y="284"/>
                    </a:lnTo>
                    <a:lnTo>
                      <a:pt x="146" y="301"/>
                    </a:lnTo>
                    <a:lnTo>
                      <a:pt x="152" y="310"/>
                    </a:lnTo>
                    <a:lnTo>
                      <a:pt x="161" y="318"/>
                    </a:lnTo>
                    <a:lnTo>
                      <a:pt x="165" y="327"/>
                    </a:lnTo>
                    <a:lnTo>
                      <a:pt x="155" y="334"/>
                    </a:lnTo>
                    <a:lnTo>
                      <a:pt x="145" y="336"/>
                    </a:lnTo>
                    <a:lnTo>
                      <a:pt x="136" y="339"/>
                    </a:lnTo>
                    <a:lnTo>
                      <a:pt x="128" y="343"/>
                    </a:lnTo>
                    <a:lnTo>
                      <a:pt x="122" y="346"/>
                    </a:lnTo>
                    <a:lnTo>
                      <a:pt x="114" y="351"/>
                    </a:lnTo>
                    <a:lnTo>
                      <a:pt x="108" y="357"/>
                    </a:lnTo>
                    <a:lnTo>
                      <a:pt x="102" y="363"/>
                    </a:lnTo>
                    <a:lnTo>
                      <a:pt x="95" y="368"/>
                    </a:lnTo>
                    <a:lnTo>
                      <a:pt x="117" y="368"/>
                    </a:lnTo>
                    <a:lnTo>
                      <a:pt x="140" y="368"/>
                    </a:lnTo>
                    <a:lnTo>
                      <a:pt x="163" y="367"/>
                    </a:lnTo>
                    <a:lnTo>
                      <a:pt x="183" y="364"/>
                    </a:lnTo>
                    <a:lnTo>
                      <a:pt x="202" y="359"/>
                    </a:lnTo>
                    <a:lnTo>
                      <a:pt x="220" y="350"/>
                    </a:lnTo>
                    <a:lnTo>
                      <a:pt x="234" y="338"/>
                    </a:lnTo>
                    <a:lnTo>
                      <a:pt x="245" y="320"/>
                    </a:lnTo>
                    <a:lnTo>
                      <a:pt x="246" y="321"/>
                    </a:lnTo>
                    <a:lnTo>
                      <a:pt x="244" y="312"/>
                    </a:lnTo>
                    <a:lnTo>
                      <a:pt x="240" y="303"/>
                    </a:lnTo>
                    <a:lnTo>
                      <a:pt x="239" y="294"/>
                    </a:lnTo>
                    <a:lnTo>
                      <a:pt x="245" y="285"/>
                    </a:lnTo>
                    <a:lnTo>
                      <a:pt x="251" y="282"/>
                    </a:lnTo>
                    <a:lnTo>
                      <a:pt x="259" y="279"/>
                    </a:lnTo>
                    <a:lnTo>
                      <a:pt x="267" y="279"/>
                    </a:lnTo>
                    <a:lnTo>
                      <a:pt x="274" y="283"/>
                    </a:lnTo>
                    <a:lnTo>
                      <a:pt x="278" y="289"/>
                    </a:lnTo>
                    <a:lnTo>
                      <a:pt x="281" y="298"/>
                    </a:lnTo>
                    <a:lnTo>
                      <a:pt x="278" y="308"/>
                    </a:lnTo>
                    <a:lnTo>
                      <a:pt x="274" y="315"/>
                    </a:lnTo>
                    <a:lnTo>
                      <a:pt x="263" y="318"/>
                    </a:lnTo>
                    <a:lnTo>
                      <a:pt x="253" y="325"/>
                    </a:lnTo>
                    <a:lnTo>
                      <a:pt x="245" y="332"/>
                    </a:lnTo>
                    <a:lnTo>
                      <a:pt x="239" y="339"/>
                    </a:lnTo>
                    <a:lnTo>
                      <a:pt x="231" y="346"/>
                    </a:lnTo>
                    <a:lnTo>
                      <a:pt x="224" y="354"/>
                    </a:lnTo>
                    <a:lnTo>
                      <a:pt x="213" y="360"/>
                    </a:lnTo>
                    <a:lnTo>
                      <a:pt x="202" y="364"/>
                    </a:lnTo>
                    <a:lnTo>
                      <a:pt x="210" y="368"/>
                    </a:lnTo>
                    <a:lnTo>
                      <a:pt x="217" y="372"/>
                    </a:lnTo>
                    <a:lnTo>
                      <a:pt x="226" y="376"/>
                    </a:lnTo>
                    <a:lnTo>
                      <a:pt x="235" y="379"/>
                    </a:lnTo>
                    <a:lnTo>
                      <a:pt x="245" y="382"/>
                    </a:lnTo>
                    <a:lnTo>
                      <a:pt x="254" y="383"/>
                    </a:lnTo>
                    <a:lnTo>
                      <a:pt x="263" y="383"/>
                    </a:lnTo>
                    <a:lnTo>
                      <a:pt x="272" y="379"/>
                    </a:lnTo>
                    <a:lnTo>
                      <a:pt x="279" y="383"/>
                    </a:lnTo>
                    <a:lnTo>
                      <a:pt x="287" y="390"/>
                    </a:lnTo>
                    <a:lnTo>
                      <a:pt x="293" y="395"/>
                    </a:lnTo>
                    <a:lnTo>
                      <a:pt x="296" y="397"/>
                    </a:lnTo>
                    <a:lnTo>
                      <a:pt x="293" y="404"/>
                    </a:lnTo>
                    <a:lnTo>
                      <a:pt x="291" y="411"/>
                    </a:lnTo>
                    <a:lnTo>
                      <a:pt x="284" y="417"/>
                    </a:lnTo>
                    <a:lnTo>
                      <a:pt x="277" y="420"/>
                    </a:lnTo>
                    <a:lnTo>
                      <a:pt x="267" y="416"/>
                    </a:lnTo>
                    <a:lnTo>
                      <a:pt x="259" y="411"/>
                    </a:lnTo>
                    <a:lnTo>
                      <a:pt x="254" y="404"/>
                    </a:lnTo>
                    <a:lnTo>
                      <a:pt x="250" y="392"/>
                    </a:lnTo>
                    <a:lnTo>
                      <a:pt x="240" y="386"/>
                    </a:lnTo>
                    <a:lnTo>
                      <a:pt x="230" y="382"/>
                    </a:lnTo>
                    <a:lnTo>
                      <a:pt x="220" y="379"/>
                    </a:lnTo>
                    <a:lnTo>
                      <a:pt x="208" y="377"/>
                    </a:lnTo>
                    <a:lnTo>
                      <a:pt x="197" y="376"/>
                    </a:lnTo>
                    <a:lnTo>
                      <a:pt x="187" y="376"/>
                    </a:lnTo>
                    <a:lnTo>
                      <a:pt x="177" y="376"/>
                    </a:lnTo>
                    <a:lnTo>
                      <a:pt x="168" y="377"/>
                    </a:lnTo>
                    <a:lnTo>
                      <a:pt x="179" y="383"/>
                    </a:lnTo>
                    <a:lnTo>
                      <a:pt x="188" y="393"/>
                    </a:lnTo>
                    <a:lnTo>
                      <a:pt x="193" y="405"/>
                    </a:lnTo>
                    <a:lnTo>
                      <a:pt x="197" y="414"/>
                    </a:lnTo>
                    <a:lnTo>
                      <a:pt x="194" y="423"/>
                    </a:lnTo>
                    <a:lnTo>
                      <a:pt x="197" y="429"/>
                    </a:lnTo>
                    <a:lnTo>
                      <a:pt x="199" y="434"/>
                    </a:lnTo>
                    <a:lnTo>
                      <a:pt x="205" y="439"/>
                    </a:lnTo>
                    <a:lnTo>
                      <a:pt x="208" y="443"/>
                    </a:lnTo>
                    <a:lnTo>
                      <a:pt x="211" y="449"/>
                    </a:lnTo>
                    <a:lnTo>
                      <a:pt x="210" y="456"/>
                    </a:lnTo>
                    <a:lnTo>
                      <a:pt x="205" y="464"/>
                    </a:lnTo>
                    <a:lnTo>
                      <a:pt x="197" y="467"/>
                    </a:lnTo>
                    <a:lnTo>
                      <a:pt x="191" y="470"/>
                    </a:lnTo>
                    <a:lnTo>
                      <a:pt x="184" y="470"/>
                    </a:lnTo>
                    <a:lnTo>
                      <a:pt x="177" y="467"/>
                    </a:lnTo>
                    <a:lnTo>
                      <a:pt x="172" y="459"/>
                    </a:lnTo>
                    <a:lnTo>
                      <a:pt x="169" y="452"/>
                    </a:lnTo>
                    <a:lnTo>
                      <a:pt x="168" y="448"/>
                    </a:lnTo>
                    <a:lnTo>
                      <a:pt x="168" y="445"/>
                    </a:lnTo>
                    <a:lnTo>
                      <a:pt x="173" y="438"/>
                    </a:lnTo>
                    <a:lnTo>
                      <a:pt x="183" y="430"/>
                    </a:lnTo>
                    <a:lnTo>
                      <a:pt x="191" y="421"/>
                    </a:lnTo>
                    <a:lnTo>
                      <a:pt x="191" y="409"/>
                    </a:lnTo>
                    <a:lnTo>
                      <a:pt x="185" y="401"/>
                    </a:lnTo>
                    <a:lnTo>
                      <a:pt x="180" y="395"/>
                    </a:lnTo>
                    <a:lnTo>
                      <a:pt x="173" y="390"/>
                    </a:lnTo>
                    <a:lnTo>
                      <a:pt x="165" y="384"/>
                    </a:lnTo>
                    <a:lnTo>
                      <a:pt x="156" y="381"/>
                    </a:lnTo>
                    <a:lnTo>
                      <a:pt x="147" y="378"/>
                    </a:lnTo>
                    <a:lnTo>
                      <a:pt x="138" y="376"/>
                    </a:lnTo>
                    <a:lnTo>
                      <a:pt x="130" y="374"/>
                    </a:lnTo>
                    <a:lnTo>
                      <a:pt x="128" y="374"/>
                    </a:lnTo>
                    <a:lnTo>
                      <a:pt x="123" y="374"/>
                    </a:lnTo>
                    <a:lnTo>
                      <a:pt x="117" y="376"/>
                    </a:lnTo>
                    <a:lnTo>
                      <a:pt x="108" y="376"/>
                    </a:lnTo>
                    <a:lnTo>
                      <a:pt x="100" y="376"/>
                    </a:lnTo>
                    <a:lnTo>
                      <a:pt x="94" y="376"/>
                    </a:lnTo>
                    <a:lnTo>
                      <a:pt x="89" y="376"/>
                    </a:lnTo>
                    <a:lnTo>
                      <a:pt x="86" y="376"/>
                    </a:lnTo>
                    <a:lnTo>
                      <a:pt x="76" y="382"/>
                    </a:lnTo>
                    <a:lnTo>
                      <a:pt x="67" y="390"/>
                    </a:lnTo>
                    <a:lnTo>
                      <a:pt x="61" y="398"/>
                    </a:lnTo>
                    <a:lnTo>
                      <a:pt x="55" y="407"/>
                    </a:lnTo>
                    <a:lnTo>
                      <a:pt x="48" y="417"/>
                    </a:lnTo>
                    <a:lnTo>
                      <a:pt x="42" y="426"/>
                    </a:lnTo>
                    <a:lnTo>
                      <a:pt x="34" y="435"/>
                    </a:lnTo>
                    <a:lnTo>
                      <a:pt x="27" y="443"/>
                    </a:lnTo>
                    <a:lnTo>
                      <a:pt x="15" y="443"/>
                    </a:lnTo>
                    <a:lnTo>
                      <a:pt x="27" y="428"/>
                    </a:lnTo>
                    <a:lnTo>
                      <a:pt x="34" y="409"/>
                    </a:lnTo>
                    <a:lnTo>
                      <a:pt x="41" y="387"/>
                    </a:lnTo>
                    <a:lnTo>
                      <a:pt x="46" y="367"/>
                    </a:lnTo>
                    <a:lnTo>
                      <a:pt x="45" y="353"/>
                    </a:lnTo>
                    <a:lnTo>
                      <a:pt x="41" y="339"/>
                    </a:lnTo>
                    <a:lnTo>
                      <a:pt x="36" y="325"/>
                    </a:lnTo>
                    <a:lnTo>
                      <a:pt x="27" y="312"/>
                    </a:lnTo>
                    <a:lnTo>
                      <a:pt x="0" y="297"/>
                    </a:lnTo>
                    <a:lnTo>
                      <a:pt x="9" y="284"/>
                    </a:lnTo>
                    <a:lnTo>
                      <a:pt x="15" y="269"/>
                    </a:lnTo>
                    <a:lnTo>
                      <a:pt x="19" y="254"/>
                    </a:lnTo>
                    <a:lnTo>
                      <a:pt x="22" y="240"/>
                    </a:lnTo>
                    <a:lnTo>
                      <a:pt x="18" y="227"/>
                    </a:lnTo>
                    <a:lnTo>
                      <a:pt x="10" y="218"/>
                    </a:lnTo>
                    <a:lnTo>
                      <a:pt x="3" y="209"/>
                    </a:lnTo>
                    <a:lnTo>
                      <a:pt x="0" y="198"/>
                    </a:lnTo>
                    <a:lnTo>
                      <a:pt x="9" y="193"/>
                    </a:lnTo>
                    <a:lnTo>
                      <a:pt x="14" y="185"/>
                    </a:lnTo>
                    <a:lnTo>
                      <a:pt x="18" y="176"/>
                    </a:lnTo>
                    <a:lnTo>
                      <a:pt x="22" y="167"/>
                    </a:lnTo>
                    <a:lnTo>
                      <a:pt x="23" y="153"/>
                    </a:lnTo>
                    <a:lnTo>
                      <a:pt x="20" y="139"/>
                    </a:lnTo>
                    <a:lnTo>
                      <a:pt x="15" y="124"/>
                    </a:lnTo>
                    <a:lnTo>
                      <a:pt x="10" y="112"/>
                    </a:lnTo>
                    <a:lnTo>
                      <a:pt x="23" y="105"/>
                    </a:lnTo>
                    <a:lnTo>
                      <a:pt x="31" y="93"/>
                    </a:lnTo>
                    <a:lnTo>
                      <a:pt x="33" y="77"/>
                    </a:lnTo>
                    <a:lnTo>
                      <a:pt x="38" y="63"/>
                    </a:lnTo>
                    <a:lnTo>
                      <a:pt x="33" y="48"/>
                    </a:lnTo>
                    <a:lnTo>
                      <a:pt x="29" y="32"/>
                    </a:lnTo>
                    <a:lnTo>
                      <a:pt x="26" y="15"/>
                    </a:lnTo>
                    <a:lnTo>
                      <a:pt x="22" y="0"/>
                    </a:lnTo>
                    <a:lnTo>
                      <a:pt x="28" y="4"/>
                    </a:lnTo>
                    <a:lnTo>
                      <a:pt x="34" y="7"/>
                    </a:lnTo>
                    <a:lnTo>
                      <a:pt x="42" y="13"/>
                    </a:lnTo>
                    <a:lnTo>
                      <a:pt x="51" y="18"/>
                    </a:lnTo>
                    <a:lnTo>
                      <a:pt x="60" y="21"/>
                    </a:lnTo>
                    <a:lnTo>
                      <a:pt x="69" y="24"/>
                    </a:lnTo>
                    <a:lnTo>
                      <a:pt x="78" y="25"/>
                    </a:lnTo>
                    <a:lnTo>
                      <a:pt x="86" y="2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2" name="Freeform 34"/>
              <p:cNvSpPr>
                <a:spLocks/>
              </p:cNvSpPr>
              <p:nvPr/>
            </p:nvSpPr>
            <p:spPr bwMode="auto">
              <a:xfrm>
                <a:off x="3919" y="2140"/>
                <a:ext cx="105" cy="309"/>
              </a:xfrm>
              <a:custGeom>
                <a:avLst/>
                <a:gdLst>
                  <a:gd name="T0" fmla="*/ 761 w 94"/>
                  <a:gd name="T1" fmla="*/ 1415 h 273"/>
                  <a:gd name="T2" fmla="*/ 857 w 94"/>
                  <a:gd name="T3" fmla="*/ 1198 h 273"/>
                  <a:gd name="T4" fmla="*/ 1238 w 94"/>
                  <a:gd name="T5" fmla="*/ 780 h 273"/>
                  <a:gd name="T6" fmla="*/ 801 w 94"/>
                  <a:gd name="T7" fmla="*/ 1603 h 273"/>
                  <a:gd name="T8" fmla="*/ 957 w 94"/>
                  <a:gd name="T9" fmla="*/ 2692 h 273"/>
                  <a:gd name="T10" fmla="*/ 1184 w 94"/>
                  <a:gd name="T11" fmla="*/ 2477 h 273"/>
                  <a:gd name="T12" fmla="*/ 1201 w 94"/>
                  <a:gd name="T13" fmla="*/ 2539 h 273"/>
                  <a:gd name="T14" fmla="*/ 1000 w 94"/>
                  <a:gd name="T15" fmla="*/ 2792 h 273"/>
                  <a:gd name="T16" fmla="*/ 861 w 94"/>
                  <a:gd name="T17" fmla="*/ 3123 h 273"/>
                  <a:gd name="T18" fmla="*/ 771 w 94"/>
                  <a:gd name="T19" fmla="*/ 3508 h 273"/>
                  <a:gd name="T20" fmla="*/ 761 w 94"/>
                  <a:gd name="T21" fmla="*/ 3876 h 273"/>
                  <a:gd name="T22" fmla="*/ 687 w 94"/>
                  <a:gd name="T23" fmla="*/ 4169 h 273"/>
                  <a:gd name="T24" fmla="*/ 949 w 94"/>
                  <a:gd name="T25" fmla="*/ 4181 h 273"/>
                  <a:gd name="T26" fmla="*/ 1201 w 94"/>
                  <a:gd name="T27" fmla="*/ 4084 h 273"/>
                  <a:gd name="T28" fmla="*/ 1184 w 94"/>
                  <a:gd name="T29" fmla="*/ 4181 h 273"/>
                  <a:gd name="T30" fmla="*/ 895 w 94"/>
                  <a:gd name="T31" fmla="*/ 4467 h 273"/>
                  <a:gd name="T32" fmla="*/ 687 w 94"/>
                  <a:gd name="T33" fmla="*/ 4719 h 273"/>
                  <a:gd name="T34" fmla="*/ 541 w 94"/>
                  <a:gd name="T35" fmla="*/ 5124 h 273"/>
                  <a:gd name="T36" fmla="*/ 515 w 94"/>
                  <a:gd name="T37" fmla="*/ 5095 h 273"/>
                  <a:gd name="T38" fmla="*/ 484 w 94"/>
                  <a:gd name="T39" fmla="*/ 4583 h 273"/>
                  <a:gd name="T40" fmla="*/ 78 w 94"/>
                  <a:gd name="T41" fmla="*/ 3857 h 273"/>
                  <a:gd name="T42" fmla="*/ 369 w 94"/>
                  <a:gd name="T43" fmla="*/ 4084 h 273"/>
                  <a:gd name="T44" fmla="*/ 575 w 94"/>
                  <a:gd name="T45" fmla="*/ 4366 h 273"/>
                  <a:gd name="T46" fmla="*/ 604 w 94"/>
                  <a:gd name="T47" fmla="*/ 3593 h 273"/>
                  <a:gd name="T48" fmla="*/ 369 w 94"/>
                  <a:gd name="T49" fmla="*/ 2927 h 273"/>
                  <a:gd name="T50" fmla="*/ 135 w 94"/>
                  <a:gd name="T51" fmla="*/ 2629 h 273"/>
                  <a:gd name="T52" fmla="*/ 318 w 94"/>
                  <a:gd name="T53" fmla="*/ 2759 h 273"/>
                  <a:gd name="T54" fmla="*/ 460 w 94"/>
                  <a:gd name="T55" fmla="*/ 2927 h 273"/>
                  <a:gd name="T56" fmla="*/ 615 w 94"/>
                  <a:gd name="T57" fmla="*/ 3099 h 273"/>
                  <a:gd name="T58" fmla="*/ 641 w 94"/>
                  <a:gd name="T59" fmla="*/ 2548 h 273"/>
                  <a:gd name="T60" fmla="*/ 553 w 94"/>
                  <a:gd name="T61" fmla="*/ 1620 h 273"/>
                  <a:gd name="T62" fmla="*/ 0 w 94"/>
                  <a:gd name="T63" fmla="*/ 892 h 273"/>
                  <a:gd name="T64" fmla="*/ 264 w 94"/>
                  <a:gd name="T65" fmla="*/ 1024 h 273"/>
                  <a:gd name="T66" fmla="*/ 514 w 94"/>
                  <a:gd name="T67" fmla="*/ 1250 h 273"/>
                  <a:gd name="T68" fmla="*/ 484 w 94"/>
                  <a:gd name="T69" fmla="*/ 625 h 273"/>
                  <a:gd name="T70" fmla="*/ 369 w 94"/>
                  <a:gd name="T71" fmla="*/ 0 h 273"/>
                  <a:gd name="T72" fmla="*/ 575 w 94"/>
                  <a:gd name="T73" fmla="*/ 696 h 273"/>
                  <a:gd name="T74" fmla="*/ 687 w 94"/>
                  <a:gd name="T75" fmla="*/ 1431 h 2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273">
                    <a:moveTo>
                      <a:pt x="48" y="73"/>
                    </a:moveTo>
                    <a:lnTo>
                      <a:pt x="53" y="72"/>
                    </a:lnTo>
                    <a:lnTo>
                      <a:pt x="56" y="66"/>
                    </a:lnTo>
                    <a:lnTo>
                      <a:pt x="60" y="61"/>
                    </a:lnTo>
                    <a:lnTo>
                      <a:pt x="64" y="56"/>
                    </a:lnTo>
                    <a:lnTo>
                      <a:pt x="86" y="39"/>
                    </a:lnTo>
                    <a:lnTo>
                      <a:pt x="88" y="41"/>
                    </a:lnTo>
                    <a:lnTo>
                      <a:pt x="57" y="82"/>
                    </a:lnTo>
                    <a:lnTo>
                      <a:pt x="57" y="138"/>
                    </a:lnTo>
                    <a:lnTo>
                      <a:pt x="67" y="138"/>
                    </a:lnTo>
                    <a:lnTo>
                      <a:pt x="74" y="132"/>
                    </a:lnTo>
                    <a:lnTo>
                      <a:pt x="83" y="127"/>
                    </a:lnTo>
                    <a:lnTo>
                      <a:pt x="94" y="125"/>
                    </a:lnTo>
                    <a:lnTo>
                      <a:pt x="85" y="130"/>
                    </a:lnTo>
                    <a:lnTo>
                      <a:pt x="78" y="136"/>
                    </a:lnTo>
                    <a:lnTo>
                      <a:pt x="71" y="143"/>
                    </a:lnTo>
                    <a:lnTo>
                      <a:pt x="66" y="151"/>
                    </a:lnTo>
                    <a:lnTo>
                      <a:pt x="61" y="160"/>
                    </a:lnTo>
                    <a:lnTo>
                      <a:pt x="57" y="169"/>
                    </a:lnTo>
                    <a:lnTo>
                      <a:pt x="55" y="179"/>
                    </a:lnTo>
                    <a:lnTo>
                      <a:pt x="52" y="190"/>
                    </a:lnTo>
                    <a:lnTo>
                      <a:pt x="53" y="198"/>
                    </a:lnTo>
                    <a:lnTo>
                      <a:pt x="50" y="207"/>
                    </a:lnTo>
                    <a:lnTo>
                      <a:pt x="48" y="214"/>
                    </a:lnTo>
                    <a:lnTo>
                      <a:pt x="57" y="217"/>
                    </a:lnTo>
                    <a:lnTo>
                      <a:pt x="66" y="215"/>
                    </a:lnTo>
                    <a:lnTo>
                      <a:pt x="76" y="211"/>
                    </a:lnTo>
                    <a:lnTo>
                      <a:pt x="85" y="209"/>
                    </a:lnTo>
                    <a:lnTo>
                      <a:pt x="94" y="210"/>
                    </a:lnTo>
                    <a:lnTo>
                      <a:pt x="83" y="215"/>
                    </a:lnTo>
                    <a:lnTo>
                      <a:pt x="72" y="221"/>
                    </a:lnTo>
                    <a:lnTo>
                      <a:pt x="64" y="228"/>
                    </a:lnTo>
                    <a:lnTo>
                      <a:pt x="56" y="234"/>
                    </a:lnTo>
                    <a:lnTo>
                      <a:pt x="48" y="242"/>
                    </a:lnTo>
                    <a:lnTo>
                      <a:pt x="43" y="251"/>
                    </a:lnTo>
                    <a:lnTo>
                      <a:pt x="38" y="262"/>
                    </a:lnTo>
                    <a:lnTo>
                      <a:pt x="36" y="273"/>
                    </a:lnTo>
                    <a:lnTo>
                      <a:pt x="37" y="261"/>
                    </a:lnTo>
                    <a:lnTo>
                      <a:pt x="37" y="247"/>
                    </a:lnTo>
                    <a:lnTo>
                      <a:pt x="34" y="234"/>
                    </a:lnTo>
                    <a:lnTo>
                      <a:pt x="31" y="223"/>
                    </a:lnTo>
                    <a:lnTo>
                      <a:pt x="5" y="197"/>
                    </a:lnTo>
                    <a:lnTo>
                      <a:pt x="15" y="202"/>
                    </a:lnTo>
                    <a:lnTo>
                      <a:pt x="26" y="209"/>
                    </a:lnTo>
                    <a:lnTo>
                      <a:pt x="33" y="215"/>
                    </a:lnTo>
                    <a:lnTo>
                      <a:pt x="41" y="223"/>
                    </a:lnTo>
                    <a:lnTo>
                      <a:pt x="43" y="204"/>
                    </a:lnTo>
                    <a:lnTo>
                      <a:pt x="42" y="184"/>
                    </a:lnTo>
                    <a:lnTo>
                      <a:pt x="37" y="165"/>
                    </a:lnTo>
                    <a:lnTo>
                      <a:pt x="26" y="150"/>
                    </a:lnTo>
                    <a:lnTo>
                      <a:pt x="5" y="132"/>
                    </a:lnTo>
                    <a:lnTo>
                      <a:pt x="10" y="134"/>
                    </a:lnTo>
                    <a:lnTo>
                      <a:pt x="15" y="136"/>
                    </a:lnTo>
                    <a:lnTo>
                      <a:pt x="22" y="141"/>
                    </a:lnTo>
                    <a:lnTo>
                      <a:pt x="27" y="145"/>
                    </a:lnTo>
                    <a:lnTo>
                      <a:pt x="32" y="150"/>
                    </a:lnTo>
                    <a:lnTo>
                      <a:pt x="38" y="155"/>
                    </a:lnTo>
                    <a:lnTo>
                      <a:pt x="43" y="158"/>
                    </a:lnTo>
                    <a:lnTo>
                      <a:pt x="48" y="159"/>
                    </a:lnTo>
                    <a:lnTo>
                      <a:pt x="45" y="131"/>
                    </a:lnTo>
                    <a:lnTo>
                      <a:pt x="45" y="105"/>
                    </a:lnTo>
                    <a:lnTo>
                      <a:pt x="39" y="83"/>
                    </a:lnTo>
                    <a:lnTo>
                      <a:pt x="24" y="63"/>
                    </a:lnTo>
                    <a:lnTo>
                      <a:pt x="0" y="45"/>
                    </a:lnTo>
                    <a:lnTo>
                      <a:pt x="10" y="47"/>
                    </a:lnTo>
                    <a:lnTo>
                      <a:pt x="19" y="52"/>
                    </a:lnTo>
                    <a:lnTo>
                      <a:pt x="28" y="58"/>
                    </a:lnTo>
                    <a:lnTo>
                      <a:pt x="36" y="64"/>
                    </a:lnTo>
                    <a:lnTo>
                      <a:pt x="37" y="49"/>
                    </a:lnTo>
                    <a:lnTo>
                      <a:pt x="34" y="32"/>
                    </a:lnTo>
                    <a:lnTo>
                      <a:pt x="29" y="16"/>
                    </a:lnTo>
                    <a:lnTo>
                      <a:pt x="26" y="0"/>
                    </a:lnTo>
                    <a:lnTo>
                      <a:pt x="34" y="17"/>
                    </a:lnTo>
                    <a:lnTo>
                      <a:pt x="41" y="35"/>
                    </a:lnTo>
                    <a:lnTo>
                      <a:pt x="45" y="54"/>
                    </a:lnTo>
                    <a:lnTo>
                      <a:pt x="48" y="7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3" name="Freeform 35"/>
              <p:cNvSpPr>
                <a:spLocks/>
              </p:cNvSpPr>
              <p:nvPr/>
            </p:nvSpPr>
            <p:spPr bwMode="auto">
              <a:xfrm>
                <a:off x="1697" y="2160"/>
                <a:ext cx="128" cy="272"/>
              </a:xfrm>
              <a:custGeom>
                <a:avLst/>
                <a:gdLst>
                  <a:gd name="T0" fmla="*/ 1060 w 115"/>
                  <a:gd name="T1" fmla="*/ 942 h 240"/>
                  <a:gd name="T2" fmla="*/ 1099 w 115"/>
                  <a:gd name="T3" fmla="*/ 702 h 240"/>
                  <a:gd name="T4" fmla="*/ 1417 w 115"/>
                  <a:gd name="T5" fmla="*/ 299 h 240"/>
                  <a:gd name="T6" fmla="*/ 1143 w 115"/>
                  <a:gd name="T7" fmla="*/ 811 h 240"/>
                  <a:gd name="T8" fmla="*/ 974 w 115"/>
                  <a:gd name="T9" fmla="*/ 1384 h 240"/>
                  <a:gd name="T10" fmla="*/ 898 w 115"/>
                  <a:gd name="T11" fmla="*/ 2015 h 240"/>
                  <a:gd name="T12" fmla="*/ 875 w 115"/>
                  <a:gd name="T13" fmla="*/ 2668 h 240"/>
                  <a:gd name="T14" fmla="*/ 1000 w 115"/>
                  <a:gd name="T15" fmla="*/ 2620 h 240"/>
                  <a:gd name="T16" fmla="*/ 1113 w 115"/>
                  <a:gd name="T17" fmla="*/ 2412 h 240"/>
                  <a:gd name="T18" fmla="*/ 1239 w 115"/>
                  <a:gd name="T19" fmla="*/ 2165 h 240"/>
                  <a:gd name="T20" fmla="*/ 1416 w 115"/>
                  <a:gd name="T21" fmla="*/ 2015 h 240"/>
                  <a:gd name="T22" fmla="*/ 1416 w 115"/>
                  <a:gd name="T23" fmla="*/ 2128 h 240"/>
                  <a:gd name="T24" fmla="*/ 1180 w 115"/>
                  <a:gd name="T25" fmla="*/ 2514 h 240"/>
                  <a:gd name="T26" fmla="*/ 1000 w 115"/>
                  <a:gd name="T27" fmla="*/ 2969 h 240"/>
                  <a:gd name="T28" fmla="*/ 932 w 115"/>
                  <a:gd name="T29" fmla="*/ 3512 h 240"/>
                  <a:gd name="T30" fmla="*/ 1113 w 115"/>
                  <a:gd name="T31" fmla="*/ 3908 h 240"/>
                  <a:gd name="T32" fmla="*/ 1273 w 115"/>
                  <a:gd name="T33" fmla="*/ 3616 h 240"/>
                  <a:gd name="T34" fmla="*/ 1207 w 115"/>
                  <a:gd name="T35" fmla="*/ 3776 h 240"/>
                  <a:gd name="T36" fmla="*/ 1028 w 115"/>
                  <a:gd name="T37" fmla="*/ 4549 h 240"/>
                  <a:gd name="T38" fmla="*/ 932 w 115"/>
                  <a:gd name="T39" fmla="*/ 4701 h 240"/>
                  <a:gd name="T40" fmla="*/ 837 w 115"/>
                  <a:gd name="T41" fmla="*/ 4374 h 240"/>
                  <a:gd name="T42" fmla="*/ 706 w 115"/>
                  <a:gd name="T43" fmla="*/ 4125 h 240"/>
                  <a:gd name="T44" fmla="*/ 535 w 115"/>
                  <a:gd name="T45" fmla="*/ 3884 h 240"/>
                  <a:gd name="T46" fmla="*/ 500 w 115"/>
                  <a:gd name="T47" fmla="*/ 3865 h 240"/>
                  <a:gd name="T48" fmla="*/ 737 w 115"/>
                  <a:gd name="T49" fmla="*/ 4019 h 240"/>
                  <a:gd name="T50" fmla="*/ 807 w 115"/>
                  <a:gd name="T51" fmla="*/ 3635 h 240"/>
                  <a:gd name="T52" fmla="*/ 676 w 115"/>
                  <a:gd name="T53" fmla="*/ 2830 h 240"/>
                  <a:gd name="T54" fmla="*/ 0 w 115"/>
                  <a:gd name="T55" fmla="*/ 1867 h 240"/>
                  <a:gd name="T56" fmla="*/ 204 w 115"/>
                  <a:gd name="T57" fmla="*/ 1957 h 240"/>
                  <a:gd name="T58" fmla="*/ 349 w 115"/>
                  <a:gd name="T59" fmla="*/ 2102 h 240"/>
                  <a:gd name="T60" fmla="*/ 490 w 115"/>
                  <a:gd name="T61" fmla="*/ 2286 h 240"/>
                  <a:gd name="T62" fmla="*/ 651 w 115"/>
                  <a:gd name="T63" fmla="*/ 2485 h 240"/>
                  <a:gd name="T64" fmla="*/ 745 w 115"/>
                  <a:gd name="T65" fmla="*/ 1910 h 240"/>
                  <a:gd name="T66" fmla="*/ 706 w 115"/>
                  <a:gd name="T67" fmla="*/ 1302 h 240"/>
                  <a:gd name="T68" fmla="*/ 585 w 115"/>
                  <a:gd name="T69" fmla="*/ 652 h 240"/>
                  <a:gd name="T70" fmla="*/ 388 w 115"/>
                  <a:gd name="T71" fmla="*/ 145 h 240"/>
                  <a:gd name="T72" fmla="*/ 607 w 115"/>
                  <a:gd name="T73" fmla="*/ 575 h 240"/>
                  <a:gd name="T74" fmla="*/ 829 w 115"/>
                  <a:gd name="T75" fmla="*/ 1042 h 240"/>
                  <a:gd name="T76" fmla="*/ 898 w 115"/>
                  <a:gd name="T77" fmla="*/ 492 h 240"/>
                  <a:gd name="T78" fmla="*/ 1000 w 115"/>
                  <a:gd name="T79" fmla="*/ 0 h 240"/>
                  <a:gd name="T80" fmla="*/ 932 w 115"/>
                  <a:gd name="T81" fmla="*/ 558 h 240"/>
                  <a:gd name="T82" fmla="*/ 1000 w 115"/>
                  <a:gd name="T83" fmla="*/ 1042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240">
                    <a:moveTo>
                      <a:pt x="76" y="51"/>
                    </a:moveTo>
                    <a:lnTo>
                      <a:pt x="81" y="47"/>
                    </a:lnTo>
                    <a:lnTo>
                      <a:pt x="82" y="42"/>
                    </a:lnTo>
                    <a:lnTo>
                      <a:pt x="84" y="34"/>
                    </a:lnTo>
                    <a:lnTo>
                      <a:pt x="87" y="29"/>
                    </a:lnTo>
                    <a:lnTo>
                      <a:pt x="109" y="15"/>
                    </a:lnTo>
                    <a:lnTo>
                      <a:pt x="98" y="27"/>
                    </a:lnTo>
                    <a:lnTo>
                      <a:pt x="87" y="40"/>
                    </a:lnTo>
                    <a:lnTo>
                      <a:pt x="80" y="54"/>
                    </a:lnTo>
                    <a:lnTo>
                      <a:pt x="75" y="69"/>
                    </a:lnTo>
                    <a:lnTo>
                      <a:pt x="71" y="85"/>
                    </a:lnTo>
                    <a:lnTo>
                      <a:pt x="68" y="100"/>
                    </a:lnTo>
                    <a:lnTo>
                      <a:pt x="67" y="117"/>
                    </a:lnTo>
                    <a:lnTo>
                      <a:pt x="67" y="132"/>
                    </a:lnTo>
                    <a:lnTo>
                      <a:pt x="71" y="135"/>
                    </a:lnTo>
                    <a:lnTo>
                      <a:pt x="76" y="130"/>
                    </a:lnTo>
                    <a:lnTo>
                      <a:pt x="81" y="125"/>
                    </a:lnTo>
                    <a:lnTo>
                      <a:pt x="85" y="120"/>
                    </a:lnTo>
                    <a:lnTo>
                      <a:pt x="90" y="113"/>
                    </a:lnTo>
                    <a:lnTo>
                      <a:pt x="95" y="108"/>
                    </a:lnTo>
                    <a:lnTo>
                      <a:pt x="100" y="104"/>
                    </a:lnTo>
                    <a:lnTo>
                      <a:pt x="108" y="100"/>
                    </a:lnTo>
                    <a:lnTo>
                      <a:pt x="115" y="98"/>
                    </a:lnTo>
                    <a:lnTo>
                      <a:pt x="108" y="106"/>
                    </a:lnTo>
                    <a:lnTo>
                      <a:pt x="99" y="114"/>
                    </a:lnTo>
                    <a:lnTo>
                      <a:pt x="90" y="125"/>
                    </a:lnTo>
                    <a:lnTo>
                      <a:pt x="82" y="135"/>
                    </a:lnTo>
                    <a:lnTo>
                      <a:pt x="76" y="147"/>
                    </a:lnTo>
                    <a:lnTo>
                      <a:pt x="72" y="161"/>
                    </a:lnTo>
                    <a:lnTo>
                      <a:pt x="72" y="175"/>
                    </a:lnTo>
                    <a:lnTo>
                      <a:pt x="75" y="192"/>
                    </a:lnTo>
                    <a:lnTo>
                      <a:pt x="85" y="194"/>
                    </a:lnTo>
                    <a:lnTo>
                      <a:pt x="91" y="188"/>
                    </a:lnTo>
                    <a:lnTo>
                      <a:pt x="98" y="179"/>
                    </a:lnTo>
                    <a:lnTo>
                      <a:pt x="108" y="174"/>
                    </a:lnTo>
                    <a:lnTo>
                      <a:pt x="92" y="188"/>
                    </a:lnTo>
                    <a:lnTo>
                      <a:pt x="84" y="206"/>
                    </a:lnTo>
                    <a:lnTo>
                      <a:pt x="79" y="225"/>
                    </a:lnTo>
                    <a:lnTo>
                      <a:pt x="76" y="240"/>
                    </a:lnTo>
                    <a:lnTo>
                      <a:pt x="72" y="233"/>
                    </a:lnTo>
                    <a:lnTo>
                      <a:pt x="68" y="225"/>
                    </a:lnTo>
                    <a:lnTo>
                      <a:pt x="65" y="217"/>
                    </a:lnTo>
                    <a:lnTo>
                      <a:pt x="61" y="211"/>
                    </a:lnTo>
                    <a:lnTo>
                      <a:pt x="54" y="205"/>
                    </a:lnTo>
                    <a:lnTo>
                      <a:pt x="48" y="198"/>
                    </a:lnTo>
                    <a:lnTo>
                      <a:pt x="40" y="193"/>
                    </a:lnTo>
                    <a:lnTo>
                      <a:pt x="30" y="191"/>
                    </a:lnTo>
                    <a:lnTo>
                      <a:pt x="39" y="192"/>
                    </a:lnTo>
                    <a:lnTo>
                      <a:pt x="48" y="196"/>
                    </a:lnTo>
                    <a:lnTo>
                      <a:pt x="56" y="199"/>
                    </a:lnTo>
                    <a:lnTo>
                      <a:pt x="63" y="202"/>
                    </a:lnTo>
                    <a:lnTo>
                      <a:pt x="61" y="180"/>
                    </a:lnTo>
                    <a:lnTo>
                      <a:pt x="58" y="159"/>
                    </a:lnTo>
                    <a:lnTo>
                      <a:pt x="52" y="140"/>
                    </a:lnTo>
                    <a:lnTo>
                      <a:pt x="39" y="123"/>
                    </a:lnTo>
                    <a:lnTo>
                      <a:pt x="0" y="93"/>
                    </a:lnTo>
                    <a:lnTo>
                      <a:pt x="7" y="94"/>
                    </a:lnTo>
                    <a:lnTo>
                      <a:pt x="15" y="97"/>
                    </a:lnTo>
                    <a:lnTo>
                      <a:pt x="21" y="100"/>
                    </a:lnTo>
                    <a:lnTo>
                      <a:pt x="26" y="104"/>
                    </a:lnTo>
                    <a:lnTo>
                      <a:pt x="32" y="109"/>
                    </a:lnTo>
                    <a:lnTo>
                      <a:pt x="38" y="114"/>
                    </a:lnTo>
                    <a:lnTo>
                      <a:pt x="43" y="120"/>
                    </a:lnTo>
                    <a:lnTo>
                      <a:pt x="49" y="123"/>
                    </a:lnTo>
                    <a:lnTo>
                      <a:pt x="54" y="111"/>
                    </a:lnTo>
                    <a:lnTo>
                      <a:pt x="57" y="95"/>
                    </a:lnTo>
                    <a:lnTo>
                      <a:pt x="57" y="80"/>
                    </a:lnTo>
                    <a:lnTo>
                      <a:pt x="54" y="64"/>
                    </a:lnTo>
                    <a:lnTo>
                      <a:pt x="51" y="48"/>
                    </a:lnTo>
                    <a:lnTo>
                      <a:pt x="44" y="33"/>
                    </a:lnTo>
                    <a:lnTo>
                      <a:pt x="37" y="19"/>
                    </a:lnTo>
                    <a:lnTo>
                      <a:pt x="29" y="8"/>
                    </a:lnTo>
                    <a:lnTo>
                      <a:pt x="40" y="17"/>
                    </a:lnTo>
                    <a:lnTo>
                      <a:pt x="47" y="29"/>
                    </a:lnTo>
                    <a:lnTo>
                      <a:pt x="52" y="42"/>
                    </a:lnTo>
                    <a:lnTo>
                      <a:pt x="63" y="51"/>
                    </a:lnTo>
                    <a:lnTo>
                      <a:pt x="65" y="37"/>
                    </a:lnTo>
                    <a:lnTo>
                      <a:pt x="68" y="24"/>
                    </a:lnTo>
                    <a:lnTo>
                      <a:pt x="72" y="13"/>
                    </a:lnTo>
                    <a:lnTo>
                      <a:pt x="76" y="0"/>
                    </a:lnTo>
                    <a:lnTo>
                      <a:pt x="73" y="14"/>
                    </a:lnTo>
                    <a:lnTo>
                      <a:pt x="72" y="27"/>
                    </a:lnTo>
                    <a:lnTo>
                      <a:pt x="72" y="40"/>
                    </a:lnTo>
                    <a:lnTo>
                      <a:pt x="76" y="5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4" name="Freeform 36"/>
              <p:cNvSpPr>
                <a:spLocks/>
              </p:cNvSpPr>
              <p:nvPr/>
            </p:nvSpPr>
            <p:spPr bwMode="auto">
              <a:xfrm>
                <a:off x="1849" y="2405"/>
                <a:ext cx="113" cy="214"/>
              </a:xfrm>
              <a:custGeom>
                <a:avLst/>
                <a:gdLst>
                  <a:gd name="T0" fmla="*/ 733 w 102"/>
                  <a:gd name="T1" fmla="*/ 1332 h 189"/>
                  <a:gd name="T2" fmla="*/ 830 w 102"/>
                  <a:gd name="T3" fmla="*/ 1152 h 189"/>
                  <a:gd name="T4" fmla="*/ 887 w 102"/>
                  <a:gd name="T5" fmla="*/ 831 h 189"/>
                  <a:gd name="T6" fmla="*/ 948 w 102"/>
                  <a:gd name="T7" fmla="*/ 546 h 189"/>
                  <a:gd name="T8" fmla="*/ 1008 w 102"/>
                  <a:gd name="T9" fmla="*/ 384 h 189"/>
                  <a:gd name="T10" fmla="*/ 1095 w 102"/>
                  <a:gd name="T11" fmla="*/ 446 h 189"/>
                  <a:gd name="T12" fmla="*/ 1162 w 102"/>
                  <a:gd name="T13" fmla="*/ 558 h 189"/>
                  <a:gd name="T14" fmla="*/ 1193 w 102"/>
                  <a:gd name="T15" fmla="*/ 716 h 189"/>
                  <a:gd name="T16" fmla="*/ 1172 w 102"/>
                  <a:gd name="T17" fmla="*/ 918 h 189"/>
                  <a:gd name="T18" fmla="*/ 1162 w 102"/>
                  <a:gd name="T19" fmla="*/ 1086 h 189"/>
                  <a:gd name="T20" fmla="*/ 1105 w 102"/>
                  <a:gd name="T21" fmla="*/ 1332 h 189"/>
                  <a:gd name="T22" fmla="*/ 1058 w 102"/>
                  <a:gd name="T23" fmla="*/ 1508 h 189"/>
                  <a:gd name="T24" fmla="*/ 1050 w 102"/>
                  <a:gd name="T25" fmla="*/ 1577 h 189"/>
                  <a:gd name="T26" fmla="*/ 997 w 102"/>
                  <a:gd name="T27" fmla="*/ 2142 h 189"/>
                  <a:gd name="T28" fmla="*/ 1008 w 102"/>
                  <a:gd name="T29" fmla="*/ 2634 h 189"/>
                  <a:gd name="T30" fmla="*/ 1095 w 102"/>
                  <a:gd name="T31" fmla="*/ 3065 h 189"/>
                  <a:gd name="T32" fmla="*/ 1162 w 102"/>
                  <a:gd name="T33" fmla="*/ 3598 h 189"/>
                  <a:gd name="T34" fmla="*/ 1172 w 102"/>
                  <a:gd name="T35" fmla="*/ 3716 h 189"/>
                  <a:gd name="T36" fmla="*/ 1105 w 102"/>
                  <a:gd name="T37" fmla="*/ 3696 h 189"/>
                  <a:gd name="T38" fmla="*/ 1050 w 102"/>
                  <a:gd name="T39" fmla="*/ 3598 h 189"/>
                  <a:gd name="T40" fmla="*/ 988 w 102"/>
                  <a:gd name="T41" fmla="*/ 3520 h 189"/>
                  <a:gd name="T42" fmla="*/ 948 w 102"/>
                  <a:gd name="T43" fmla="*/ 3414 h 189"/>
                  <a:gd name="T44" fmla="*/ 887 w 102"/>
                  <a:gd name="T45" fmla="*/ 3303 h 189"/>
                  <a:gd name="T46" fmla="*/ 855 w 102"/>
                  <a:gd name="T47" fmla="*/ 3185 h 189"/>
                  <a:gd name="T48" fmla="*/ 778 w 102"/>
                  <a:gd name="T49" fmla="*/ 3109 h 189"/>
                  <a:gd name="T50" fmla="*/ 715 w 102"/>
                  <a:gd name="T51" fmla="*/ 3021 h 189"/>
                  <a:gd name="T52" fmla="*/ 697 w 102"/>
                  <a:gd name="T53" fmla="*/ 2576 h 189"/>
                  <a:gd name="T54" fmla="*/ 645 w 102"/>
                  <a:gd name="T55" fmla="*/ 2189 h 189"/>
                  <a:gd name="T56" fmla="*/ 582 w 102"/>
                  <a:gd name="T57" fmla="*/ 1834 h 189"/>
                  <a:gd name="T58" fmla="*/ 513 w 102"/>
                  <a:gd name="T59" fmla="*/ 1508 h 189"/>
                  <a:gd name="T60" fmla="*/ 405 w 102"/>
                  <a:gd name="T61" fmla="*/ 1206 h 189"/>
                  <a:gd name="T62" fmla="*/ 283 w 102"/>
                  <a:gd name="T63" fmla="*/ 918 h 189"/>
                  <a:gd name="T64" fmla="*/ 138 w 102"/>
                  <a:gd name="T65" fmla="*/ 573 h 189"/>
                  <a:gd name="T66" fmla="*/ 0 w 102"/>
                  <a:gd name="T67" fmla="*/ 299 h 189"/>
                  <a:gd name="T68" fmla="*/ 113 w 102"/>
                  <a:gd name="T69" fmla="*/ 0 h 189"/>
                  <a:gd name="T70" fmla="*/ 219 w 102"/>
                  <a:gd name="T71" fmla="*/ 113 h 189"/>
                  <a:gd name="T72" fmla="*/ 307 w 102"/>
                  <a:gd name="T73" fmla="*/ 271 h 189"/>
                  <a:gd name="T74" fmla="*/ 405 w 102"/>
                  <a:gd name="T75" fmla="*/ 435 h 189"/>
                  <a:gd name="T76" fmla="*/ 464 w 102"/>
                  <a:gd name="T77" fmla="*/ 572 h 189"/>
                  <a:gd name="T78" fmla="*/ 551 w 102"/>
                  <a:gd name="T79" fmla="*/ 735 h 189"/>
                  <a:gd name="T80" fmla="*/ 629 w 102"/>
                  <a:gd name="T81" fmla="*/ 924 h 189"/>
                  <a:gd name="T82" fmla="*/ 676 w 102"/>
                  <a:gd name="T83" fmla="*/ 1135 h 189"/>
                  <a:gd name="T84" fmla="*/ 733 w 102"/>
                  <a:gd name="T85" fmla="*/ 1332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 h="189">
                    <a:moveTo>
                      <a:pt x="63" y="67"/>
                    </a:moveTo>
                    <a:lnTo>
                      <a:pt x="71" y="58"/>
                    </a:lnTo>
                    <a:lnTo>
                      <a:pt x="76" y="42"/>
                    </a:lnTo>
                    <a:lnTo>
                      <a:pt x="81" y="27"/>
                    </a:lnTo>
                    <a:lnTo>
                      <a:pt x="87" y="19"/>
                    </a:lnTo>
                    <a:lnTo>
                      <a:pt x="94" y="23"/>
                    </a:lnTo>
                    <a:lnTo>
                      <a:pt x="99" y="28"/>
                    </a:lnTo>
                    <a:lnTo>
                      <a:pt x="102" y="36"/>
                    </a:lnTo>
                    <a:lnTo>
                      <a:pt x="101" y="46"/>
                    </a:lnTo>
                    <a:lnTo>
                      <a:pt x="99" y="56"/>
                    </a:lnTo>
                    <a:lnTo>
                      <a:pt x="95" y="67"/>
                    </a:lnTo>
                    <a:lnTo>
                      <a:pt x="91" y="76"/>
                    </a:lnTo>
                    <a:lnTo>
                      <a:pt x="90" y="80"/>
                    </a:lnTo>
                    <a:lnTo>
                      <a:pt x="86" y="109"/>
                    </a:lnTo>
                    <a:lnTo>
                      <a:pt x="87" y="133"/>
                    </a:lnTo>
                    <a:lnTo>
                      <a:pt x="94" y="156"/>
                    </a:lnTo>
                    <a:lnTo>
                      <a:pt x="99" y="182"/>
                    </a:lnTo>
                    <a:lnTo>
                      <a:pt x="101" y="189"/>
                    </a:lnTo>
                    <a:lnTo>
                      <a:pt x="95" y="187"/>
                    </a:lnTo>
                    <a:lnTo>
                      <a:pt x="90" y="182"/>
                    </a:lnTo>
                    <a:lnTo>
                      <a:pt x="85" y="178"/>
                    </a:lnTo>
                    <a:lnTo>
                      <a:pt x="81" y="173"/>
                    </a:lnTo>
                    <a:lnTo>
                      <a:pt x="76" y="168"/>
                    </a:lnTo>
                    <a:lnTo>
                      <a:pt x="72" y="162"/>
                    </a:lnTo>
                    <a:lnTo>
                      <a:pt x="67" y="157"/>
                    </a:lnTo>
                    <a:lnTo>
                      <a:pt x="61" y="154"/>
                    </a:lnTo>
                    <a:lnTo>
                      <a:pt x="59" y="131"/>
                    </a:lnTo>
                    <a:lnTo>
                      <a:pt x="55" y="110"/>
                    </a:lnTo>
                    <a:lnTo>
                      <a:pt x="50" y="93"/>
                    </a:lnTo>
                    <a:lnTo>
                      <a:pt x="43" y="76"/>
                    </a:lnTo>
                    <a:lnTo>
                      <a:pt x="34" y="61"/>
                    </a:lnTo>
                    <a:lnTo>
                      <a:pt x="24" y="46"/>
                    </a:lnTo>
                    <a:lnTo>
                      <a:pt x="12" y="30"/>
                    </a:lnTo>
                    <a:lnTo>
                      <a:pt x="0" y="15"/>
                    </a:lnTo>
                    <a:lnTo>
                      <a:pt x="10" y="0"/>
                    </a:lnTo>
                    <a:lnTo>
                      <a:pt x="19" y="6"/>
                    </a:lnTo>
                    <a:lnTo>
                      <a:pt x="26" y="14"/>
                    </a:lnTo>
                    <a:lnTo>
                      <a:pt x="34" y="22"/>
                    </a:lnTo>
                    <a:lnTo>
                      <a:pt x="40" y="29"/>
                    </a:lnTo>
                    <a:lnTo>
                      <a:pt x="47" y="38"/>
                    </a:lnTo>
                    <a:lnTo>
                      <a:pt x="53" y="47"/>
                    </a:lnTo>
                    <a:lnTo>
                      <a:pt x="58" y="57"/>
                    </a:lnTo>
                    <a:lnTo>
                      <a:pt x="63" y="6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5" name="Freeform 37"/>
              <p:cNvSpPr>
                <a:spLocks/>
              </p:cNvSpPr>
              <p:nvPr/>
            </p:nvSpPr>
            <p:spPr bwMode="auto">
              <a:xfrm>
                <a:off x="3778" y="2422"/>
                <a:ext cx="120" cy="209"/>
              </a:xfrm>
              <a:custGeom>
                <a:avLst/>
                <a:gdLst>
                  <a:gd name="T0" fmla="*/ 1343 w 108"/>
                  <a:gd name="T1" fmla="*/ 302 h 184"/>
                  <a:gd name="T2" fmla="*/ 1199 w 108"/>
                  <a:gd name="T3" fmla="*/ 454 h 184"/>
                  <a:gd name="T4" fmla="*/ 1088 w 108"/>
                  <a:gd name="T5" fmla="*/ 666 h 184"/>
                  <a:gd name="T6" fmla="*/ 979 w 108"/>
                  <a:gd name="T7" fmla="*/ 936 h 184"/>
                  <a:gd name="T8" fmla="*/ 892 w 108"/>
                  <a:gd name="T9" fmla="*/ 1207 h 184"/>
                  <a:gd name="T10" fmla="*/ 820 w 108"/>
                  <a:gd name="T11" fmla="*/ 1495 h 184"/>
                  <a:gd name="T12" fmla="*/ 744 w 108"/>
                  <a:gd name="T13" fmla="*/ 1798 h 184"/>
                  <a:gd name="T14" fmla="*/ 681 w 108"/>
                  <a:gd name="T15" fmla="*/ 2054 h 184"/>
                  <a:gd name="T16" fmla="*/ 600 w 108"/>
                  <a:gd name="T17" fmla="*/ 2323 h 184"/>
                  <a:gd name="T18" fmla="*/ 586 w 108"/>
                  <a:gd name="T19" fmla="*/ 2424 h 184"/>
                  <a:gd name="T20" fmla="*/ 578 w 108"/>
                  <a:gd name="T21" fmla="*/ 2709 h 184"/>
                  <a:gd name="T22" fmla="*/ 540 w 108"/>
                  <a:gd name="T23" fmla="*/ 3074 h 184"/>
                  <a:gd name="T24" fmla="*/ 540 w 108"/>
                  <a:gd name="T25" fmla="*/ 3287 h 184"/>
                  <a:gd name="T26" fmla="*/ 384 w 108"/>
                  <a:gd name="T27" fmla="*/ 3405 h 184"/>
                  <a:gd name="T28" fmla="*/ 288 w 108"/>
                  <a:gd name="T29" fmla="*/ 3592 h 184"/>
                  <a:gd name="T30" fmla="*/ 189 w 108"/>
                  <a:gd name="T31" fmla="*/ 3798 h 184"/>
                  <a:gd name="T32" fmla="*/ 87 w 108"/>
                  <a:gd name="T33" fmla="*/ 3913 h 184"/>
                  <a:gd name="T34" fmla="*/ 120 w 108"/>
                  <a:gd name="T35" fmla="*/ 3592 h 184"/>
                  <a:gd name="T36" fmla="*/ 189 w 108"/>
                  <a:gd name="T37" fmla="*/ 3284 h 184"/>
                  <a:gd name="T38" fmla="*/ 224 w 108"/>
                  <a:gd name="T39" fmla="*/ 2891 h 184"/>
                  <a:gd name="T40" fmla="*/ 233 w 108"/>
                  <a:gd name="T41" fmla="*/ 2523 h 184"/>
                  <a:gd name="T42" fmla="*/ 224 w 108"/>
                  <a:gd name="T43" fmla="*/ 2042 h 184"/>
                  <a:gd name="T44" fmla="*/ 189 w 108"/>
                  <a:gd name="T45" fmla="*/ 1529 h 184"/>
                  <a:gd name="T46" fmla="*/ 108 w 108"/>
                  <a:gd name="T47" fmla="*/ 1020 h 184"/>
                  <a:gd name="T48" fmla="*/ 0 w 108"/>
                  <a:gd name="T49" fmla="*/ 586 h 184"/>
                  <a:gd name="T50" fmla="*/ 189 w 108"/>
                  <a:gd name="T51" fmla="*/ 400 h 184"/>
                  <a:gd name="T52" fmla="*/ 308 w 108"/>
                  <a:gd name="T53" fmla="*/ 586 h 184"/>
                  <a:gd name="T54" fmla="*/ 356 w 108"/>
                  <a:gd name="T55" fmla="*/ 842 h 184"/>
                  <a:gd name="T56" fmla="*/ 422 w 108"/>
                  <a:gd name="T57" fmla="*/ 1086 h 184"/>
                  <a:gd name="T58" fmla="*/ 489 w 108"/>
                  <a:gd name="T59" fmla="*/ 1371 h 184"/>
                  <a:gd name="T60" fmla="*/ 579 w 108"/>
                  <a:gd name="T61" fmla="*/ 1159 h 184"/>
                  <a:gd name="T62" fmla="*/ 643 w 108"/>
                  <a:gd name="T63" fmla="*/ 963 h 184"/>
                  <a:gd name="T64" fmla="*/ 714 w 108"/>
                  <a:gd name="T65" fmla="*/ 791 h 184"/>
                  <a:gd name="T66" fmla="*/ 803 w 108"/>
                  <a:gd name="T67" fmla="*/ 613 h 184"/>
                  <a:gd name="T68" fmla="*/ 881 w 108"/>
                  <a:gd name="T69" fmla="*/ 445 h 184"/>
                  <a:gd name="T70" fmla="*/ 934 w 108"/>
                  <a:gd name="T71" fmla="*/ 273 h 184"/>
                  <a:gd name="T72" fmla="*/ 1038 w 108"/>
                  <a:gd name="T73" fmla="*/ 140 h 184"/>
                  <a:gd name="T74" fmla="*/ 1147 w 108"/>
                  <a:gd name="T75" fmla="*/ 0 h 184"/>
                  <a:gd name="T76" fmla="*/ 1223 w 108"/>
                  <a:gd name="T77" fmla="*/ 0 h 184"/>
                  <a:gd name="T78" fmla="*/ 1274 w 108"/>
                  <a:gd name="T79" fmla="*/ 108 h 184"/>
                  <a:gd name="T80" fmla="*/ 1311 w 108"/>
                  <a:gd name="T81" fmla="*/ 206 h 184"/>
                  <a:gd name="T82" fmla="*/ 1343 w 108"/>
                  <a:gd name="T83" fmla="*/ 302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184">
                    <a:moveTo>
                      <a:pt x="108" y="14"/>
                    </a:moveTo>
                    <a:lnTo>
                      <a:pt x="95" y="22"/>
                    </a:lnTo>
                    <a:lnTo>
                      <a:pt x="87" y="32"/>
                    </a:lnTo>
                    <a:lnTo>
                      <a:pt x="78" y="43"/>
                    </a:lnTo>
                    <a:lnTo>
                      <a:pt x="71" y="56"/>
                    </a:lnTo>
                    <a:lnTo>
                      <a:pt x="65" y="70"/>
                    </a:lnTo>
                    <a:lnTo>
                      <a:pt x="60" y="84"/>
                    </a:lnTo>
                    <a:lnTo>
                      <a:pt x="55" y="97"/>
                    </a:lnTo>
                    <a:lnTo>
                      <a:pt x="48" y="109"/>
                    </a:lnTo>
                    <a:lnTo>
                      <a:pt x="47" y="114"/>
                    </a:lnTo>
                    <a:lnTo>
                      <a:pt x="45" y="128"/>
                    </a:lnTo>
                    <a:lnTo>
                      <a:pt x="43" y="144"/>
                    </a:lnTo>
                    <a:lnTo>
                      <a:pt x="43" y="155"/>
                    </a:lnTo>
                    <a:lnTo>
                      <a:pt x="31" y="160"/>
                    </a:lnTo>
                    <a:lnTo>
                      <a:pt x="23" y="169"/>
                    </a:lnTo>
                    <a:lnTo>
                      <a:pt x="15" y="179"/>
                    </a:lnTo>
                    <a:lnTo>
                      <a:pt x="7" y="184"/>
                    </a:lnTo>
                    <a:lnTo>
                      <a:pt x="10" y="169"/>
                    </a:lnTo>
                    <a:lnTo>
                      <a:pt x="15" y="153"/>
                    </a:lnTo>
                    <a:lnTo>
                      <a:pt x="18" y="135"/>
                    </a:lnTo>
                    <a:lnTo>
                      <a:pt x="19" y="118"/>
                    </a:lnTo>
                    <a:lnTo>
                      <a:pt x="18" y="95"/>
                    </a:lnTo>
                    <a:lnTo>
                      <a:pt x="15" y="71"/>
                    </a:lnTo>
                    <a:lnTo>
                      <a:pt x="9" y="48"/>
                    </a:lnTo>
                    <a:lnTo>
                      <a:pt x="0" y="28"/>
                    </a:lnTo>
                    <a:lnTo>
                      <a:pt x="15" y="19"/>
                    </a:lnTo>
                    <a:lnTo>
                      <a:pt x="24" y="28"/>
                    </a:lnTo>
                    <a:lnTo>
                      <a:pt x="29" y="40"/>
                    </a:lnTo>
                    <a:lnTo>
                      <a:pt x="33" y="51"/>
                    </a:lnTo>
                    <a:lnTo>
                      <a:pt x="40" y="64"/>
                    </a:lnTo>
                    <a:lnTo>
                      <a:pt x="46" y="55"/>
                    </a:lnTo>
                    <a:lnTo>
                      <a:pt x="51" y="46"/>
                    </a:lnTo>
                    <a:lnTo>
                      <a:pt x="57" y="37"/>
                    </a:lnTo>
                    <a:lnTo>
                      <a:pt x="64" y="29"/>
                    </a:lnTo>
                    <a:lnTo>
                      <a:pt x="70" y="21"/>
                    </a:lnTo>
                    <a:lnTo>
                      <a:pt x="76" y="13"/>
                    </a:lnTo>
                    <a:lnTo>
                      <a:pt x="84" y="7"/>
                    </a:lnTo>
                    <a:lnTo>
                      <a:pt x="92" y="0"/>
                    </a:lnTo>
                    <a:lnTo>
                      <a:pt x="98" y="0"/>
                    </a:lnTo>
                    <a:lnTo>
                      <a:pt x="102" y="5"/>
                    </a:lnTo>
                    <a:lnTo>
                      <a:pt x="104" y="10"/>
                    </a:lnTo>
                    <a:lnTo>
                      <a:pt x="108" y="14"/>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6" name="Freeform 38"/>
              <p:cNvSpPr>
                <a:spLocks/>
              </p:cNvSpPr>
              <p:nvPr/>
            </p:nvSpPr>
            <p:spPr bwMode="auto">
              <a:xfrm>
                <a:off x="1657" y="2559"/>
                <a:ext cx="493" cy="373"/>
              </a:xfrm>
              <a:custGeom>
                <a:avLst/>
                <a:gdLst>
                  <a:gd name="T0" fmla="*/ 2899 w 442"/>
                  <a:gd name="T1" fmla="*/ 1124 h 329"/>
                  <a:gd name="T2" fmla="*/ 3234 w 442"/>
                  <a:gd name="T3" fmla="*/ 905 h 329"/>
                  <a:gd name="T4" fmla="*/ 3403 w 442"/>
                  <a:gd name="T5" fmla="*/ 1269 h 329"/>
                  <a:gd name="T6" fmla="*/ 3886 w 442"/>
                  <a:gd name="T7" fmla="*/ 2016 h 329"/>
                  <a:gd name="T8" fmla="*/ 4441 w 442"/>
                  <a:gd name="T9" fmla="*/ 2704 h 329"/>
                  <a:gd name="T10" fmla="*/ 4719 w 442"/>
                  <a:gd name="T11" fmla="*/ 3745 h 329"/>
                  <a:gd name="T12" fmla="*/ 5115 w 442"/>
                  <a:gd name="T13" fmla="*/ 4981 h 329"/>
                  <a:gd name="T14" fmla="*/ 5764 w 442"/>
                  <a:gd name="T15" fmla="*/ 5927 h 329"/>
                  <a:gd name="T16" fmla="*/ 5837 w 442"/>
                  <a:gd name="T17" fmla="*/ 6333 h 329"/>
                  <a:gd name="T18" fmla="*/ 5392 w 442"/>
                  <a:gd name="T19" fmla="*/ 6644 h 329"/>
                  <a:gd name="T20" fmla="*/ 4986 w 442"/>
                  <a:gd name="T21" fmla="*/ 6428 h 329"/>
                  <a:gd name="T22" fmla="*/ 4334 w 442"/>
                  <a:gd name="T23" fmla="*/ 5545 h 329"/>
                  <a:gd name="T24" fmla="*/ 3821 w 442"/>
                  <a:gd name="T25" fmla="*/ 4559 h 329"/>
                  <a:gd name="T26" fmla="*/ 3848 w 442"/>
                  <a:gd name="T27" fmla="*/ 3780 h 329"/>
                  <a:gd name="T28" fmla="*/ 4281 w 442"/>
                  <a:gd name="T29" fmla="*/ 4289 h 329"/>
                  <a:gd name="T30" fmla="*/ 4669 w 442"/>
                  <a:gd name="T31" fmla="*/ 5001 h 329"/>
                  <a:gd name="T32" fmla="*/ 4777 w 442"/>
                  <a:gd name="T33" fmla="*/ 4520 h 329"/>
                  <a:gd name="T34" fmla="*/ 4524 w 442"/>
                  <a:gd name="T35" fmla="*/ 3778 h 329"/>
                  <a:gd name="T36" fmla="*/ 4332 w 442"/>
                  <a:gd name="T37" fmla="*/ 3510 h 329"/>
                  <a:gd name="T38" fmla="*/ 4086 w 442"/>
                  <a:gd name="T39" fmla="*/ 3303 h 329"/>
                  <a:gd name="T40" fmla="*/ 3796 w 442"/>
                  <a:gd name="T41" fmla="*/ 3281 h 329"/>
                  <a:gd name="T42" fmla="*/ 3536 w 442"/>
                  <a:gd name="T43" fmla="*/ 3356 h 329"/>
                  <a:gd name="T44" fmla="*/ 3371 w 442"/>
                  <a:gd name="T45" fmla="*/ 3654 h 329"/>
                  <a:gd name="T46" fmla="*/ 3151 w 442"/>
                  <a:gd name="T47" fmla="*/ 3356 h 329"/>
                  <a:gd name="T48" fmla="*/ 2901 w 442"/>
                  <a:gd name="T49" fmla="*/ 3207 h 329"/>
                  <a:gd name="T50" fmla="*/ 2599 w 442"/>
                  <a:gd name="T51" fmla="*/ 3054 h 329"/>
                  <a:gd name="T52" fmla="*/ 2251 w 442"/>
                  <a:gd name="T53" fmla="*/ 3099 h 329"/>
                  <a:gd name="T54" fmla="*/ 1993 w 442"/>
                  <a:gd name="T55" fmla="*/ 3303 h 329"/>
                  <a:gd name="T56" fmla="*/ 1602 w 442"/>
                  <a:gd name="T57" fmla="*/ 3654 h 329"/>
                  <a:gd name="T58" fmla="*/ 940 w 442"/>
                  <a:gd name="T59" fmla="*/ 3221 h 329"/>
                  <a:gd name="T60" fmla="*/ 205 w 442"/>
                  <a:gd name="T61" fmla="*/ 3099 h 329"/>
                  <a:gd name="T62" fmla="*/ 205 w 442"/>
                  <a:gd name="T63" fmla="*/ 2434 h 329"/>
                  <a:gd name="T64" fmla="*/ 205 w 442"/>
                  <a:gd name="T65" fmla="*/ 1460 h 329"/>
                  <a:gd name="T66" fmla="*/ 205 w 442"/>
                  <a:gd name="T67" fmla="*/ 991 h 329"/>
                  <a:gd name="T68" fmla="*/ 489 w 442"/>
                  <a:gd name="T69" fmla="*/ 1076 h 329"/>
                  <a:gd name="T70" fmla="*/ 719 w 442"/>
                  <a:gd name="T71" fmla="*/ 991 h 329"/>
                  <a:gd name="T72" fmla="*/ 850 w 442"/>
                  <a:gd name="T73" fmla="*/ 718 h 329"/>
                  <a:gd name="T74" fmla="*/ 953 w 442"/>
                  <a:gd name="T75" fmla="*/ 305 h 329"/>
                  <a:gd name="T76" fmla="*/ 1186 w 442"/>
                  <a:gd name="T77" fmla="*/ 448 h 329"/>
                  <a:gd name="T78" fmla="*/ 1436 w 442"/>
                  <a:gd name="T79" fmla="*/ 570 h 329"/>
                  <a:gd name="T80" fmla="*/ 1732 w 442"/>
                  <a:gd name="T81" fmla="*/ 448 h 329"/>
                  <a:gd name="T82" fmla="*/ 2068 w 442"/>
                  <a:gd name="T83" fmla="*/ 0 h 329"/>
                  <a:gd name="T84" fmla="*/ 2229 w 442"/>
                  <a:gd name="T85" fmla="*/ 392 h 329"/>
                  <a:gd name="T86" fmla="*/ 2469 w 442"/>
                  <a:gd name="T87" fmla="*/ 798 h 3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2" h="329">
                    <a:moveTo>
                      <a:pt x="193" y="49"/>
                    </a:moveTo>
                    <a:lnTo>
                      <a:pt x="202" y="54"/>
                    </a:lnTo>
                    <a:lnTo>
                      <a:pt x="211" y="56"/>
                    </a:lnTo>
                    <a:lnTo>
                      <a:pt x="220" y="52"/>
                    </a:lnTo>
                    <a:lnTo>
                      <a:pt x="227" y="48"/>
                    </a:lnTo>
                    <a:lnTo>
                      <a:pt x="235" y="44"/>
                    </a:lnTo>
                    <a:lnTo>
                      <a:pt x="241" y="44"/>
                    </a:lnTo>
                    <a:lnTo>
                      <a:pt x="245" y="49"/>
                    </a:lnTo>
                    <a:lnTo>
                      <a:pt x="247" y="62"/>
                    </a:lnTo>
                    <a:lnTo>
                      <a:pt x="257" y="76"/>
                    </a:lnTo>
                    <a:lnTo>
                      <a:pt x="269" y="87"/>
                    </a:lnTo>
                    <a:lnTo>
                      <a:pt x="283" y="99"/>
                    </a:lnTo>
                    <a:lnTo>
                      <a:pt x="297" y="109"/>
                    </a:lnTo>
                    <a:lnTo>
                      <a:pt x="310" y="120"/>
                    </a:lnTo>
                    <a:lnTo>
                      <a:pt x="323" y="133"/>
                    </a:lnTo>
                    <a:lnTo>
                      <a:pt x="332" y="146"/>
                    </a:lnTo>
                    <a:lnTo>
                      <a:pt x="338" y="162"/>
                    </a:lnTo>
                    <a:lnTo>
                      <a:pt x="343" y="184"/>
                    </a:lnTo>
                    <a:lnTo>
                      <a:pt x="351" y="205"/>
                    </a:lnTo>
                    <a:lnTo>
                      <a:pt x="361" y="226"/>
                    </a:lnTo>
                    <a:lnTo>
                      <a:pt x="372" y="245"/>
                    </a:lnTo>
                    <a:lnTo>
                      <a:pt x="386" y="263"/>
                    </a:lnTo>
                    <a:lnTo>
                      <a:pt x="403" y="279"/>
                    </a:lnTo>
                    <a:lnTo>
                      <a:pt x="420" y="292"/>
                    </a:lnTo>
                    <a:lnTo>
                      <a:pt x="442" y="302"/>
                    </a:lnTo>
                    <a:lnTo>
                      <a:pt x="433" y="306"/>
                    </a:lnTo>
                    <a:lnTo>
                      <a:pt x="424" y="311"/>
                    </a:lnTo>
                    <a:lnTo>
                      <a:pt x="414" y="317"/>
                    </a:lnTo>
                    <a:lnTo>
                      <a:pt x="404" y="324"/>
                    </a:lnTo>
                    <a:lnTo>
                      <a:pt x="393" y="327"/>
                    </a:lnTo>
                    <a:lnTo>
                      <a:pt x="382" y="329"/>
                    </a:lnTo>
                    <a:lnTo>
                      <a:pt x="372" y="325"/>
                    </a:lnTo>
                    <a:lnTo>
                      <a:pt x="362" y="316"/>
                    </a:lnTo>
                    <a:lnTo>
                      <a:pt x="347" y="302"/>
                    </a:lnTo>
                    <a:lnTo>
                      <a:pt x="332" y="288"/>
                    </a:lnTo>
                    <a:lnTo>
                      <a:pt x="316" y="273"/>
                    </a:lnTo>
                    <a:lnTo>
                      <a:pt x="301" y="257"/>
                    </a:lnTo>
                    <a:lnTo>
                      <a:pt x="288" y="241"/>
                    </a:lnTo>
                    <a:lnTo>
                      <a:pt x="277" y="224"/>
                    </a:lnTo>
                    <a:lnTo>
                      <a:pt x="269" y="205"/>
                    </a:lnTo>
                    <a:lnTo>
                      <a:pt x="264" y="185"/>
                    </a:lnTo>
                    <a:lnTo>
                      <a:pt x="281" y="186"/>
                    </a:lnTo>
                    <a:lnTo>
                      <a:pt x="294" y="191"/>
                    </a:lnTo>
                    <a:lnTo>
                      <a:pt x="304" y="200"/>
                    </a:lnTo>
                    <a:lnTo>
                      <a:pt x="311" y="212"/>
                    </a:lnTo>
                    <a:lnTo>
                      <a:pt x="319" y="224"/>
                    </a:lnTo>
                    <a:lnTo>
                      <a:pt x="328" y="236"/>
                    </a:lnTo>
                    <a:lnTo>
                      <a:pt x="339" y="246"/>
                    </a:lnTo>
                    <a:lnTo>
                      <a:pt x="353" y="252"/>
                    </a:lnTo>
                    <a:lnTo>
                      <a:pt x="353" y="238"/>
                    </a:lnTo>
                    <a:lnTo>
                      <a:pt x="348" y="223"/>
                    </a:lnTo>
                    <a:lnTo>
                      <a:pt x="339" y="207"/>
                    </a:lnTo>
                    <a:lnTo>
                      <a:pt x="334" y="191"/>
                    </a:lnTo>
                    <a:lnTo>
                      <a:pt x="329" y="185"/>
                    </a:lnTo>
                    <a:lnTo>
                      <a:pt x="325" y="180"/>
                    </a:lnTo>
                    <a:lnTo>
                      <a:pt x="320" y="176"/>
                    </a:lnTo>
                    <a:lnTo>
                      <a:pt x="315" y="172"/>
                    </a:lnTo>
                    <a:lnTo>
                      <a:pt x="309" y="169"/>
                    </a:lnTo>
                    <a:lnTo>
                      <a:pt x="304" y="166"/>
                    </a:lnTo>
                    <a:lnTo>
                      <a:pt x="297" y="162"/>
                    </a:lnTo>
                    <a:lnTo>
                      <a:pt x="290" y="160"/>
                    </a:lnTo>
                    <a:lnTo>
                      <a:pt x="282" y="160"/>
                    </a:lnTo>
                    <a:lnTo>
                      <a:pt x="276" y="161"/>
                    </a:lnTo>
                    <a:lnTo>
                      <a:pt x="269" y="161"/>
                    </a:lnTo>
                    <a:lnTo>
                      <a:pt x="263" y="164"/>
                    </a:lnTo>
                    <a:lnTo>
                      <a:pt x="257" y="166"/>
                    </a:lnTo>
                    <a:lnTo>
                      <a:pt x="252" y="170"/>
                    </a:lnTo>
                    <a:lnTo>
                      <a:pt x="248" y="174"/>
                    </a:lnTo>
                    <a:lnTo>
                      <a:pt x="245" y="180"/>
                    </a:lnTo>
                    <a:lnTo>
                      <a:pt x="240" y="175"/>
                    </a:lnTo>
                    <a:lnTo>
                      <a:pt x="234" y="170"/>
                    </a:lnTo>
                    <a:lnTo>
                      <a:pt x="229" y="166"/>
                    </a:lnTo>
                    <a:lnTo>
                      <a:pt x="224" y="164"/>
                    </a:lnTo>
                    <a:lnTo>
                      <a:pt x="219" y="160"/>
                    </a:lnTo>
                    <a:lnTo>
                      <a:pt x="212" y="157"/>
                    </a:lnTo>
                    <a:lnTo>
                      <a:pt x="206" y="155"/>
                    </a:lnTo>
                    <a:lnTo>
                      <a:pt x="198" y="151"/>
                    </a:lnTo>
                    <a:lnTo>
                      <a:pt x="189" y="150"/>
                    </a:lnTo>
                    <a:lnTo>
                      <a:pt x="181" y="150"/>
                    </a:lnTo>
                    <a:lnTo>
                      <a:pt x="173" y="151"/>
                    </a:lnTo>
                    <a:lnTo>
                      <a:pt x="164" y="153"/>
                    </a:lnTo>
                    <a:lnTo>
                      <a:pt x="156" y="156"/>
                    </a:lnTo>
                    <a:lnTo>
                      <a:pt x="150" y="158"/>
                    </a:lnTo>
                    <a:lnTo>
                      <a:pt x="144" y="162"/>
                    </a:lnTo>
                    <a:lnTo>
                      <a:pt x="139" y="166"/>
                    </a:lnTo>
                    <a:lnTo>
                      <a:pt x="128" y="189"/>
                    </a:lnTo>
                    <a:lnTo>
                      <a:pt x="116" y="180"/>
                    </a:lnTo>
                    <a:lnTo>
                      <a:pt x="102" y="172"/>
                    </a:lnTo>
                    <a:lnTo>
                      <a:pt x="85" y="165"/>
                    </a:lnTo>
                    <a:lnTo>
                      <a:pt x="68" y="158"/>
                    </a:lnTo>
                    <a:lnTo>
                      <a:pt x="50" y="155"/>
                    </a:lnTo>
                    <a:lnTo>
                      <a:pt x="32" y="153"/>
                    </a:lnTo>
                    <a:lnTo>
                      <a:pt x="15" y="153"/>
                    </a:lnTo>
                    <a:lnTo>
                      <a:pt x="0" y="157"/>
                    </a:lnTo>
                    <a:lnTo>
                      <a:pt x="7" y="139"/>
                    </a:lnTo>
                    <a:lnTo>
                      <a:pt x="15" y="120"/>
                    </a:lnTo>
                    <a:lnTo>
                      <a:pt x="22" y="100"/>
                    </a:lnTo>
                    <a:lnTo>
                      <a:pt x="18" y="76"/>
                    </a:lnTo>
                    <a:lnTo>
                      <a:pt x="15" y="72"/>
                    </a:lnTo>
                    <a:lnTo>
                      <a:pt x="13" y="65"/>
                    </a:lnTo>
                    <a:lnTo>
                      <a:pt x="13" y="57"/>
                    </a:lnTo>
                    <a:lnTo>
                      <a:pt x="15" y="49"/>
                    </a:lnTo>
                    <a:lnTo>
                      <a:pt x="21" y="51"/>
                    </a:lnTo>
                    <a:lnTo>
                      <a:pt x="27" y="52"/>
                    </a:lnTo>
                    <a:lnTo>
                      <a:pt x="35" y="53"/>
                    </a:lnTo>
                    <a:lnTo>
                      <a:pt x="41" y="52"/>
                    </a:lnTo>
                    <a:lnTo>
                      <a:pt x="47" y="52"/>
                    </a:lnTo>
                    <a:lnTo>
                      <a:pt x="52" y="49"/>
                    </a:lnTo>
                    <a:lnTo>
                      <a:pt x="57" y="47"/>
                    </a:lnTo>
                    <a:lnTo>
                      <a:pt x="60" y="43"/>
                    </a:lnTo>
                    <a:lnTo>
                      <a:pt x="62" y="35"/>
                    </a:lnTo>
                    <a:lnTo>
                      <a:pt x="65" y="29"/>
                    </a:lnTo>
                    <a:lnTo>
                      <a:pt x="68" y="23"/>
                    </a:lnTo>
                    <a:lnTo>
                      <a:pt x="70" y="15"/>
                    </a:lnTo>
                    <a:lnTo>
                      <a:pt x="75" y="18"/>
                    </a:lnTo>
                    <a:lnTo>
                      <a:pt x="82" y="20"/>
                    </a:lnTo>
                    <a:lnTo>
                      <a:pt x="87" y="23"/>
                    </a:lnTo>
                    <a:lnTo>
                      <a:pt x="93" y="25"/>
                    </a:lnTo>
                    <a:lnTo>
                      <a:pt x="98" y="26"/>
                    </a:lnTo>
                    <a:lnTo>
                      <a:pt x="104" y="28"/>
                    </a:lnTo>
                    <a:lnTo>
                      <a:pt x="109" y="28"/>
                    </a:lnTo>
                    <a:lnTo>
                      <a:pt x="116" y="28"/>
                    </a:lnTo>
                    <a:lnTo>
                      <a:pt x="126" y="23"/>
                    </a:lnTo>
                    <a:lnTo>
                      <a:pt x="136" y="18"/>
                    </a:lnTo>
                    <a:lnTo>
                      <a:pt x="145" y="10"/>
                    </a:lnTo>
                    <a:lnTo>
                      <a:pt x="151" y="0"/>
                    </a:lnTo>
                    <a:lnTo>
                      <a:pt x="155" y="6"/>
                    </a:lnTo>
                    <a:lnTo>
                      <a:pt x="159" y="13"/>
                    </a:lnTo>
                    <a:lnTo>
                      <a:pt x="163" y="19"/>
                    </a:lnTo>
                    <a:lnTo>
                      <a:pt x="168" y="26"/>
                    </a:lnTo>
                    <a:lnTo>
                      <a:pt x="173" y="33"/>
                    </a:lnTo>
                    <a:lnTo>
                      <a:pt x="178" y="39"/>
                    </a:lnTo>
                    <a:lnTo>
                      <a:pt x="186" y="44"/>
                    </a:lnTo>
                    <a:lnTo>
                      <a:pt x="193" y="4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7" name="Freeform 39"/>
              <p:cNvSpPr>
                <a:spLocks/>
              </p:cNvSpPr>
              <p:nvPr/>
            </p:nvSpPr>
            <p:spPr bwMode="auto">
              <a:xfrm>
                <a:off x="1993" y="2572"/>
                <a:ext cx="74" cy="101"/>
              </a:xfrm>
              <a:custGeom>
                <a:avLst/>
                <a:gdLst>
                  <a:gd name="T0" fmla="*/ 1027 w 66"/>
                  <a:gd name="T1" fmla="*/ 384 h 89"/>
                  <a:gd name="T2" fmla="*/ 1015 w 66"/>
                  <a:gd name="T3" fmla="*/ 562 h 89"/>
                  <a:gd name="T4" fmla="*/ 989 w 66"/>
                  <a:gd name="T5" fmla="*/ 648 h 89"/>
                  <a:gd name="T6" fmla="*/ 916 w 66"/>
                  <a:gd name="T7" fmla="*/ 772 h 89"/>
                  <a:gd name="T8" fmla="*/ 807 w 66"/>
                  <a:gd name="T9" fmla="*/ 841 h 89"/>
                  <a:gd name="T10" fmla="*/ 642 w 66"/>
                  <a:gd name="T11" fmla="*/ 876 h 89"/>
                  <a:gd name="T12" fmla="*/ 498 w 66"/>
                  <a:gd name="T13" fmla="*/ 952 h 89"/>
                  <a:gd name="T14" fmla="*/ 407 w 66"/>
                  <a:gd name="T15" fmla="*/ 1074 h 89"/>
                  <a:gd name="T16" fmla="*/ 346 w 66"/>
                  <a:gd name="T17" fmla="*/ 1226 h 89"/>
                  <a:gd name="T18" fmla="*/ 276 w 66"/>
                  <a:gd name="T19" fmla="*/ 1395 h 89"/>
                  <a:gd name="T20" fmla="*/ 212 w 66"/>
                  <a:gd name="T21" fmla="*/ 1569 h 89"/>
                  <a:gd name="T22" fmla="*/ 120 w 66"/>
                  <a:gd name="T23" fmla="*/ 1727 h 89"/>
                  <a:gd name="T24" fmla="*/ 0 w 66"/>
                  <a:gd name="T25" fmla="*/ 1871 h 89"/>
                  <a:gd name="T26" fmla="*/ 3 w 66"/>
                  <a:gd name="T27" fmla="*/ 1579 h 89"/>
                  <a:gd name="T28" fmla="*/ 120 w 66"/>
                  <a:gd name="T29" fmla="*/ 1395 h 89"/>
                  <a:gd name="T30" fmla="*/ 212 w 66"/>
                  <a:gd name="T31" fmla="*/ 1226 h 89"/>
                  <a:gd name="T32" fmla="*/ 299 w 66"/>
                  <a:gd name="T33" fmla="*/ 1080 h 89"/>
                  <a:gd name="T34" fmla="*/ 388 w 66"/>
                  <a:gd name="T35" fmla="*/ 946 h 89"/>
                  <a:gd name="T36" fmla="*/ 435 w 66"/>
                  <a:gd name="T37" fmla="*/ 741 h 89"/>
                  <a:gd name="T38" fmla="*/ 473 w 66"/>
                  <a:gd name="T39" fmla="*/ 503 h 89"/>
                  <a:gd name="T40" fmla="*/ 422 w 66"/>
                  <a:gd name="T41" fmla="*/ 180 h 89"/>
                  <a:gd name="T42" fmla="*/ 488 w 66"/>
                  <a:gd name="T43" fmla="*/ 95 h 89"/>
                  <a:gd name="T44" fmla="*/ 558 w 66"/>
                  <a:gd name="T45" fmla="*/ 2 h 89"/>
                  <a:gd name="T46" fmla="*/ 650 w 66"/>
                  <a:gd name="T47" fmla="*/ 0 h 89"/>
                  <a:gd name="T48" fmla="*/ 787 w 66"/>
                  <a:gd name="T49" fmla="*/ 0 h 89"/>
                  <a:gd name="T50" fmla="*/ 882 w 66"/>
                  <a:gd name="T51" fmla="*/ 3 h 89"/>
                  <a:gd name="T52" fmla="*/ 940 w 66"/>
                  <a:gd name="T53" fmla="*/ 140 h 89"/>
                  <a:gd name="T54" fmla="*/ 1015 w 66"/>
                  <a:gd name="T55" fmla="*/ 263 h 89"/>
                  <a:gd name="T56" fmla="*/ 1027 w 66"/>
                  <a:gd name="T57" fmla="*/ 384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6" h="89">
                    <a:moveTo>
                      <a:pt x="66" y="18"/>
                    </a:moveTo>
                    <a:lnTo>
                      <a:pt x="65" y="26"/>
                    </a:lnTo>
                    <a:lnTo>
                      <a:pt x="63" y="31"/>
                    </a:lnTo>
                    <a:lnTo>
                      <a:pt x="59" y="37"/>
                    </a:lnTo>
                    <a:lnTo>
                      <a:pt x="52" y="41"/>
                    </a:lnTo>
                    <a:lnTo>
                      <a:pt x="41" y="42"/>
                    </a:lnTo>
                    <a:lnTo>
                      <a:pt x="32" y="46"/>
                    </a:lnTo>
                    <a:lnTo>
                      <a:pt x="26" y="51"/>
                    </a:lnTo>
                    <a:lnTo>
                      <a:pt x="22" y="59"/>
                    </a:lnTo>
                    <a:lnTo>
                      <a:pt x="18" y="68"/>
                    </a:lnTo>
                    <a:lnTo>
                      <a:pt x="13" y="75"/>
                    </a:lnTo>
                    <a:lnTo>
                      <a:pt x="8" y="83"/>
                    </a:lnTo>
                    <a:lnTo>
                      <a:pt x="0" y="89"/>
                    </a:lnTo>
                    <a:lnTo>
                      <a:pt x="3" y="76"/>
                    </a:lnTo>
                    <a:lnTo>
                      <a:pt x="8" y="68"/>
                    </a:lnTo>
                    <a:lnTo>
                      <a:pt x="13" y="59"/>
                    </a:lnTo>
                    <a:lnTo>
                      <a:pt x="19" y="52"/>
                    </a:lnTo>
                    <a:lnTo>
                      <a:pt x="25" y="45"/>
                    </a:lnTo>
                    <a:lnTo>
                      <a:pt x="28" y="36"/>
                    </a:lnTo>
                    <a:lnTo>
                      <a:pt x="30" y="24"/>
                    </a:lnTo>
                    <a:lnTo>
                      <a:pt x="27" y="9"/>
                    </a:lnTo>
                    <a:lnTo>
                      <a:pt x="31" y="4"/>
                    </a:lnTo>
                    <a:lnTo>
                      <a:pt x="36" y="2"/>
                    </a:lnTo>
                    <a:lnTo>
                      <a:pt x="42" y="0"/>
                    </a:lnTo>
                    <a:lnTo>
                      <a:pt x="50" y="0"/>
                    </a:lnTo>
                    <a:lnTo>
                      <a:pt x="56" y="3"/>
                    </a:lnTo>
                    <a:lnTo>
                      <a:pt x="61" y="7"/>
                    </a:lnTo>
                    <a:lnTo>
                      <a:pt x="65" y="12"/>
                    </a:lnTo>
                    <a:lnTo>
                      <a:pt x="6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8" name="Freeform 40"/>
              <p:cNvSpPr>
                <a:spLocks/>
              </p:cNvSpPr>
              <p:nvPr/>
            </p:nvSpPr>
            <p:spPr bwMode="auto">
              <a:xfrm>
                <a:off x="3592" y="2574"/>
                <a:ext cx="499" cy="370"/>
              </a:xfrm>
              <a:custGeom>
                <a:avLst/>
                <a:gdLst>
                  <a:gd name="T0" fmla="*/ 4293 w 448"/>
                  <a:gd name="T1" fmla="*/ 503 h 326"/>
                  <a:gd name="T2" fmla="*/ 4505 w 448"/>
                  <a:gd name="T3" fmla="*/ 507 h 326"/>
                  <a:gd name="T4" fmla="*/ 4709 w 448"/>
                  <a:gd name="T5" fmla="*/ 447 h 326"/>
                  <a:gd name="T6" fmla="*/ 4896 w 448"/>
                  <a:gd name="T7" fmla="*/ 347 h 326"/>
                  <a:gd name="T8" fmla="*/ 5018 w 448"/>
                  <a:gd name="T9" fmla="*/ 571 h 326"/>
                  <a:gd name="T10" fmla="*/ 5235 w 448"/>
                  <a:gd name="T11" fmla="*/ 947 h 326"/>
                  <a:gd name="T12" fmla="*/ 5765 w 448"/>
                  <a:gd name="T13" fmla="*/ 994 h 326"/>
                  <a:gd name="T14" fmla="*/ 5708 w 448"/>
                  <a:gd name="T15" fmla="*/ 2176 h 326"/>
                  <a:gd name="T16" fmla="*/ 5949 w 448"/>
                  <a:gd name="T17" fmla="*/ 3181 h 326"/>
                  <a:gd name="T18" fmla="*/ 5854 w 448"/>
                  <a:gd name="T19" fmla="*/ 3268 h 326"/>
                  <a:gd name="T20" fmla="*/ 5676 w 448"/>
                  <a:gd name="T21" fmla="*/ 3139 h 326"/>
                  <a:gd name="T22" fmla="*/ 5314 w 448"/>
                  <a:gd name="T23" fmla="*/ 3108 h 326"/>
                  <a:gd name="T24" fmla="*/ 4930 w 448"/>
                  <a:gd name="T25" fmla="*/ 3268 h 326"/>
                  <a:gd name="T26" fmla="*/ 4575 w 448"/>
                  <a:gd name="T27" fmla="*/ 3563 h 326"/>
                  <a:gd name="T28" fmla="*/ 4246 w 448"/>
                  <a:gd name="T29" fmla="*/ 3882 h 326"/>
                  <a:gd name="T30" fmla="*/ 4162 w 448"/>
                  <a:gd name="T31" fmla="*/ 3701 h 326"/>
                  <a:gd name="T32" fmla="*/ 4030 w 448"/>
                  <a:gd name="T33" fmla="*/ 3457 h 326"/>
                  <a:gd name="T34" fmla="*/ 3890 w 448"/>
                  <a:gd name="T35" fmla="*/ 3237 h 326"/>
                  <a:gd name="T36" fmla="*/ 3709 w 448"/>
                  <a:gd name="T37" fmla="*/ 3108 h 326"/>
                  <a:gd name="T38" fmla="*/ 3287 w 448"/>
                  <a:gd name="T39" fmla="*/ 3041 h 326"/>
                  <a:gd name="T40" fmla="*/ 2952 w 448"/>
                  <a:gd name="T41" fmla="*/ 3308 h 326"/>
                  <a:gd name="T42" fmla="*/ 2710 w 448"/>
                  <a:gd name="T43" fmla="*/ 3582 h 326"/>
                  <a:gd name="T44" fmla="*/ 2429 w 448"/>
                  <a:gd name="T45" fmla="*/ 3308 h 326"/>
                  <a:gd name="T46" fmla="*/ 2223 w 448"/>
                  <a:gd name="T47" fmla="*/ 3273 h 326"/>
                  <a:gd name="T48" fmla="*/ 2078 w 448"/>
                  <a:gd name="T49" fmla="*/ 3268 h 326"/>
                  <a:gd name="T50" fmla="*/ 1894 w 448"/>
                  <a:gd name="T51" fmla="*/ 3273 h 326"/>
                  <a:gd name="T52" fmla="*/ 1761 w 448"/>
                  <a:gd name="T53" fmla="*/ 3457 h 326"/>
                  <a:gd name="T54" fmla="*/ 1526 w 448"/>
                  <a:gd name="T55" fmla="*/ 3813 h 326"/>
                  <a:gd name="T56" fmla="*/ 1360 w 448"/>
                  <a:gd name="T57" fmla="*/ 4216 h 326"/>
                  <a:gd name="T58" fmla="*/ 1221 w 448"/>
                  <a:gd name="T59" fmla="*/ 4762 h 326"/>
                  <a:gd name="T60" fmla="*/ 1153 w 448"/>
                  <a:gd name="T61" fmla="*/ 5160 h 326"/>
                  <a:gd name="T62" fmla="*/ 1515 w 448"/>
                  <a:gd name="T63" fmla="*/ 4836 h 326"/>
                  <a:gd name="T64" fmla="*/ 1774 w 448"/>
                  <a:gd name="T65" fmla="*/ 4350 h 326"/>
                  <a:gd name="T66" fmla="*/ 2018 w 448"/>
                  <a:gd name="T67" fmla="*/ 3917 h 326"/>
                  <a:gd name="T68" fmla="*/ 2429 w 448"/>
                  <a:gd name="T69" fmla="*/ 3766 h 326"/>
                  <a:gd name="T70" fmla="*/ 2201 w 448"/>
                  <a:gd name="T71" fmla="*/ 4660 h 326"/>
                  <a:gd name="T72" fmla="*/ 1775 w 448"/>
                  <a:gd name="T73" fmla="*/ 5431 h 326"/>
                  <a:gd name="T74" fmla="*/ 1285 w 448"/>
                  <a:gd name="T75" fmla="*/ 6155 h 326"/>
                  <a:gd name="T76" fmla="*/ 770 w 448"/>
                  <a:gd name="T77" fmla="*/ 6809 h 326"/>
                  <a:gd name="T78" fmla="*/ 449 w 448"/>
                  <a:gd name="T79" fmla="*/ 5944 h 326"/>
                  <a:gd name="T80" fmla="*/ 1025 w 448"/>
                  <a:gd name="T81" fmla="*/ 4830 h 326"/>
                  <a:gd name="T82" fmla="*/ 1360 w 448"/>
                  <a:gd name="T83" fmla="*/ 3457 h 326"/>
                  <a:gd name="T84" fmla="*/ 1856 w 448"/>
                  <a:gd name="T85" fmla="*/ 2298 h 326"/>
                  <a:gd name="T86" fmla="*/ 2379 w 448"/>
                  <a:gd name="T87" fmla="*/ 1730 h 326"/>
                  <a:gd name="T88" fmla="*/ 2564 w 448"/>
                  <a:gd name="T89" fmla="*/ 1335 h 326"/>
                  <a:gd name="T90" fmla="*/ 2710 w 448"/>
                  <a:gd name="T91" fmla="*/ 918 h 326"/>
                  <a:gd name="T92" fmla="*/ 2951 w 448"/>
                  <a:gd name="T93" fmla="*/ 834 h 326"/>
                  <a:gd name="T94" fmla="*/ 3272 w 448"/>
                  <a:gd name="T95" fmla="*/ 1042 h 326"/>
                  <a:gd name="T96" fmla="*/ 3484 w 448"/>
                  <a:gd name="T97" fmla="*/ 841 h 326"/>
                  <a:gd name="T98" fmla="*/ 3661 w 448"/>
                  <a:gd name="T99" fmla="*/ 562 h 326"/>
                  <a:gd name="T100" fmla="*/ 3775 w 448"/>
                  <a:gd name="T101" fmla="*/ 159 h 326"/>
                  <a:gd name="T102" fmla="*/ 3931 w 448"/>
                  <a:gd name="T103" fmla="*/ 2 h 326"/>
                  <a:gd name="T104" fmla="*/ 4079 w 448"/>
                  <a:gd name="T105" fmla="*/ 338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8" h="326">
                    <a:moveTo>
                      <a:pt x="316" y="21"/>
                    </a:moveTo>
                    <a:lnTo>
                      <a:pt x="323" y="24"/>
                    </a:lnTo>
                    <a:lnTo>
                      <a:pt x="330" y="25"/>
                    </a:lnTo>
                    <a:lnTo>
                      <a:pt x="339" y="25"/>
                    </a:lnTo>
                    <a:lnTo>
                      <a:pt x="346" y="24"/>
                    </a:lnTo>
                    <a:lnTo>
                      <a:pt x="354" y="22"/>
                    </a:lnTo>
                    <a:lnTo>
                      <a:pt x="361" y="20"/>
                    </a:lnTo>
                    <a:lnTo>
                      <a:pt x="369" y="17"/>
                    </a:lnTo>
                    <a:lnTo>
                      <a:pt x="375" y="15"/>
                    </a:lnTo>
                    <a:lnTo>
                      <a:pt x="378" y="27"/>
                    </a:lnTo>
                    <a:lnTo>
                      <a:pt x="384" y="38"/>
                    </a:lnTo>
                    <a:lnTo>
                      <a:pt x="393" y="45"/>
                    </a:lnTo>
                    <a:lnTo>
                      <a:pt x="406" y="50"/>
                    </a:lnTo>
                    <a:lnTo>
                      <a:pt x="434" y="48"/>
                    </a:lnTo>
                    <a:lnTo>
                      <a:pt x="427" y="74"/>
                    </a:lnTo>
                    <a:lnTo>
                      <a:pt x="429" y="104"/>
                    </a:lnTo>
                    <a:lnTo>
                      <a:pt x="435" y="130"/>
                    </a:lnTo>
                    <a:lnTo>
                      <a:pt x="448" y="152"/>
                    </a:lnTo>
                    <a:lnTo>
                      <a:pt x="445" y="157"/>
                    </a:lnTo>
                    <a:lnTo>
                      <a:pt x="440" y="157"/>
                    </a:lnTo>
                    <a:lnTo>
                      <a:pt x="434" y="153"/>
                    </a:lnTo>
                    <a:lnTo>
                      <a:pt x="427" y="151"/>
                    </a:lnTo>
                    <a:lnTo>
                      <a:pt x="413" y="149"/>
                    </a:lnTo>
                    <a:lnTo>
                      <a:pt x="399" y="149"/>
                    </a:lnTo>
                    <a:lnTo>
                      <a:pt x="386" y="153"/>
                    </a:lnTo>
                    <a:lnTo>
                      <a:pt x="372" y="157"/>
                    </a:lnTo>
                    <a:lnTo>
                      <a:pt x="358" y="163"/>
                    </a:lnTo>
                    <a:lnTo>
                      <a:pt x="344" y="171"/>
                    </a:lnTo>
                    <a:lnTo>
                      <a:pt x="331" y="178"/>
                    </a:lnTo>
                    <a:lnTo>
                      <a:pt x="320" y="186"/>
                    </a:lnTo>
                    <a:lnTo>
                      <a:pt x="316" y="182"/>
                    </a:lnTo>
                    <a:lnTo>
                      <a:pt x="312" y="177"/>
                    </a:lnTo>
                    <a:lnTo>
                      <a:pt x="308" y="171"/>
                    </a:lnTo>
                    <a:lnTo>
                      <a:pt x="303" y="166"/>
                    </a:lnTo>
                    <a:lnTo>
                      <a:pt x="299" y="159"/>
                    </a:lnTo>
                    <a:lnTo>
                      <a:pt x="293" y="154"/>
                    </a:lnTo>
                    <a:lnTo>
                      <a:pt x="287" y="152"/>
                    </a:lnTo>
                    <a:lnTo>
                      <a:pt x="279" y="149"/>
                    </a:lnTo>
                    <a:lnTo>
                      <a:pt x="262" y="143"/>
                    </a:lnTo>
                    <a:lnTo>
                      <a:pt x="247" y="145"/>
                    </a:lnTo>
                    <a:lnTo>
                      <a:pt x="234" y="152"/>
                    </a:lnTo>
                    <a:lnTo>
                      <a:pt x="223" y="159"/>
                    </a:lnTo>
                    <a:lnTo>
                      <a:pt x="213" y="167"/>
                    </a:lnTo>
                    <a:lnTo>
                      <a:pt x="204" y="172"/>
                    </a:lnTo>
                    <a:lnTo>
                      <a:pt x="194" y="170"/>
                    </a:lnTo>
                    <a:lnTo>
                      <a:pt x="182" y="159"/>
                    </a:lnTo>
                    <a:lnTo>
                      <a:pt x="176" y="158"/>
                    </a:lnTo>
                    <a:lnTo>
                      <a:pt x="168" y="158"/>
                    </a:lnTo>
                    <a:lnTo>
                      <a:pt x="162" y="157"/>
                    </a:lnTo>
                    <a:lnTo>
                      <a:pt x="156" y="157"/>
                    </a:lnTo>
                    <a:lnTo>
                      <a:pt x="148" y="157"/>
                    </a:lnTo>
                    <a:lnTo>
                      <a:pt x="143" y="158"/>
                    </a:lnTo>
                    <a:lnTo>
                      <a:pt x="137" y="162"/>
                    </a:lnTo>
                    <a:lnTo>
                      <a:pt x="132" y="166"/>
                    </a:lnTo>
                    <a:lnTo>
                      <a:pt x="123" y="173"/>
                    </a:lnTo>
                    <a:lnTo>
                      <a:pt x="115" y="182"/>
                    </a:lnTo>
                    <a:lnTo>
                      <a:pt x="108" y="192"/>
                    </a:lnTo>
                    <a:lnTo>
                      <a:pt x="102" y="203"/>
                    </a:lnTo>
                    <a:lnTo>
                      <a:pt x="97" y="214"/>
                    </a:lnTo>
                    <a:lnTo>
                      <a:pt x="92" y="227"/>
                    </a:lnTo>
                    <a:lnTo>
                      <a:pt x="88" y="237"/>
                    </a:lnTo>
                    <a:lnTo>
                      <a:pt x="86" y="248"/>
                    </a:lnTo>
                    <a:lnTo>
                      <a:pt x="101" y="242"/>
                    </a:lnTo>
                    <a:lnTo>
                      <a:pt x="114" y="232"/>
                    </a:lnTo>
                    <a:lnTo>
                      <a:pt x="123" y="220"/>
                    </a:lnTo>
                    <a:lnTo>
                      <a:pt x="133" y="209"/>
                    </a:lnTo>
                    <a:lnTo>
                      <a:pt x="142" y="198"/>
                    </a:lnTo>
                    <a:lnTo>
                      <a:pt x="152" y="187"/>
                    </a:lnTo>
                    <a:lnTo>
                      <a:pt x="165" y="182"/>
                    </a:lnTo>
                    <a:lnTo>
                      <a:pt x="182" y="181"/>
                    </a:lnTo>
                    <a:lnTo>
                      <a:pt x="175" y="203"/>
                    </a:lnTo>
                    <a:lnTo>
                      <a:pt x="165" y="224"/>
                    </a:lnTo>
                    <a:lnTo>
                      <a:pt x="151" y="243"/>
                    </a:lnTo>
                    <a:lnTo>
                      <a:pt x="134" y="261"/>
                    </a:lnTo>
                    <a:lnTo>
                      <a:pt x="116" y="279"/>
                    </a:lnTo>
                    <a:lnTo>
                      <a:pt x="97" y="295"/>
                    </a:lnTo>
                    <a:lnTo>
                      <a:pt x="78" y="311"/>
                    </a:lnTo>
                    <a:lnTo>
                      <a:pt x="58" y="326"/>
                    </a:lnTo>
                    <a:lnTo>
                      <a:pt x="0" y="303"/>
                    </a:lnTo>
                    <a:lnTo>
                      <a:pt x="34" y="285"/>
                    </a:lnTo>
                    <a:lnTo>
                      <a:pt x="58" y="260"/>
                    </a:lnTo>
                    <a:lnTo>
                      <a:pt x="76" y="231"/>
                    </a:lnTo>
                    <a:lnTo>
                      <a:pt x="90" y="199"/>
                    </a:lnTo>
                    <a:lnTo>
                      <a:pt x="102" y="166"/>
                    </a:lnTo>
                    <a:lnTo>
                      <a:pt x="118" y="135"/>
                    </a:lnTo>
                    <a:lnTo>
                      <a:pt x="139" y="109"/>
                    </a:lnTo>
                    <a:lnTo>
                      <a:pt x="171" y="88"/>
                    </a:lnTo>
                    <a:lnTo>
                      <a:pt x="180" y="83"/>
                    </a:lnTo>
                    <a:lnTo>
                      <a:pt x="186" y="74"/>
                    </a:lnTo>
                    <a:lnTo>
                      <a:pt x="193" y="63"/>
                    </a:lnTo>
                    <a:lnTo>
                      <a:pt x="198" y="52"/>
                    </a:lnTo>
                    <a:lnTo>
                      <a:pt x="204" y="43"/>
                    </a:lnTo>
                    <a:lnTo>
                      <a:pt x="212" y="38"/>
                    </a:lnTo>
                    <a:lnTo>
                      <a:pt x="222" y="40"/>
                    </a:lnTo>
                    <a:lnTo>
                      <a:pt x="234" y="49"/>
                    </a:lnTo>
                    <a:lnTo>
                      <a:pt x="246" y="49"/>
                    </a:lnTo>
                    <a:lnTo>
                      <a:pt x="255" y="46"/>
                    </a:lnTo>
                    <a:lnTo>
                      <a:pt x="262" y="41"/>
                    </a:lnTo>
                    <a:lnTo>
                      <a:pt x="269" y="34"/>
                    </a:lnTo>
                    <a:lnTo>
                      <a:pt x="275" y="26"/>
                    </a:lnTo>
                    <a:lnTo>
                      <a:pt x="280" y="17"/>
                    </a:lnTo>
                    <a:lnTo>
                      <a:pt x="284" y="8"/>
                    </a:lnTo>
                    <a:lnTo>
                      <a:pt x="288" y="0"/>
                    </a:lnTo>
                    <a:lnTo>
                      <a:pt x="295" y="2"/>
                    </a:lnTo>
                    <a:lnTo>
                      <a:pt x="302" y="8"/>
                    </a:lnTo>
                    <a:lnTo>
                      <a:pt x="307" y="16"/>
                    </a:lnTo>
                    <a:lnTo>
                      <a:pt x="316" y="2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09" name="Freeform 41"/>
              <p:cNvSpPr>
                <a:spLocks/>
              </p:cNvSpPr>
              <p:nvPr/>
            </p:nvSpPr>
            <p:spPr bwMode="auto">
              <a:xfrm>
                <a:off x="3669" y="2583"/>
                <a:ext cx="83" cy="99"/>
              </a:xfrm>
              <a:custGeom>
                <a:avLst/>
                <a:gdLst>
                  <a:gd name="T0" fmla="*/ 516 w 75"/>
                  <a:gd name="T1" fmla="*/ 396 h 87"/>
                  <a:gd name="T2" fmla="*/ 535 w 75"/>
                  <a:gd name="T3" fmla="*/ 848 h 87"/>
                  <a:gd name="T4" fmla="*/ 634 w 75"/>
                  <a:gd name="T5" fmla="*/ 1190 h 87"/>
                  <a:gd name="T6" fmla="*/ 774 w 75"/>
                  <a:gd name="T7" fmla="*/ 1508 h 87"/>
                  <a:gd name="T8" fmla="*/ 857 w 75"/>
                  <a:gd name="T9" fmla="*/ 1949 h 87"/>
                  <a:gd name="T10" fmla="*/ 743 w 75"/>
                  <a:gd name="T11" fmla="*/ 1773 h 87"/>
                  <a:gd name="T12" fmla="*/ 632 w 75"/>
                  <a:gd name="T13" fmla="*/ 1508 h 87"/>
                  <a:gd name="T14" fmla="*/ 535 w 75"/>
                  <a:gd name="T15" fmla="*/ 1241 h 87"/>
                  <a:gd name="T16" fmla="*/ 516 w 75"/>
                  <a:gd name="T17" fmla="*/ 1098 h 87"/>
                  <a:gd name="T18" fmla="*/ 510 w 75"/>
                  <a:gd name="T19" fmla="*/ 980 h 87"/>
                  <a:gd name="T20" fmla="*/ 466 w 75"/>
                  <a:gd name="T21" fmla="*/ 899 h 87"/>
                  <a:gd name="T22" fmla="*/ 421 w 75"/>
                  <a:gd name="T23" fmla="*/ 890 h 87"/>
                  <a:gd name="T24" fmla="*/ 345 w 75"/>
                  <a:gd name="T25" fmla="*/ 848 h 87"/>
                  <a:gd name="T26" fmla="*/ 282 w 75"/>
                  <a:gd name="T27" fmla="*/ 848 h 87"/>
                  <a:gd name="T28" fmla="*/ 207 w 75"/>
                  <a:gd name="T29" fmla="*/ 843 h 87"/>
                  <a:gd name="T30" fmla="*/ 126 w 75"/>
                  <a:gd name="T31" fmla="*/ 790 h 87"/>
                  <a:gd name="T32" fmla="*/ 76 w 75"/>
                  <a:gd name="T33" fmla="*/ 745 h 87"/>
                  <a:gd name="T34" fmla="*/ 0 w 75"/>
                  <a:gd name="T35" fmla="*/ 536 h 87"/>
                  <a:gd name="T36" fmla="*/ 2 w 75"/>
                  <a:gd name="T37" fmla="*/ 348 h 87"/>
                  <a:gd name="T38" fmla="*/ 84 w 75"/>
                  <a:gd name="T39" fmla="*/ 148 h 87"/>
                  <a:gd name="T40" fmla="*/ 188 w 75"/>
                  <a:gd name="T41" fmla="*/ 0 h 87"/>
                  <a:gd name="T42" fmla="*/ 312 w 75"/>
                  <a:gd name="T43" fmla="*/ 0 h 87"/>
                  <a:gd name="T44" fmla="*/ 421 w 75"/>
                  <a:gd name="T45" fmla="*/ 3 h 87"/>
                  <a:gd name="T46" fmla="*/ 468 w 75"/>
                  <a:gd name="T47" fmla="*/ 247 h 87"/>
                  <a:gd name="T48" fmla="*/ 516 w 75"/>
                  <a:gd name="T49" fmla="*/ 396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87">
                    <a:moveTo>
                      <a:pt x="45" y="18"/>
                    </a:moveTo>
                    <a:lnTo>
                      <a:pt x="47" y="38"/>
                    </a:lnTo>
                    <a:lnTo>
                      <a:pt x="56" y="54"/>
                    </a:lnTo>
                    <a:lnTo>
                      <a:pt x="68" y="68"/>
                    </a:lnTo>
                    <a:lnTo>
                      <a:pt x="75" y="87"/>
                    </a:lnTo>
                    <a:lnTo>
                      <a:pt x="65" y="80"/>
                    </a:lnTo>
                    <a:lnTo>
                      <a:pt x="55" y="68"/>
                    </a:lnTo>
                    <a:lnTo>
                      <a:pt x="47" y="55"/>
                    </a:lnTo>
                    <a:lnTo>
                      <a:pt x="45" y="49"/>
                    </a:lnTo>
                    <a:lnTo>
                      <a:pt x="44" y="44"/>
                    </a:lnTo>
                    <a:lnTo>
                      <a:pt x="41" y="41"/>
                    </a:lnTo>
                    <a:lnTo>
                      <a:pt x="37" y="40"/>
                    </a:lnTo>
                    <a:lnTo>
                      <a:pt x="31" y="38"/>
                    </a:lnTo>
                    <a:lnTo>
                      <a:pt x="25" y="38"/>
                    </a:lnTo>
                    <a:lnTo>
                      <a:pt x="18" y="37"/>
                    </a:lnTo>
                    <a:lnTo>
                      <a:pt x="12" y="36"/>
                    </a:lnTo>
                    <a:lnTo>
                      <a:pt x="7" y="33"/>
                    </a:lnTo>
                    <a:lnTo>
                      <a:pt x="0" y="25"/>
                    </a:lnTo>
                    <a:lnTo>
                      <a:pt x="2" y="16"/>
                    </a:lnTo>
                    <a:lnTo>
                      <a:pt x="8" y="7"/>
                    </a:lnTo>
                    <a:lnTo>
                      <a:pt x="17" y="0"/>
                    </a:lnTo>
                    <a:lnTo>
                      <a:pt x="28" y="0"/>
                    </a:lnTo>
                    <a:lnTo>
                      <a:pt x="37" y="3"/>
                    </a:lnTo>
                    <a:lnTo>
                      <a:pt x="42" y="11"/>
                    </a:lnTo>
                    <a:lnTo>
                      <a:pt x="4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0" name="Freeform 42"/>
              <p:cNvSpPr>
                <a:spLocks/>
              </p:cNvSpPr>
              <p:nvPr/>
            </p:nvSpPr>
            <p:spPr bwMode="auto">
              <a:xfrm>
                <a:off x="1691" y="2608"/>
                <a:ext cx="301" cy="144"/>
              </a:xfrm>
              <a:custGeom>
                <a:avLst/>
                <a:gdLst>
                  <a:gd name="T0" fmla="*/ 2447 w 270"/>
                  <a:gd name="T1" fmla="*/ 1220 h 127"/>
                  <a:gd name="T2" fmla="*/ 2666 w 270"/>
                  <a:gd name="T3" fmla="*/ 1271 h 127"/>
                  <a:gd name="T4" fmla="*/ 2823 w 270"/>
                  <a:gd name="T5" fmla="*/ 1134 h 127"/>
                  <a:gd name="T6" fmla="*/ 2754 w 270"/>
                  <a:gd name="T7" fmla="*/ 839 h 127"/>
                  <a:gd name="T8" fmla="*/ 2828 w 270"/>
                  <a:gd name="T9" fmla="*/ 951 h 127"/>
                  <a:gd name="T10" fmla="*/ 3006 w 270"/>
                  <a:gd name="T11" fmla="*/ 1372 h 127"/>
                  <a:gd name="T12" fmla="*/ 3278 w 270"/>
                  <a:gd name="T13" fmla="*/ 1709 h 127"/>
                  <a:gd name="T14" fmla="*/ 3527 w 270"/>
                  <a:gd name="T15" fmla="*/ 2016 h 127"/>
                  <a:gd name="T16" fmla="*/ 3590 w 270"/>
                  <a:gd name="T17" fmla="*/ 2125 h 127"/>
                  <a:gd name="T18" fmla="*/ 3390 w 270"/>
                  <a:gd name="T19" fmla="*/ 1938 h 127"/>
                  <a:gd name="T20" fmla="*/ 3206 w 270"/>
                  <a:gd name="T21" fmla="*/ 1819 h 127"/>
                  <a:gd name="T22" fmla="*/ 2994 w 270"/>
                  <a:gd name="T23" fmla="*/ 1782 h 127"/>
                  <a:gd name="T24" fmla="*/ 2832 w 270"/>
                  <a:gd name="T25" fmla="*/ 1938 h 127"/>
                  <a:gd name="T26" fmla="*/ 2760 w 270"/>
                  <a:gd name="T27" fmla="*/ 2101 h 127"/>
                  <a:gd name="T28" fmla="*/ 2727 w 270"/>
                  <a:gd name="T29" fmla="*/ 2000 h 127"/>
                  <a:gd name="T30" fmla="*/ 2759 w 270"/>
                  <a:gd name="T31" fmla="*/ 1641 h 127"/>
                  <a:gd name="T32" fmla="*/ 2508 w 270"/>
                  <a:gd name="T33" fmla="*/ 1441 h 127"/>
                  <a:gd name="T34" fmla="*/ 2250 w 270"/>
                  <a:gd name="T35" fmla="*/ 1346 h 127"/>
                  <a:gd name="T36" fmla="*/ 1992 w 270"/>
                  <a:gd name="T37" fmla="*/ 1286 h 127"/>
                  <a:gd name="T38" fmla="*/ 1728 w 270"/>
                  <a:gd name="T39" fmla="*/ 1329 h 127"/>
                  <a:gd name="T40" fmla="*/ 1434 w 270"/>
                  <a:gd name="T41" fmla="*/ 1634 h 127"/>
                  <a:gd name="T42" fmla="*/ 1210 w 270"/>
                  <a:gd name="T43" fmla="*/ 2225 h 127"/>
                  <a:gd name="T44" fmla="*/ 1105 w 270"/>
                  <a:gd name="T45" fmla="*/ 2286 h 127"/>
                  <a:gd name="T46" fmla="*/ 1247 w 270"/>
                  <a:gd name="T47" fmla="*/ 1764 h 127"/>
                  <a:gd name="T48" fmla="*/ 1220 w 270"/>
                  <a:gd name="T49" fmla="*/ 1346 h 127"/>
                  <a:gd name="T50" fmla="*/ 117 w 270"/>
                  <a:gd name="T51" fmla="*/ 1915 h 127"/>
                  <a:gd name="T52" fmla="*/ 251 w 270"/>
                  <a:gd name="T53" fmla="*/ 1764 h 127"/>
                  <a:gd name="T54" fmla="*/ 353 w 270"/>
                  <a:gd name="T55" fmla="*/ 1634 h 127"/>
                  <a:gd name="T56" fmla="*/ 507 w 270"/>
                  <a:gd name="T57" fmla="*/ 1460 h 127"/>
                  <a:gd name="T58" fmla="*/ 507 w 270"/>
                  <a:gd name="T59" fmla="*/ 1329 h 127"/>
                  <a:gd name="T60" fmla="*/ 353 w 270"/>
                  <a:gd name="T61" fmla="*/ 1172 h 127"/>
                  <a:gd name="T62" fmla="*/ 162 w 270"/>
                  <a:gd name="T63" fmla="*/ 1000 h 127"/>
                  <a:gd name="T64" fmla="*/ 2 w 270"/>
                  <a:gd name="T65" fmla="*/ 804 h 127"/>
                  <a:gd name="T66" fmla="*/ 145 w 270"/>
                  <a:gd name="T67" fmla="*/ 830 h 127"/>
                  <a:gd name="T68" fmla="*/ 483 w 270"/>
                  <a:gd name="T69" fmla="*/ 1076 h 127"/>
                  <a:gd name="T70" fmla="*/ 835 w 270"/>
                  <a:gd name="T71" fmla="*/ 1220 h 127"/>
                  <a:gd name="T72" fmla="*/ 1168 w 270"/>
                  <a:gd name="T73" fmla="*/ 1220 h 127"/>
                  <a:gd name="T74" fmla="*/ 1232 w 270"/>
                  <a:gd name="T75" fmla="*/ 949 h 127"/>
                  <a:gd name="T76" fmla="*/ 943 w 270"/>
                  <a:gd name="T77" fmla="*/ 732 h 127"/>
                  <a:gd name="T78" fmla="*/ 835 w 270"/>
                  <a:gd name="T79" fmla="*/ 448 h 127"/>
                  <a:gd name="T80" fmla="*/ 746 w 270"/>
                  <a:gd name="T81" fmla="*/ 269 h 127"/>
                  <a:gd name="T82" fmla="*/ 835 w 270"/>
                  <a:gd name="T83" fmla="*/ 305 h 127"/>
                  <a:gd name="T84" fmla="*/ 1085 w 270"/>
                  <a:gd name="T85" fmla="*/ 625 h 127"/>
                  <a:gd name="T86" fmla="*/ 1360 w 270"/>
                  <a:gd name="T87" fmla="*/ 882 h 127"/>
                  <a:gd name="T88" fmla="*/ 1677 w 270"/>
                  <a:gd name="T89" fmla="*/ 1067 h 127"/>
                  <a:gd name="T90" fmla="*/ 1804 w 270"/>
                  <a:gd name="T91" fmla="*/ 839 h 127"/>
                  <a:gd name="T92" fmla="*/ 1603 w 270"/>
                  <a:gd name="T93" fmla="*/ 307 h 127"/>
                  <a:gd name="T94" fmla="*/ 1649 w 270"/>
                  <a:gd name="T95" fmla="*/ 164 h 127"/>
                  <a:gd name="T96" fmla="*/ 1783 w 270"/>
                  <a:gd name="T97" fmla="*/ 503 h 127"/>
                  <a:gd name="T98" fmla="*/ 1968 w 270"/>
                  <a:gd name="T99" fmla="*/ 830 h 127"/>
                  <a:gd name="T100" fmla="*/ 2216 w 270"/>
                  <a:gd name="T101" fmla="*/ 1076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0" h="127">
                    <a:moveTo>
                      <a:pt x="171" y="57"/>
                    </a:moveTo>
                    <a:lnTo>
                      <a:pt x="180" y="60"/>
                    </a:lnTo>
                    <a:lnTo>
                      <a:pt x="188" y="61"/>
                    </a:lnTo>
                    <a:lnTo>
                      <a:pt x="196" y="62"/>
                    </a:lnTo>
                    <a:lnTo>
                      <a:pt x="204" y="65"/>
                    </a:lnTo>
                    <a:lnTo>
                      <a:pt x="207" y="56"/>
                    </a:lnTo>
                    <a:lnTo>
                      <a:pt x="204" y="48"/>
                    </a:lnTo>
                    <a:lnTo>
                      <a:pt x="202" y="42"/>
                    </a:lnTo>
                    <a:lnTo>
                      <a:pt x="204" y="36"/>
                    </a:lnTo>
                    <a:lnTo>
                      <a:pt x="208" y="48"/>
                    </a:lnTo>
                    <a:lnTo>
                      <a:pt x="214" y="58"/>
                    </a:lnTo>
                    <a:lnTo>
                      <a:pt x="222" y="67"/>
                    </a:lnTo>
                    <a:lnTo>
                      <a:pt x="232" y="75"/>
                    </a:lnTo>
                    <a:lnTo>
                      <a:pt x="241" y="84"/>
                    </a:lnTo>
                    <a:lnTo>
                      <a:pt x="251" y="91"/>
                    </a:lnTo>
                    <a:lnTo>
                      <a:pt x="261" y="99"/>
                    </a:lnTo>
                    <a:lnTo>
                      <a:pt x="270" y="108"/>
                    </a:lnTo>
                    <a:lnTo>
                      <a:pt x="264" y="104"/>
                    </a:lnTo>
                    <a:lnTo>
                      <a:pt x="256" y="100"/>
                    </a:lnTo>
                    <a:lnTo>
                      <a:pt x="250" y="95"/>
                    </a:lnTo>
                    <a:lnTo>
                      <a:pt x="243" y="91"/>
                    </a:lnTo>
                    <a:lnTo>
                      <a:pt x="236" y="89"/>
                    </a:lnTo>
                    <a:lnTo>
                      <a:pt x="228" y="88"/>
                    </a:lnTo>
                    <a:lnTo>
                      <a:pt x="221" y="88"/>
                    </a:lnTo>
                    <a:lnTo>
                      <a:pt x="212" y="91"/>
                    </a:lnTo>
                    <a:lnTo>
                      <a:pt x="209" y="95"/>
                    </a:lnTo>
                    <a:lnTo>
                      <a:pt x="207" y="99"/>
                    </a:lnTo>
                    <a:lnTo>
                      <a:pt x="204" y="102"/>
                    </a:lnTo>
                    <a:lnTo>
                      <a:pt x="204" y="108"/>
                    </a:lnTo>
                    <a:lnTo>
                      <a:pt x="200" y="98"/>
                    </a:lnTo>
                    <a:lnTo>
                      <a:pt x="203" y="89"/>
                    </a:lnTo>
                    <a:lnTo>
                      <a:pt x="203" y="80"/>
                    </a:lnTo>
                    <a:lnTo>
                      <a:pt x="194" y="74"/>
                    </a:lnTo>
                    <a:lnTo>
                      <a:pt x="185" y="70"/>
                    </a:lnTo>
                    <a:lnTo>
                      <a:pt x="176" y="67"/>
                    </a:lnTo>
                    <a:lnTo>
                      <a:pt x="166" y="66"/>
                    </a:lnTo>
                    <a:lnTo>
                      <a:pt x="157" y="65"/>
                    </a:lnTo>
                    <a:lnTo>
                      <a:pt x="147" y="63"/>
                    </a:lnTo>
                    <a:lnTo>
                      <a:pt x="137" y="65"/>
                    </a:lnTo>
                    <a:lnTo>
                      <a:pt x="128" y="65"/>
                    </a:lnTo>
                    <a:lnTo>
                      <a:pt x="120" y="67"/>
                    </a:lnTo>
                    <a:lnTo>
                      <a:pt x="105" y="79"/>
                    </a:lnTo>
                    <a:lnTo>
                      <a:pt x="95" y="93"/>
                    </a:lnTo>
                    <a:lnTo>
                      <a:pt x="89" y="109"/>
                    </a:lnTo>
                    <a:lnTo>
                      <a:pt x="84" y="127"/>
                    </a:lnTo>
                    <a:lnTo>
                      <a:pt x="82" y="112"/>
                    </a:lnTo>
                    <a:lnTo>
                      <a:pt x="86" y="98"/>
                    </a:lnTo>
                    <a:lnTo>
                      <a:pt x="92" y="86"/>
                    </a:lnTo>
                    <a:lnTo>
                      <a:pt x="97" y="74"/>
                    </a:lnTo>
                    <a:lnTo>
                      <a:pt x="90" y="66"/>
                    </a:lnTo>
                    <a:lnTo>
                      <a:pt x="5" y="99"/>
                    </a:lnTo>
                    <a:lnTo>
                      <a:pt x="9" y="94"/>
                    </a:lnTo>
                    <a:lnTo>
                      <a:pt x="12" y="89"/>
                    </a:lnTo>
                    <a:lnTo>
                      <a:pt x="18" y="86"/>
                    </a:lnTo>
                    <a:lnTo>
                      <a:pt x="23" y="82"/>
                    </a:lnTo>
                    <a:lnTo>
                      <a:pt x="26" y="79"/>
                    </a:lnTo>
                    <a:lnTo>
                      <a:pt x="31" y="76"/>
                    </a:lnTo>
                    <a:lnTo>
                      <a:pt x="38" y="72"/>
                    </a:lnTo>
                    <a:lnTo>
                      <a:pt x="43" y="69"/>
                    </a:lnTo>
                    <a:lnTo>
                      <a:pt x="38" y="65"/>
                    </a:lnTo>
                    <a:lnTo>
                      <a:pt x="33" y="61"/>
                    </a:lnTo>
                    <a:lnTo>
                      <a:pt x="26" y="57"/>
                    </a:lnTo>
                    <a:lnTo>
                      <a:pt x="20" y="53"/>
                    </a:lnTo>
                    <a:lnTo>
                      <a:pt x="12" y="49"/>
                    </a:lnTo>
                    <a:lnTo>
                      <a:pt x="7" y="44"/>
                    </a:lnTo>
                    <a:lnTo>
                      <a:pt x="2" y="39"/>
                    </a:lnTo>
                    <a:lnTo>
                      <a:pt x="0" y="33"/>
                    </a:lnTo>
                    <a:lnTo>
                      <a:pt x="11" y="41"/>
                    </a:lnTo>
                    <a:lnTo>
                      <a:pt x="23" y="47"/>
                    </a:lnTo>
                    <a:lnTo>
                      <a:pt x="35" y="53"/>
                    </a:lnTo>
                    <a:lnTo>
                      <a:pt x="48" y="57"/>
                    </a:lnTo>
                    <a:lnTo>
                      <a:pt x="61" y="60"/>
                    </a:lnTo>
                    <a:lnTo>
                      <a:pt x="73" y="61"/>
                    </a:lnTo>
                    <a:lnTo>
                      <a:pt x="86" y="60"/>
                    </a:lnTo>
                    <a:lnTo>
                      <a:pt x="97" y="56"/>
                    </a:lnTo>
                    <a:lnTo>
                      <a:pt x="91" y="47"/>
                    </a:lnTo>
                    <a:lnTo>
                      <a:pt x="81" y="41"/>
                    </a:lnTo>
                    <a:lnTo>
                      <a:pt x="70" y="36"/>
                    </a:lnTo>
                    <a:lnTo>
                      <a:pt x="61" y="28"/>
                    </a:lnTo>
                    <a:lnTo>
                      <a:pt x="61" y="23"/>
                    </a:lnTo>
                    <a:lnTo>
                      <a:pt x="57" y="18"/>
                    </a:lnTo>
                    <a:lnTo>
                      <a:pt x="54" y="13"/>
                    </a:lnTo>
                    <a:lnTo>
                      <a:pt x="54" y="6"/>
                    </a:lnTo>
                    <a:lnTo>
                      <a:pt x="61" y="15"/>
                    </a:lnTo>
                    <a:lnTo>
                      <a:pt x="70" y="23"/>
                    </a:lnTo>
                    <a:lnTo>
                      <a:pt x="80" y="30"/>
                    </a:lnTo>
                    <a:lnTo>
                      <a:pt x="90" y="38"/>
                    </a:lnTo>
                    <a:lnTo>
                      <a:pt x="100" y="43"/>
                    </a:lnTo>
                    <a:lnTo>
                      <a:pt x="111" y="48"/>
                    </a:lnTo>
                    <a:lnTo>
                      <a:pt x="123" y="52"/>
                    </a:lnTo>
                    <a:lnTo>
                      <a:pt x="134" y="55"/>
                    </a:lnTo>
                    <a:lnTo>
                      <a:pt x="133" y="42"/>
                    </a:lnTo>
                    <a:lnTo>
                      <a:pt x="124" y="29"/>
                    </a:lnTo>
                    <a:lnTo>
                      <a:pt x="118" y="16"/>
                    </a:lnTo>
                    <a:lnTo>
                      <a:pt x="120" y="0"/>
                    </a:lnTo>
                    <a:lnTo>
                      <a:pt x="122" y="9"/>
                    </a:lnTo>
                    <a:lnTo>
                      <a:pt x="125" y="18"/>
                    </a:lnTo>
                    <a:lnTo>
                      <a:pt x="130" y="25"/>
                    </a:lnTo>
                    <a:lnTo>
                      <a:pt x="137" y="34"/>
                    </a:lnTo>
                    <a:lnTo>
                      <a:pt x="144" y="41"/>
                    </a:lnTo>
                    <a:lnTo>
                      <a:pt x="153" y="47"/>
                    </a:lnTo>
                    <a:lnTo>
                      <a:pt x="162" y="53"/>
                    </a:lnTo>
                    <a:lnTo>
                      <a:pt x="171" y="5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1" name="Freeform 43"/>
              <p:cNvSpPr>
                <a:spLocks/>
              </p:cNvSpPr>
              <p:nvPr/>
            </p:nvSpPr>
            <p:spPr bwMode="auto">
              <a:xfrm>
                <a:off x="3778" y="2623"/>
                <a:ext cx="271" cy="112"/>
              </a:xfrm>
              <a:custGeom>
                <a:avLst/>
                <a:gdLst>
                  <a:gd name="T0" fmla="*/ 1825 w 243"/>
                  <a:gd name="T1" fmla="*/ 269 h 99"/>
                  <a:gd name="T2" fmla="*/ 1642 w 243"/>
                  <a:gd name="T3" fmla="*/ 699 h 99"/>
                  <a:gd name="T4" fmla="*/ 1676 w 243"/>
                  <a:gd name="T5" fmla="*/ 884 h 99"/>
                  <a:gd name="T6" fmla="*/ 1922 w 243"/>
                  <a:gd name="T7" fmla="*/ 816 h 99"/>
                  <a:gd name="T8" fmla="*/ 2156 w 243"/>
                  <a:gd name="T9" fmla="*/ 646 h 99"/>
                  <a:gd name="T10" fmla="*/ 2368 w 243"/>
                  <a:gd name="T11" fmla="*/ 476 h 99"/>
                  <a:gd name="T12" fmla="*/ 2368 w 243"/>
                  <a:gd name="T13" fmla="*/ 563 h 99"/>
                  <a:gd name="T14" fmla="*/ 2156 w 243"/>
                  <a:gd name="T15" fmla="*/ 838 h 99"/>
                  <a:gd name="T16" fmla="*/ 2324 w 243"/>
                  <a:gd name="T17" fmla="*/ 1044 h 99"/>
                  <a:gd name="T18" fmla="*/ 2622 w 243"/>
                  <a:gd name="T19" fmla="*/ 1146 h 99"/>
                  <a:gd name="T20" fmla="*/ 2891 w 243"/>
                  <a:gd name="T21" fmla="*/ 1296 h 99"/>
                  <a:gd name="T22" fmla="*/ 3171 w 243"/>
                  <a:gd name="T23" fmla="*/ 1488 h 99"/>
                  <a:gd name="T24" fmla="*/ 2156 w 243"/>
                  <a:gd name="T25" fmla="*/ 1070 h 99"/>
                  <a:gd name="T26" fmla="*/ 2156 w 243"/>
                  <a:gd name="T27" fmla="*/ 1488 h 99"/>
                  <a:gd name="T28" fmla="*/ 1845 w 243"/>
                  <a:gd name="T29" fmla="*/ 1296 h 99"/>
                  <a:gd name="T30" fmla="*/ 1472 w 243"/>
                  <a:gd name="T31" fmla="*/ 1211 h 99"/>
                  <a:gd name="T32" fmla="*/ 1154 w 243"/>
                  <a:gd name="T33" fmla="*/ 1280 h 99"/>
                  <a:gd name="T34" fmla="*/ 833 w 243"/>
                  <a:gd name="T35" fmla="*/ 1448 h 99"/>
                  <a:gd name="T36" fmla="*/ 782 w 243"/>
                  <a:gd name="T37" fmla="*/ 1596 h 99"/>
                  <a:gd name="T38" fmla="*/ 842 w 243"/>
                  <a:gd name="T39" fmla="*/ 1754 h 99"/>
                  <a:gd name="T40" fmla="*/ 612 w 243"/>
                  <a:gd name="T41" fmla="*/ 1638 h 99"/>
                  <a:gd name="T42" fmla="*/ 388 w 243"/>
                  <a:gd name="T43" fmla="*/ 1659 h 99"/>
                  <a:gd name="T44" fmla="*/ 181 w 243"/>
                  <a:gd name="T45" fmla="*/ 1756 h 99"/>
                  <a:gd name="T46" fmla="*/ 0 w 243"/>
                  <a:gd name="T47" fmla="*/ 1919 h 99"/>
                  <a:gd name="T48" fmla="*/ 229 w 243"/>
                  <a:gd name="T49" fmla="*/ 1659 h 99"/>
                  <a:gd name="T50" fmla="*/ 395 w 243"/>
                  <a:gd name="T51" fmla="*/ 1372 h 99"/>
                  <a:gd name="T52" fmla="*/ 510 w 243"/>
                  <a:gd name="T53" fmla="*/ 1070 h 99"/>
                  <a:gd name="T54" fmla="*/ 612 w 243"/>
                  <a:gd name="T55" fmla="*/ 731 h 99"/>
                  <a:gd name="T56" fmla="*/ 670 w 243"/>
                  <a:gd name="T57" fmla="*/ 816 h 99"/>
                  <a:gd name="T58" fmla="*/ 670 w 243"/>
                  <a:gd name="T59" fmla="*/ 1013 h 99"/>
                  <a:gd name="T60" fmla="*/ 612 w 243"/>
                  <a:gd name="T61" fmla="*/ 1131 h 99"/>
                  <a:gd name="T62" fmla="*/ 601 w 243"/>
                  <a:gd name="T63" fmla="*/ 1280 h 99"/>
                  <a:gd name="T64" fmla="*/ 872 w 243"/>
                  <a:gd name="T65" fmla="*/ 1213 h 99"/>
                  <a:gd name="T66" fmla="*/ 1104 w 243"/>
                  <a:gd name="T67" fmla="*/ 1072 h 99"/>
                  <a:gd name="T68" fmla="*/ 1363 w 243"/>
                  <a:gd name="T69" fmla="*/ 884 h 99"/>
                  <a:gd name="T70" fmla="*/ 1600 w 243"/>
                  <a:gd name="T71" fmla="*/ 610 h 99"/>
                  <a:gd name="T72" fmla="*/ 1726 w 243"/>
                  <a:gd name="T73" fmla="*/ 304 h 99"/>
                  <a:gd name="T74" fmla="*/ 1807 w 243"/>
                  <a:gd name="T75" fmla="*/ 0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3" h="99">
                    <a:moveTo>
                      <a:pt x="135" y="0"/>
                    </a:moveTo>
                    <a:lnTo>
                      <a:pt x="133" y="14"/>
                    </a:lnTo>
                    <a:lnTo>
                      <a:pt x="127" y="25"/>
                    </a:lnTo>
                    <a:lnTo>
                      <a:pt x="120" y="36"/>
                    </a:lnTo>
                    <a:lnTo>
                      <a:pt x="113" y="47"/>
                    </a:lnTo>
                    <a:lnTo>
                      <a:pt x="122" y="45"/>
                    </a:lnTo>
                    <a:lnTo>
                      <a:pt x="131" y="44"/>
                    </a:lnTo>
                    <a:lnTo>
                      <a:pt x="140" y="42"/>
                    </a:lnTo>
                    <a:lnTo>
                      <a:pt x="149" y="38"/>
                    </a:lnTo>
                    <a:lnTo>
                      <a:pt x="158" y="34"/>
                    </a:lnTo>
                    <a:lnTo>
                      <a:pt x="165" y="29"/>
                    </a:lnTo>
                    <a:lnTo>
                      <a:pt x="173" y="24"/>
                    </a:lnTo>
                    <a:lnTo>
                      <a:pt x="179" y="19"/>
                    </a:lnTo>
                    <a:lnTo>
                      <a:pt x="173" y="29"/>
                    </a:lnTo>
                    <a:lnTo>
                      <a:pt x="164" y="36"/>
                    </a:lnTo>
                    <a:lnTo>
                      <a:pt x="158" y="44"/>
                    </a:lnTo>
                    <a:lnTo>
                      <a:pt x="159" y="54"/>
                    </a:lnTo>
                    <a:lnTo>
                      <a:pt x="170" y="54"/>
                    </a:lnTo>
                    <a:lnTo>
                      <a:pt x="180" y="57"/>
                    </a:lnTo>
                    <a:lnTo>
                      <a:pt x="191" y="59"/>
                    </a:lnTo>
                    <a:lnTo>
                      <a:pt x="202" y="62"/>
                    </a:lnTo>
                    <a:lnTo>
                      <a:pt x="212" y="67"/>
                    </a:lnTo>
                    <a:lnTo>
                      <a:pt x="222" y="71"/>
                    </a:lnTo>
                    <a:lnTo>
                      <a:pt x="232" y="77"/>
                    </a:lnTo>
                    <a:lnTo>
                      <a:pt x="243" y="82"/>
                    </a:lnTo>
                    <a:lnTo>
                      <a:pt x="158" y="56"/>
                    </a:lnTo>
                    <a:lnTo>
                      <a:pt x="141" y="62"/>
                    </a:lnTo>
                    <a:lnTo>
                      <a:pt x="158" y="77"/>
                    </a:lnTo>
                    <a:lnTo>
                      <a:pt x="146" y="71"/>
                    </a:lnTo>
                    <a:lnTo>
                      <a:pt x="135" y="67"/>
                    </a:lnTo>
                    <a:lnTo>
                      <a:pt x="122" y="64"/>
                    </a:lnTo>
                    <a:lnTo>
                      <a:pt x="108" y="63"/>
                    </a:lnTo>
                    <a:lnTo>
                      <a:pt x="95" y="63"/>
                    </a:lnTo>
                    <a:lnTo>
                      <a:pt x="83" y="66"/>
                    </a:lnTo>
                    <a:lnTo>
                      <a:pt x="70" y="69"/>
                    </a:lnTo>
                    <a:lnTo>
                      <a:pt x="60" y="75"/>
                    </a:lnTo>
                    <a:lnTo>
                      <a:pt x="57" y="78"/>
                    </a:lnTo>
                    <a:lnTo>
                      <a:pt x="57" y="82"/>
                    </a:lnTo>
                    <a:lnTo>
                      <a:pt x="60" y="86"/>
                    </a:lnTo>
                    <a:lnTo>
                      <a:pt x="61" y="91"/>
                    </a:lnTo>
                    <a:lnTo>
                      <a:pt x="54" y="86"/>
                    </a:lnTo>
                    <a:lnTo>
                      <a:pt x="45" y="85"/>
                    </a:lnTo>
                    <a:lnTo>
                      <a:pt x="37" y="85"/>
                    </a:lnTo>
                    <a:lnTo>
                      <a:pt x="28" y="86"/>
                    </a:lnTo>
                    <a:lnTo>
                      <a:pt x="20" y="89"/>
                    </a:lnTo>
                    <a:lnTo>
                      <a:pt x="13" y="92"/>
                    </a:lnTo>
                    <a:lnTo>
                      <a:pt x="7" y="95"/>
                    </a:lnTo>
                    <a:lnTo>
                      <a:pt x="0" y="99"/>
                    </a:lnTo>
                    <a:lnTo>
                      <a:pt x="9" y="92"/>
                    </a:lnTo>
                    <a:lnTo>
                      <a:pt x="17" y="86"/>
                    </a:lnTo>
                    <a:lnTo>
                      <a:pt x="23" y="80"/>
                    </a:lnTo>
                    <a:lnTo>
                      <a:pt x="29" y="72"/>
                    </a:lnTo>
                    <a:lnTo>
                      <a:pt x="34" y="64"/>
                    </a:lnTo>
                    <a:lnTo>
                      <a:pt x="38" y="56"/>
                    </a:lnTo>
                    <a:lnTo>
                      <a:pt x="42" y="47"/>
                    </a:lnTo>
                    <a:lnTo>
                      <a:pt x="45" y="38"/>
                    </a:lnTo>
                    <a:lnTo>
                      <a:pt x="48" y="38"/>
                    </a:lnTo>
                    <a:lnTo>
                      <a:pt x="48" y="42"/>
                    </a:lnTo>
                    <a:lnTo>
                      <a:pt x="48" y="47"/>
                    </a:lnTo>
                    <a:lnTo>
                      <a:pt x="48" y="52"/>
                    </a:lnTo>
                    <a:lnTo>
                      <a:pt x="46" y="54"/>
                    </a:lnTo>
                    <a:lnTo>
                      <a:pt x="45" y="58"/>
                    </a:lnTo>
                    <a:lnTo>
                      <a:pt x="43" y="62"/>
                    </a:lnTo>
                    <a:lnTo>
                      <a:pt x="43" y="66"/>
                    </a:lnTo>
                    <a:lnTo>
                      <a:pt x="54" y="66"/>
                    </a:lnTo>
                    <a:lnTo>
                      <a:pt x="64" y="64"/>
                    </a:lnTo>
                    <a:lnTo>
                      <a:pt x="73" y="61"/>
                    </a:lnTo>
                    <a:lnTo>
                      <a:pt x="81" y="57"/>
                    </a:lnTo>
                    <a:lnTo>
                      <a:pt x="90" y="52"/>
                    </a:lnTo>
                    <a:lnTo>
                      <a:pt x="99" y="45"/>
                    </a:lnTo>
                    <a:lnTo>
                      <a:pt x="108" y="39"/>
                    </a:lnTo>
                    <a:lnTo>
                      <a:pt x="116" y="31"/>
                    </a:lnTo>
                    <a:lnTo>
                      <a:pt x="121" y="24"/>
                    </a:lnTo>
                    <a:lnTo>
                      <a:pt x="126" y="16"/>
                    </a:lnTo>
                    <a:lnTo>
                      <a:pt x="130" y="9"/>
                    </a:lnTo>
                    <a:lnTo>
                      <a:pt x="132" y="0"/>
                    </a:lnTo>
                    <a:lnTo>
                      <a:pt x="13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2" name="Freeform 44"/>
              <p:cNvSpPr>
                <a:spLocks/>
              </p:cNvSpPr>
              <p:nvPr/>
            </p:nvSpPr>
            <p:spPr bwMode="auto">
              <a:xfrm>
                <a:off x="2114" y="2661"/>
                <a:ext cx="513" cy="413"/>
              </a:xfrm>
              <a:custGeom>
                <a:avLst/>
                <a:gdLst>
                  <a:gd name="T0" fmla="*/ 1890 w 460"/>
                  <a:gd name="T1" fmla="*/ 2142 h 364"/>
                  <a:gd name="T2" fmla="*/ 2155 w 460"/>
                  <a:gd name="T3" fmla="*/ 2951 h 364"/>
                  <a:gd name="T4" fmla="*/ 2548 w 460"/>
                  <a:gd name="T5" fmla="*/ 3254 h 364"/>
                  <a:gd name="T6" fmla="*/ 2978 w 460"/>
                  <a:gd name="T7" fmla="*/ 3417 h 364"/>
                  <a:gd name="T8" fmla="*/ 3086 w 460"/>
                  <a:gd name="T9" fmla="*/ 3937 h 364"/>
                  <a:gd name="T10" fmla="*/ 3284 w 460"/>
                  <a:gd name="T11" fmla="*/ 4569 h 364"/>
                  <a:gd name="T12" fmla="*/ 3594 w 460"/>
                  <a:gd name="T13" fmla="*/ 4849 h 364"/>
                  <a:gd name="T14" fmla="*/ 3928 w 460"/>
                  <a:gd name="T15" fmla="*/ 4913 h 364"/>
                  <a:gd name="T16" fmla="*/ 4285 w 460"/>
                  <a:gd name="T17" fmla="*/ 4890 h 364"/>
                  <a:gd name="T18" fmla="*/ 4623 w 460"/>
                  <a:gd name="T19" fmla="*/ 4655 h 364"/>
                  <a:gd name="T20" fmla="*/ 4865 w 460"/>
                  <a:gd name="T21" fmla="*/ 4310 h 364"/>
                  <a:gd name="T22" fmla="*/ 4672 w 460"/>
                  <a:gd name="T23" fmla="*/ 4310 h 364"/>
                  <a:gd name="T24" fmla="*/ 4323 w 460"/>
                  <a:gd name="T25" fmla="*/ 4206 h 364"/>
                  <a:gd name="T26" fmla="*/ 3918 w 460"/>
                  <a:gd name="T27" fmla="*/ 4027 h 364"/>
                  <a:gd name="T28" fmla="*/ 3442 w 460"/>
                  <a:gd name="T29" fmla="*/ 4023 h 364"/>
                  <a:gd name="T30" fmla="*/ 4122 w 460"/>
                  <a:gd name="T31" fmla="*/ 3378 h 364"/>
                  <a:gd name="T32" fmla="*/ 5138 w 460"/>
                  <a:gd name="T33" fmla="*/ 3516 h 364"/>
                  <a:gd name="T34" fmla="*/ 5810 w 460"/>
                  <a:gd name="T35" fmla="*/ 2655 h 364"/>
                  <a:gd name="T36" fmla="*/ 6059 w 460"/>
                  <a:gd name="T37" fmla="*/ 3251 h 364"/>
                  <a:gd name="T38" fmla="*/ 6199 w 460"/>
                  <a:gd name="T39" fmla="*/ 3937 h 364"/>
                  <a:gd name="T40" fmla="*/ 5836 w 460"/>
                  <a:gd name="T41" fmla="*/ 4494 h 364"/>
                  <a:gd name="T42" fmla="*/ 5433 w 460"/>
                  <a:gd name="T43" fmla="*/ 5402 h 364"/>
                  <a:gd name="T44" fmla="*/ 5324 w 460"/>
                  <a:gd name="T45" fmla="*/ 6190 h 364"/>
                  <a:gd name="T46" fmla="*/ 5300 w 460"/>
                  <a:gd name="T47" fmla="*/ 6438 h 364"/>
                  <a:gd name="T48" fmla="*/ 5226 w 460"/>
                  <a:gd name="T49" fmla="*/ 6438 h 364"/>
                  <a:gd name="T50" fmla="*/ 5324 w 460"/>
                  <a:gd name="T51" fmla="*/ 5099 h 364"/>
                  <a:gd name="T52" fmla="*/ 5076 w 460"/>
                  <a:gd name="T53" fmla="*/ 4991 h 364"/>
                  <a:gd name="T54" fmla="*/ 4025 w 460"/>
                  <a:gd name="T55" fmla="*/ 5488 h 364"/>
                  <a:gd name="T56" fmla="*/ 3078 w 460"/>
                  <a:gd name="T57" fmla="*/ 6129 h 364"/>
                  <a:gd name="T58" fmla="*/ 2708 w 460"/>
                  <a:gd name="T59" fmla="*/ 6367 h 364"/>
                  <a:gd name="T60" fmla="*/ 2481 w 460"/>
                  <a:gd name="T61" fmla="*/ 6053 h 364"/>
                  <a:gd name="T62" fmla="*/ 2285 w 460"/>
                  <a:gd name="T63" fmla="*/ 5826 h 364"/>
                  <a:gd name="T64" fmla="*/ 2049 w 460"/>
                  <a:gd name="T65" fmla="*/ 6019 h 364"/>
                  <a:gd name="T66" fmla="*/ 1601 w 460"/>
                  <a:gd name="T67" fmla="*/ 6220 h 364"/>
                  <a:gd name="T68" fmla="*/ 1222 w 460"/>
                  <a:gd name="T69" fmla="*/ 6622 h 364"/>
                  <a:gd name="T70" fmla="*/ 1154 w 460"/>
                  <a:gd name="T71" fmla="*/ 6829 h 364"/>
                  <a:gd name="T72" fmla="*/ 1116 w 460"/>
                  <a:gd name="T73" fmla="*/ 7224 h 364"/>
                  <a:gd name="T74" fmla="*/ 872 w 460"/>
                  <a:gd name="T75" fmla="*/ 7554 h 364"/>
                  <a:gd name="T76" fmla="*/ 569 w 460"/>
                  <a:gd name="T77" fmla="*/ 7290 h 364"/>
                  <a:gd name="T78" fmla="*/ 612 w 460"/>
                  <a:gd name="T79" fmla="*/ 6868 h 364"/>
                  <a:gd name="T80" fmla="*/ 1047 w 460"/>
                  <a:gd name="T81" fmla="*/ 6719 h 364"/>
                  <a:gd name="T82" fmla="*/ 1393 w 460"/>
                  <a:gd name="T83" fmla="*/ 6220 h 364"/>
                  <a:gd name="T84" fmla="*/ 1869 w 460"/>
                  <a:gd name="T85" fmla="*/ 5877 h 364"/>
                  <a:gd name="T86" fmla="*/ 2108 w 460"/>
                  <a:gd name="T87" fmla="*/ 5725 h 364"/>
                  <a:gd name="T88" fmla="*/ 1843 w 460"/>
                  <a:gd name="T89" fmla="*/ 5649 h 364"/>
                  <a:gd name="T90" fmla="*/ 1600 w 460"/>
                  <a:gd name="T91" fmla="*/ 5574 h 364"/>
                  <a:gd name="T92" fmla="*/ 1472 w 460"/>
                  <a:gd name="T93" fmla="*/ 4979 h 364"/>
                  <a:gd name="T94" fmla="*/ 1209 w 460"/>
                  <a:gd name="T95" fmla="*/ 4399 h 364"/>
                  <a:gd name="T96" fmla="*/ 939 w 460"/>
                  <a:gd name="T97" fmla="*/ 4095 h 364"/>
                  <a:gd name="T98" fmla="*/ 569 w 460"/>
                  <a:gd name="T99" fmla="*/ 3914 h 364"/>
                  <a:gd name="T100" fmla="*/ 483 w 460"/>
                  <a:gd name="T101" fmla="*/ 3446 h 364"/>
                  <a:gd name="T102" fmla="*/ 327 w 460"/>
                  <a:gd name="T103" fmla="*/ 2731 h 364"/>
                  <a:gd name="T104" fmla="*/ 0 w 460"/>
                  <a:gd name="T105" fmla="*/ 2106 h 364"/>
                  <a:gd name="T106" fmla="*/ 284 w 460"/>
                  <a:gd name="T107" fmla="*/ 1453 h 364"/>
                  <a:gd name="T108" fmla="*/ 483 w 460"/>
                  <a:gd name="T109" fmla="*/ 632 h 364"/>
                  <a:gd name="T110" fmla="*/ 601 w 460"/>
                  <a:gd name="T111" fmla="*/ 204 h 364"/>
                  <a:gd name="T112" fmla="*/ 1036 w 460"/>
                  <a:gd name="T113" fmla="*/ 912 h 364"/>
                  <a:gd name="T114" fmla="*/ 1559 w 460"/>
                  <a:gd name="T115" fmla="*/ 1453 h 3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0" h="364">
                    <a:moveTo>
                      <a:pt x="131" y="75"/>
                    </a:moveTo>
                    <a:lnTo>
                      <a:pt x="134" y="89"/>
                    </a:lnTo>
                    <a:lnTo>
                      <a:pt x="137" y="104"/>
                    </a:lnTo>
                    <a:lnTo>
                      <a:pt x="142" y="121"/>
                    </a:lnTo>
                    <a:lnTo>
                      <a:pt x="150" y="136"/>
                    </a:lnTo>
                    <a:lnTo>
                      <a:pt x="158" y="142"/>
                    </a:lnTo>
                    <a:lnTo>
                      <a:pt x="167" y="147"/>
                    </a:lnTo>
                    <a:lnTo>
                      <a:pt x="175" y="154"/>
                    </a:lnTo>
                    <a:lnTo>
                      <a:pt x="186" y="157"/>
                    </a:lnTo>
                    <a:lnTo>
                      <a:pt x="196" y="161"/>
                    </a:lnTo>
                    <a:lnTo>
                      <a:pt x="206" y="164"/>
                    </a:lnTo>
                    <a:lnTo>
                      <a:pt x="217" y="165"/>
                    </a:lnTo>
                    <a:lnTo>
                      <a:pt x="228" y="164"/>
                    </a:lnTo>
                    <a:lnTo>
                      <a:pt x="225" y="178"/>
                    </a:lnTo>
                    <a:lnTo>
                      <a:pt x="226" y="190"/>
                    </a:lnTo>
                    <a:lnTo>
                      <a:pt x="230" y="203"/>
                    </a:lnTo>
                    <a:lnTo>
                      <a:pt x="235" y="216"/>
                    </a:lnTo>
                    <a:lnTo>
                      <a:pt x="240" y="221"/>
                    </a:lnTo>
                    <a:lnTo>
                      <a:pt x="247" y="226"/>
                    </a:lnTo>
                    <a:lnTo>
                      <a:pt x="254" y="230"/>
                    </a:lnTo>
                    <a:lnTo>
                      <a:pt x="262" y="234"/>
                    </a:lnTo>
                    <a:lnTo>
                      <a:pt x="271" y="236"/>
                    </a:lnTo>
                    <a:lnTo>
                      <a:pt x="280" y="237"/>
                    </a:lnTo>
                    <a:lnTo>
                      <a:pt x="287" y="237"/>
                    </a:lnTo>
                    <a:lnTo>
                      <a:pt x="296" y="237"/>
                    </a:lnTo>
                    <a:lnTo>
                      <a:pt x="305" y="237"/>
                    </a:lnTo>
                    <a:lnTo>
                      <a:pt x="314" y="236"/>
                    </a:lnTo>
                    <a:lnTo>
                      <a:pt x="323" y="234"/>
                    </a:lnTo>
                    <a:lnTo>
                      <a:pt x="330" y="230"/>
                    </a:lnTo>
                    <a:lnTo>
                      <a:pt x="338" y="226"/>
                    </a:lnTo>
                    <a:lnTo>
                      <a:pt x="344" y="221"/>
                    </a:lnTo>
                    <a:lnTo>
                      <a:pt x="349" y="214"/>
                    </a:lnTo>
                    <a:lnTo>
                      <a:pt x="354" y="208"/>
                    </a:lnTo>
                    <a:lnTo>
                      <a:pt x="351" y="204"/>
                    </a:lnTo>
                    <a:lnTo>
                      <a:pt x="346" y="206"/>
                    </a:lnTo>
                    <a:lnTo>
                      <a:pt x="341" y="208"/>
                    </a:lnTo>
                    <a:lnTo>
                      <a:pt x="335" y="208"/>
                    </a:lnTo>
                    <a:lnTo>
                      <a:pt x="327" y="207"/>
                    </a:lnTo>
                    <a:lnTo>
                      <a:pt x="316" y="204"/>
                    </a:lnTo>
                    <a:lnTo>
                      <a:pt x="306" y="200"/>
                    </a:lnTo>
                    <a:lnTo>
                      <a:pt x="296" y="198"/>
                    </a:lnTo>
                    <a:lnTo>
                      <a:pt x="285" y="195"/>
                    </a:lnTo>
                    <a:lnTo>
                      <a:pt x="273" y="193"/>
                    </a:lnTo>
                    <a:lnTo>
                      <a:pt x="263" y="193"/>
                    </a:lnTo>
                    <a:lnTo>
                      <a:pt x="252" y="194"/>
                    </a:lnTo>
                    <a:lnTo>
                      <a:pt x="252" y="164"/>
                    </a:lnTo>
                    <a:lnTo>
                      <a:pt x="275" y="162"/>
                    </a:lnTo>
                    <a:lnTo>
                      <a:pt x="300" y="164"/>
                    </a:lnTo>
                    <a:lnTo>
                      <a:pt x="325" y="166"/>
                    </a:lnTo>
                    <a:lnTo>
                      <a:pt x="352" y="169"/>
                    </a:lnTo>
                    <a:lnTo>
                      <a:pt x="375" y="169"/>
                    </a:lnTo>
                    <a:lnTo>
                      <a:pt x="396" y="164"/>
                    </a:lnTo>
                    <a:lnTo>
                      <a:pt x="413" y="150"/>
                    </a:lnTo>
                    <a:lnTo>
                      <a:pt x="424" y="128"/>
                    </a:lnTo>
                    <a:lnTo>
                      <a:pt x="434" y="128"/>
                    </a:lnTo>
                    <a:lnTo>
                      <a:pt x="438" y="141"/>
                    </a:lnTo>
                    <a:lnTo>
                      <a:pt x="442" y="156"/>
                    </a:lnTo>
                    <a:lnTo>
                      <a:pt x="448" y="171"/>
                    </a:lnTo>
                    <a:lnTo>
                      <a:pt x="460" y="181"/>
                    </a:lnTo>
                    <a:lnTo>
                      <a:pt x="453" y="190"/>
                    </a:lnTo>
                    <a:lnTo>
                      <a:pt x="445" y="198"/>
                    </a:lnTo>
                    <a:lnTo>
                      <a:pt x="436" y="207"/>
                    </a:lnTo>
                    <a:lnTo>
                      <a:pt x="426" y="217"/>
                    </a:lnTo>
                    <a:lnTo>
                      <a:pt x="415" y="228"/>
                    </a:lnTo>
                    <a:lnTo>
                      <a:pt x="405" y="244"/>
                    </a:lnTo>
                    <a:lnTo>
                      <a:pt x="396" y="261"/>
                    </a:lnTo>
                    <a:lnTo>
                      <a:pt x="387" y="284"/>
                    </a:lnTo>
                    <a:lnTo>
                      <a:pt x="389" y="292"/>
                    </a:lnTo>
                    <a:lnTo>
                      <a:pt x="389" y="298"/>
                    </a:lnTo>
                    <a:lnTo>
                      <a:pt x="390" y="305"/>
                    </a:lnTo>
                    <a:lnTo>
                      <a:pt x="390" y="311"/>
                    </a:lnTo>
                    <a:lnTo>
                      <a:pt x="386" y="311"/>
                    </a:lnTo>
                    <a:lnTo>
                      <a:pt x="385" y="312"/>
                    </a:lnTo>
                    <a:lnTo>
                      <a:pt x="384" y="313"/>
                    </a:lnTo>
                    <a:lnTo>
                      <a:pt x="381" y="311"/>
                    </a:lnTo>
                    <a:lnTo>
                      <a:pt x="381" y="288"/>
                    </a:lnTo>
                    <a:lnTo>
                      <a:pt x="384" y="265"/>
                    </a:lnTo>
                    <a:lnTo>
                      <a:pt x="389" y="246"/>
                    </a:lnTo>
                    <a:lnTo>
                      <a:pt x="398" y="231"/>
                    </a:lnTo>
                    <a:lnTo>
                      <a:pt x="393" y="227"/>
                    </a:lnTo>
                    <a:lnTo>
                      <a:pt x="370" y="241"/>
                    </a:lnTo>
                    <a:lnTo>
                      <a:pt x="344" y="250"/>
                    </a:lnTo>
                    <a:lnTo>
                      <a:pt x="319" y="258"/>
                    </a:lnTo>
                    <a:lnTo>
                      <a:pt x="294" y="265"/>
                    </a:lnTo>
                    <a:lnTo>
                      <a:pt x="268" y="273"/>
                    </a:lnTo>
                    <a:lnTo>
                      <a:pt x="244" y="283"/>
                    </a:lnTo>
                    <a:lnTo>
                      <a:pt x="224" y="296"/>
                    </a:lnTo>
                    <a:lnTo>
                      <a:pt x="206" y="315"/>
                    </a:lnTo>
                    <a:lnTo>
                      <a:pt x="202" y="312"/>
                    </a:lnTo>
                    <a:lnTo>
                      <a:pt x="198" y="308"/>
                    </a:lnTo>
                    <a:lnTo>
                      <a:pt x="193" y="303"/>
                    </a:lnTo>
                    <a:lnTo>
                      <a:pt x="187" y="297"/>
                    </a:lnTo>
                    <a:lnTo>
                      <a:pt x="182" y="292"/>
                    </a:lnTo>
                    <a:lnTo>
                      <a:pt x="175" y="287"/>
                    </a:lnTo>
                    <a:lnTo>
                      <a:pt x="170" y="283"/>
                    </a:lnTo>
                    <a:lnTo>
                      <a:pt x="167" y="280"/>
                    </a:lnTo>
                    <a:lnTo>
                      <a:pt x="163" y="280"/>
                    </a:lnTo>
                    <a:lnTo>
                      <a:pt x="163" y="289"/>
                    </a:lnTo>
                    <a:lnTo>
                      <a:pt x="150" y="291"/>
                    </a:lnTo>
                    <a:lnTo>
                      <a:pt x="139" y="292"/>
                    </a:lnTo>
                    <a:lnTo>
                      <a:pt x="127" y="296"/>
                    </a:lnTo>
                    <a:lnTo>
                      <a:pt x="117" y="300"/>
                    </a:lnTo>
                    <a:lnTo>
                      <a:pt x="107" y="306"/>
                    </a:lnTo>
                    <a:lnTo>
                      <a:pt x="98" y="312"/>
                    </a:lnTo>
                    <a:lnTo>
                      <a:pt x="89" y="320"/>
                    </a:lnTo>
                    <a:lnTo>
                      <a:pt x="80" y="329"/>
                    </a:lnTo>
                    <a:lnTo>
                      <a:pt x="83" y="329"/>
                    </a:lnTo>
                    <a:lnTo>
                      <a:pt x="83" y="330"/>
                    </a:lnTo>
                    <a:lnTo>
                      <a:pt x="83" y="335"/>
                    </a:lnTo>
                    <a:lnTo>
                      <a:pt x="83" y="343"/>
                    </a:lnTo>
                    <a:lnTo>
                      <a:pt x="82" y="349"/>
                    </a:lnTo>
                    <a:lnTo>
                      <a:pt x="79" y="357"/>
                    </a:lnTo>
                    <a:lnTo>
                      <a:pt x="73" y="362"/>
                    </a:lnTo>
                    <a:lnTo>
                      <a:pt x="64" y="364"/>
                    </a:lnTo>
                    <a:lnTo>
                      <a:pt x="51" y="363"/>
                    </a:lnTo>
                    <a:lnTo>
                      <a:pt x="46" y="357"/>
                    </a:lnTo>
                    <a:lnTo>
                      <a:pt x="42" y="352"/>
                    </a:lnTo>
                    <a:lnTo>
                      <a:pt x="40" y="345"/>
                    </a:lnTo>
                    <a:lnTo>
                      <a:pt x="40" y="336"/>
                    </a:lnTo>
                    <a:lnTo>
                      <a:pt x="45" y="331"/>
                    </a:lnTo>
                    <a:lnTo>
                      <a:pt x="54" y="327"/>
                    </a:lnTo>
                    <a:lnTo>
                      <a:pt x="65" y="325"/>
                    </a:lnTo>
                    <a:lnTo>
                      <a:pt x="76" y="324"/>
                    </a:lnTo>
                    <a:lnTo>
                      <a:pt x="84" y="313"/>
                    </a:lnTo>
                    <a:lnTo>
                      <a:pt x="92" y="306"/>
                    </a:lnTo>
                    <a:lnTo>
                      <a:pt x="102" y="300"/>
                    </a:lnTo>
                    <a:lnTo>
                      <a:pt x="112" y="293"/>
                    </a:lnTo>
                    <a:lnTo>
                      <a:pt x="123" y="288"/>
                    </a:lnTo>
                    <a:lnTo>
                      <a:pt x="136" y="284"/>
                    </a:lnTo>
                    <a:lnTo>
                      <a:pt x="148" y="282"/>
                    </a:lnTo>
                    <a:lnTo>
                      <a:pt x="159" y="279"/>
                    </a:lnTo>
                    <a:lnTo>
                      <a:pt x="153" y="277"/>
                    </a:lnTo>
                    <a:lnTo>
                      <a:pt x="146" y="274"/>
                    </a:lnTo>
                    <a:lnTo>
                      <a:pt x="140" y="273"/>
                    </a:lnTo>
                    <a:lnTo>
                      <a:pt x="135" y="272"/>
                    </a:lnTo>
                    <a:lnTo>
                      <a:pt x="129" y="270"/>
                    </a:lnTo>
                    <a:lnTo>
                      <a:pt x="122" y="269"/>
                    </a:lnTo>
                    <a:lnTo>
                      <a:pt x="116" y="269"/>
                    </a:lnTo>
                    <a:lnTo>
                      <a:pt x="109" y="269"/>
                    </a:lnTo>
                    <a:lnTo>
                      <a:pt x="111" y="254"/>
                    </a:lnTo>
                    <a:lnTo>
                      <a:pt x="108" y="240"/>
                    </a:lnTo>
                    <a:lnTo>
                      <a:pt x="103" y="228"/>
                    </a:lnTo>
                    <a:lnTo>
                      <a:pt x="94" y="218"/>
                    </a:lnTo>
                    <a:lnTo>
                      <a:pt x="88" y="212"/>
                    </a:lnTo>
                    <a:lnTo>
                      <a:pt x="82" y="207"/>
                    </a:lnTo>
                    <a:lnTo>
                      <a:pt x="74" y="202"/>
                    </a:lnTo>
                    <a:lnTo>
                      <a:pt x="68" y="198"/>
                    </a:lnTo>
                    <a:lnTo>
                      <a:pt x="60" y="194"/>
                    </a:lnTo>
                    <a:lnTo>
                      <a:pt x="51" y="192"/>
                    </a:lnTo>
                    <a:lnTo>
                      <a:pt x="42" y="189"/>
                    </a:lnTo>
                    <a:lnTo>
                      <a:pt x="33" y="189"/>
                    </a:lnTo>
                    <a:lnTo>
                      <a:pt x="35" y="178"/>
                    </a:lnTo>
                    <a:lnTo>
                      <a:pt x="35" y="166"/>
                    </a:lnTo>
                    <a:lnTo>
                      <a:pt x="33" y="154"/>
                    </a:lnTo>
                    <a:lnTo>
                      <a:pt x="29" y="142"/>
                    </a:lnTo>
                    <a:lnTo>
                      <a:pt x="24" y="131"/>
                    </a:lnTo>
                    <a:lnTo>
                      <a:pt x="18" y="119"/>
                    </a:lnTo>
                    <a:lnTo>
                      <a:pt x="9" y="110"/>
                    </a:lnTo>
                    <a:lnTo>
                      <a:pt x="0" y="101"/>
                    </a:lnTo>
                    <a:lnTo>
                      <a:pt x="7" y="91"/>
                    </a:lnTo>
                    <a:lnTo>
                      <a:pt x="13" y="81"/>
                    </a:lnTo>
                    <a:lnTo>
                      <a:pt x="21" y="70"/>
                    </a:lnTo>
                    <a:lnTo>
                      <a:pt x="27" y="57"/>
                    </a:lnTo>
                    <a:lnTo>
                      <a:pt x="31" y="44"/>
                    </a:lnTo>
                    <a:lnTo>
                      <a:pt x="35" y="30"/>
                    </a:lnTo>
                    <a:lnTo>
                      <a:pt x="36" y="16"/>
                    </a:lnTo>
                    <a:lnTo>
                      <a:pt x="33" y="0"/>
                    </a:lnTo>
                    <a:lnTo>
                      <a:pt x="43" y="10"/>
                    </a:lnTo>
                    <a:lnTo>
                      <a:pt x="54" y="22"/>
                    </a:lnTo>
                    <a:lnTo>
                      <a:pt x="64" y="33"/>
                    </a:lnTo>
                    <a:lnTo>
                      <a:pt x="75" y="43"/>
                    </a:lnTo>
                    <a:lnTo>
                      <a:pt x="88" y="53"/>
                    </a:lnTo>
                    <a:lnTo>
                      <a:pt x="101" y="62"/>
                    </a:lnTo>
                    <a:lnTo>
                      <a:pt x="115" y="70"/>
                    </a:lnTo>
                    <a:lnTo>
                      <a:pt x="131" y="7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3" name="Freeform 45"/>
              <p:cNvSpPr>
                <a:spLocks/>
              </p:cNvSpPr>
              <p:nvPr/>
            </p:nvSpPr>
            <p:spPr bwMode="auto">
              <a:xfrm>
                <a:off x="3107" y="2673"/>
                <a:ext cx="518" cy="356"/>
              </a:xfrm>
              <a:custGeom>
                <a:avLst/>
                <a:gdLst>
                  <a:gd name="T0" fmla="*/ 5850 w 465"/>
                  <a:gd name="T1" fmla="*/ 1124 h 314"/>
                  <a:gd name="T2" fmla="*/ 6116 w 465"/>
                  <a:gd name="T3" fmla="*/ 2125 h 314"/>
                  <a:gd name="T4" fmla="*/ 5864 w 465"/>
                  <a:gd name="T5" fmla="*/ 2704 h 314"/>
                  <a:gd name="T6" fmla="*/ 5755 w 465"/>
                  <a:gd name="T7" fmla="*/ 3518 h 314"/>
                  <a:gd name="T8" fmla="*/ 5530 w 465"/>
                  <a:gd name="T9" fmla="*/ 3853 h 314"/>
                  <a:gd name="T10" fmla="*/ 5183 w 465"/>
                  <a:gd name="T11" fmla="*/ 4082 h 314"/>
                  <a:gd name="T12" fmla="*/ 4928 w 465"/>
                  <a:gd name="T13" fmla="*/ 4511 h 314"/>
                  <a:gd name="T14" fmla="*/ 4744 w 465"/>
                  <a:gd name="T15" fmla="*/ 5172 h 314"/>
                  <a:gd name="T16" fmla="*/ 4456 w 465"/>
                  <a:gd name="T17" fmla="*/ 5451 h 314"/>
                  <a:gd name="T18" fmla="*/ 4050 w 465"/>
                  <a:gd name="T19" fmla="*/ 5633 h 314"/>
                  <a:gd name="T20" fmla="*/ 3662 w 465"/>
                  <a:gd name="T21" fmla="*/ 6036 h 314"/>
                  <a:gd name="T22" fmla="*/ 3603 w 465"/>
                  <a:gd name="T23" fmla="*/ 6293 h 314"/>
                  <a:gd name="T24" fmla="*/ 2935 w 465"/>
                  <a:gd name="T25" fmla="*/ 5744 h 314"/>
                  <a:gd name="T26" fmla="*/ 1863 w 465"/>
                  <a:gd name="T27" fmla="*/ 5291 h 314"/>
                  <a:gd name="T28" fmla="*/ 840 w 465"/>
                  <a:gd name="T29" fmla="*/ 4610 h 314"/>
                  <a:gd name="T30" fmla="*/ 1156 w 465"/>
                  <a:gd name="T31" fmla="*/ 5515 h 314"/>
                  <a:gd name="T32" fmla="*/ 1156 w 465"/>
                  <a:gd name="T33" fmla="*/ 6080 h 314"/>
                  <a:gd name="T34" fmla="*/ 1099 w 465"/>
                  <a:gd name="T35" fmla="*/ 6007 h 314"/>
                  <a:gd name="T36" fmla="*/ 1015 w 465"/>
                  <a:gd name="T37" fmla="*/ 5247 h 314"/>
                  <a:gd name="T38" fmla="*/ 707 w 465"/>
                  <a:gd name="T39" fmla="*/ 4718 h 314"/>
                  <a:gd name="T40" fmla="*/ 436 w 465"/>
                  <a:gd name="T41" fmla="*/ 4290 h 314"/>
                  <a:gd name="T42" fmla="*/ 216 w 465"/>
                  <a:gd name="T43" fmla="*/ 4055 h 314"/>
                  <a:gd name="T44" fmla="*/ 0 w 465"/>
                  <a:gd name="T45" fmla="*/ 3784 h 314"/>
                  <a:gd name="T46" fmla="*/ 299 w 465"/>
                  <a:gd name="T47" fmla="*/ 2941 h 314"/>
                  <a:gd name="T48" fmla="*/ 837 w 465"/>
                  <a:gd name="T49" fmla="*/ 3237 h 314"/>
                  <a:gd name="T50" fmla="*/ 1781 w 465"/>
                  <a:gd name="T51" fmla="*/ 3334 h 314"/>
                  <a:gd name="T52" fmla="*/ 2811 w 465"/>
                  <a:gd name="T53" fmla="*/ 3281 h 314"/>
                  <a:gd name="T54" fmla="*/ 2811 w 465"/>
                  <a:gd name="T55" fmla="*/ 3865 h 314"/>
                  <a:gd name="T56" fmla="*/ 2483 w 465"/>
                  <a:gd name="T57" fmla="*/ 3932 h 314"/>
                  <a:gd name="T58" fmla="*/ 2185 w 465"/>
                  <a:gd name="T59" fmla="*/ 4024 h 314"/>
                  <a:gd name="T60" fmla="*/ 1885 w 465"/>
                  <a:gd name="T61" fmla="*/ 4142 h 314"/>
                  <a:gd name="T62" fmla="*/ 1593 w 465"/>
                  <a:gd name="T63" fmla="*/ 4161 h 314"/>
                  <a:gd name="T64" fmla="*/ 1505 w 465"/>
                  <a:gd name="T65" fmla="*/ 4318 h 314"/>
                  <a:gd name="T66" fmla="*/ 1984 w 465"/>
                  <a:gd name="T67" fmla="*/ 4718 h 314"/>
                  <a:gd name="T68" fmla="*/ 2511 w 465"/>
                  <a:gd name="T69" fmla="*/ 4808 h 314"/>
                  <a:gd name="T70" fmla="*/ 2851 w 465"/>
                  <a:gd name="T71" fmla="*/ 4597 h 314"/>
                  <a:gd name="T72" fmla="*/ 3056 w 465"/>
                  <a:gd name="T73" fmla="*/ 4283 h 314"/>
                  <a:gd name="T74" fmla="*/ 3190 w 465"/>
                  <a:gd name="T75" fmla="*/ 3865 h 314"/>
                  <a:gd name="T76" fmla="*/ 3460 w 465"/>
                  <a:gd name="T77" fmla="*/ 3332 h 314"/>
                  <a:gd name="T78" fmla="*/ 3867 w 465"/>
                  <a:gd name="T79" fmla="*/ 3066 h 314"/>
                  <a:gd name="T80" fmla="*/ 4210 w 465"/>
                  <a:gd name="T81" fmla="*/ 2735 h 314"/>
                  <a:gd name="T82" fmla="*/ 4456 w 465"/>
                  <a:gd name="T83" fmla="*/ 1729 h 314"/>
                  <a:gd name="T84" fmla="*/ 4826 w 465"/>
                  <a:gd name="T85" fmla="*/ 1319 h 314"/>
                  <a:gd name="T86" fmla="*/ 5323 w 465"/>
                  <a:gd name="T87" fmla="*/ 732 h 314"/>
                  <a:gd name="T88" fmla="*/ 5652 w 465"/>
                  <a:gd name="T89" fmla="*/ 0 h 3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5" h="314">
                    <a:moveTo>
                      <a:pt x="430" y="0"/>
                    </a:moveTo>
                    <a:lnTo>
                      <a:pt x="432" y="29"/>
                    </a:lnTo>
                    <a:lnTo>
                      <a:pt x="438" y="56"/>
                    </a:lnTo>
                    <a:lnTo>
                      <a:pt x="449" y="79"/>
                    </a:lnTo>
                    <a:lnTo>
                      <a:pt x="465" y="98"/>
                    </a:lnTo>
                    <a:lnTo>
                      <a:pt x="459" y="104"/>
                    </a:lnTo>
                    <a:lnTo>
                      <a:pt x="451" y="113"/>
                    </a:lnTo>
                    <a:lnTo>
                      <a:pt x="445" y="123"/>
                    </a:lnTo>
                    <a:lnTo>
                      <a:pt x="440" y="133"/>
                    </a:lnTo>
                    <a:lnTo>
                      <a:pt x="435" y="146"/>
                    </a:lnTo>
                    <a:lnTo>
                      <a:pt x="432" y="160"/>
                    </a:lnTo>
                    <a:lnTo>
                      <a:pt x="431" y="174"/>
                    </a:lnTo>
                    <a:lnTo>
                      <a:pt x="433" y="189"/>
                    </a:lnTo>
                    <a:lnTo>
                      <a:pt x="424" y="188"/>
                    </a:lnTo>
                    <a:lnTo>
                      <a:pt x="414" y="189"/>
                    </a:lnTo>
                    <a:lnTo>
                      <a:pt x="407" y="192"/>
                    </a:lnTo>
                    <a:lnTo>
                      <a:pt x="398" y="196"/>
                    </a:lnTo>
                    <a:lnTo>
                      <a:pt x="390" y="201"/>
                    </a:lnTo>
                    <a:lnTo>
                      <a:pt x="383" y="207"/>
                    </a:lnTo>
                    <a:lnTo>
                      <a:pt x="376" y="213"/>
                    </a:lnTo>
                    <a:lnTo>
                      <a:pt x="370" y="221"/>
                    </a:lnTo>
                    <a:lnTo>
                      <a:pt x="364" y="231"/>
                    </a:lnTo>
                    <a:lnTo>
                      <a:pt x="360" y="243"/>
                    </a:lnTo>
                    <a:lnTo>
                      <a:pt x="356" y="254"/>
                    </a:lnTo>
                    <a:lnTo>
                      <a:pt x="357" y="269"/>
                    </a:lnTo>
                    <a:lnTo>
                      <a:pt x="346" y="268"/>
                    </a:lnTo>
                    <a:lnTo>
                      <a:pt x="334" y="268"/>
                    </a:lnTo>
                    <a:lnTo>
                      <a:pt x="324" y="269"/>
                    </a:lnTo>
                    <a:lnTo>
                      <a:pt x="313" y="272"/>
                    </a:lnTo>
                    <a:lnTo>
                      <a:pt x="303" y="277"/>
                    </a:lnTo>
                    <a:lnTo>
                      <a:pt x="292" y="282"/>
                    </a:lnTo>
                    <a:lnTo>
                      <a:pt x="284" y="288"/>
                    </a:lnTo>
                    <a:lnTo>
                      <a:pt x="275" y="296"/>
                    </a:lnTo>
                    <a:lnTo>
                      <a:pt x="272" y="300"/>
                    </a:lnTo>
                    <a:lnTo>
                      <a:pt x="272" y="305"/>
                    </a:lnTo>
                    <a:lnTo>
                      <a:pt x="270" y="310"/>
                    </a:lnTo>
                    <a:lnTo>
                      <a:pt x="265" y="314"/>
                    </a:lnTo>
                    <a:lnTo>
                      <a:pt x="244" y="295"/>
                    </a:lnTo>
                    <a:lnTo>
                      <a:pt x="220" y="282"/>
                    </a:lnTo>
                    <a:lnTo>
                      <a:pt x="195" y="272"/>
                    </a:lnTo>
                    <a:lnTo>
                      <a:pt x="167" y="265"/>
                    </a:lnTo>
                    <a:lnTo>
                      <a:pt x="139" y="259"/>
                    </a:lnTo>
                    <a:lnTo>
                      <a:pt x="112" y="251"/>
                    </a:lnTo>
                    <a:lnTo>
                      <a:pt x="87" y="241"/>
                    </a:lnTo>
                    <a:lnTo>
                      <a:pt x="64" y="227"/>
                    </a:lnTo>
                    <a:lnTo>
                      <a:pt x="72" y="241"/>
                    </a:lnTo>
                    <a:lnTo>
                      <a:pt x="80" y="255"/>
                    </a:lnTo>
                    <a:lnTo>
                      <a:pt x="87" y="272"/>
                    </a:lnTo>
                    <a:lnTo>
                      <a:pt x="89" y="291"/>
                    </a:lnTo>
                    <a:lnTo>
                      <a:pt x="88" y="295"/>
                    </a:lnTo>
                    <a:lnTo>
                      <a:pt x="87" y="300"/>
                    </a:lnTo>
                    <a:lnTo>
                      <a:pt x="86" y="306"/>
                    </a:lnTo>
                    <a:lnTo>
                      <a:pt x="82" y="310"/>
                    </a:lnTo>
                    <a:lnTo>
                      <a:pt x="83" y="295"/>
                    </a:lnTo>
                    <a:lnTo>
                      <a:pt x="82" y="282"/>
                    </a:lnTo>
                    <a:lnTo>
                      <a:pt x="79" y="269"/>
                    </a:lnTo>
                    <a:lnTo>
                      <a:pt x="75" y="258"/>
                    </a:lnTo>
                    <a:lnTo>
                      <a:pt x="69" y="248"/>
                    </a:lnTo>
                    <a:lnTo>
                      <a:pt x="61" y="239"/>
                    </a:lnTo>
                    <a:lnTo>
                      <a:pt x="53" y="231"/>
                    </a:lnTo>
                    <a:lnTo>
                      <a:pt x="41" y="224"/>
                    </a:lnTo>
                    <a:lnTo>
                      <a:pt x="37" y="217"/>
                    </a:lnTo>
                    <a:lnTo>
                      <a:pt x="32" y="212"/>
                    </a:lnTo>
                    <a:lnTo>
                      <a:pt x="27" y="207"/>
                    </a:lnTo>
                    <a:lnTo>
                      <a:pt x="21" y="203"/>
                    </a:lnTo>
                    <a:lnTo>
                      <a:pt x="16" y="199"/>
                    </a:lnTo>
                    <a:lnTo>
                      <a:pt x="11" y="196"/>
                    </a:lnTo>
                    <a:lnTo>
                      <a:pt x="6" y="192"/>
                    </a:lnTo>
                    <a:lnTo>
                      <a:pt x="0" y="187"/>
                    </a:lnTo>
                    <a:lnTo>
                      <a:pt x="9" y="174"/>
                    </a:lnTo>
                    <a:lnTo>
                      <a:pt x="16" y="160"/>
                    </a:lnTo>
                    <a:lnTo>
                      <a:pt x="22" y="145"/>
                    </a:lnTo>
                    <a:lnTo>
                      <a:pt x="27" y="128"/>
                    </a:lnTo>
                    <a:lnTo>
                      <a:pt x="44" y="147"/>
                    </a:lnTo>
                    <a:lnTo>
                      <a:pt x="63" y="159"/>
                    </a:lnTo>
                    <a:lnTo>
                      <a:pt x="86" y="164"/>
                    </a:lnTo>
                    <a:lnTo>
                      <a:pt x="110" y="165"/>
                    </a:lnTo>
                    <a:lnTo>
                      <a:pt x="134" y="164"/>
                    </a:lnTo>
                    <a:lnTo>
                      <a:pt x="159" y="161"/>
                    </a:lnTo>
                    <a:lnTo>
                      <a:pt x="185" y="160"/>
                    </a:lnTo>
                    <a:lnTo>
                      <a:pt x="210" y="161"/>
                    </a:lnTo>
                    <a:lnTo>
                      <a:pt x="211" y="174"/>
                    </a:lnTo>
                    <a:lnTo>
                      <a:pt x="212" y="184"/>
                    </a:lnTo>
                    <a:lnTo>
                      <a:pt x="210" y="190"/>
                    </a:lnTo>
                    <a:lnTo>
                      <a:pt x="205" y="193"/>
                    </a:lnTo>
                    <a:lnTo>
                      <a:pt x="197" y="193"/>
                    </a:lnTo>
                    <a:lnTo>
                      <a:pt x="187" y="193"/>
                    </a:lnTo>
                    <a:lnTo>
                      <a:pt x="178" y="193"/>
                    </a:lnTo>
                    <a:lnTo>
                      <a:pt x="169" y="194"/>
                    </a:lnTo>
                    <a:lnTo>
                      <a:pt x="163" y="198"/>
                    </a:lnTo>
                    <a:lnTo>
                      <a:pt x="157" y="201"/>
                    </a:lnTo>
                    <a:lnTo>
                      <a:pt x="149" y="202"/>
                    </a:lnTo>
                    <a:lnTo>
                      <a:pt x="141" y="203"/>
                    </a:lnTo>
                    <a:lnTo>
                      <a:pt x="134" y="204"/>
                    </a:lnTo>
                    <a:lnTo>
                      <a:pt x="126" y="204"/>
                    </a:lnTo>
                    <a:lnTo>
                      <a:pt x="119" y="204"/>
                    </a:lnTo>
                    <a:lnTo>
                      <a:pt x="111" y="206"/>
                    </a:lnTo>
                    <a:lnTo>
                      <a:pt x="103" y="207"/>
                    </a:lnTo>
                    <a:lnTo>
                      <a:pt x="113" y="213"/>
                    </a:lnTo>
                    <a:lnTo>
                      <a:pt x="125" y="221"/>
                    </a:lnTo>
                    <a:lnTo>
                      <a:pt x="136" y="226"/>
                    </a:lnTo>
                    <a:lnTo>
                      <a:pt x="149" y="231"/>
                    </a:lnTo>
                    <a:lnTo>
                      <a:pt x="162" y="234"/>
                    </a:lnTo>
                    <a:lnTo>
                      <a:pt x="174" y="236"/>
                    </a:lnTo>
                    <a:lnTo>
                      <a:pt x="188" y="236"/>
                    </a:lnTo>
                    <a:lnTo>
                      <a:pt x="201" y="234"/>
                    </a:lnTo>
                    <a:lnTo>
                      <a:pt x="207" y="230"/>
                    </a:lnTo>
                    <a:lnTo>
                      <a:pt x="214" y="226"/>
                    </a:lnTo>
                    <a:lnTo>
                      <a:pt x="219" y="221"/>
                    </a:lnTo>
                    <a:lnTo>
                      <a:pt x="224" y="216"/>
                    </a:lnTo>
                    <a:lnTo>
                      <a:pt x="229" y="210"/>
                    </a:lnTo>
                    <a:lnTo>
                      <a:pt x="233" y="203"/>
                    </a:lnTo>
                    <a:lnTo>
                      <a:pt x="237" y="197"/>
                    </a:lnTo>
                    <a:lnTo>
                      <a:pt x="239" y="190"/>
                    </a:lnTo>
                    <a:lnTo>
                      <a:pt x="239" y="161"/>
                    </a:lnTo>
                    <a:lnTo>
                      <a:pt x="249" y="163"/>
                    </a:lnTo>
                    <a:lnTo>
                      <a:pt x="259" y="163"/>
                    </a:lnTo>
                    <a:lnTo>
                      <a:pt x="270" y="160"/>
                    </a:lnTo>
                    <a:lnTo>
                      <a:pt x="280" y="156"/>
                    </a:lnTo>
                    <a:lnTo>
                      <a:pt x="290" y="151"/>
                    </a:lnTo>
                    <a:lnTo>
                      <a:pt x="299" y="146"/>
                    </a:lnTo>
                    <a:lnTo>
                      <a:pt x="308" y="141"/>
                    </a:lnTo>
                    <a:lnTo>
                      <a:pt x="315" y="135"/>
                    </a:lnTo>
                    <a:lnTo>
                      <a:pt x="325" y="118"/>
                    </a:lnTo>
                    <a:lnTo>
                      <a:pt x="332" y="99"/>
                    </a:lnTo>
                    <a:lnTo>
                      <a:pt x="334" y="85"/>
                    </a:lnTo>
                    <a:lnTo>
                      <a:pt x="334" y="79"/>
                    </a:lnTo>
                    <a:lnTo>
                      <a:pt x="348" y="72"/>
                    </a:lnTo>
                    <a:lnTo>
                      <a:pt x="362" y="65"/>
                    </a:lnTo>
                    <a:lnTo>
                      <a:pt x="376" y="56"/>
                    </a:lnTo>
                    <a:lnTo>
                      <a:pt x="388" y="46"/>
                    </a:lnTo>
                    <a:lnTo>
                      <a:pt x="399" y="36"/>
                    </a:lnTo>
                    <a:lnTo>
                      <a:pt x="409" y="24"/>
                    </a:lnTo>
                    <a:lnTo>
                      <a:pt x="417" y="13"/>
                    </a:lnTo>
                    <a:lnTo>
                      <a:pt x="424" y="0"/>
                    </a:lnTo>
                    <a:lnTo>
                      <a:pt x="43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4" name="Freeform 46"/>
              <p:cNvSpPr>
                <a:spLocks/>
              </p:cNvSpPr>
              <p:nvPr/>
            </p:nvSpPr>
            <p:spPr bwMode="auto">
              <a:xfrm>
                <a:off x="2858" y="2682"/>
                <a:ext cx="65" cy="175"/>
              </a:xfrm>
              <a:custGeom>
                <a:avLst/>
                <a:gdLst>
                  <a:gd name="T0" fmla="*/ 573 w 58"/>
                  <a:gd name="T1" fmla="*/ 793 h 155"/>
                  <a:gd name="T2" fmla="*/ 903 w 58"/>
                  <a:gd name="T3" fmla="*/ 648 h 155"/>
                  <a:gd name="T4" fmla="*/ 787 w 58"/>
                  <a:gd name="T5" fmla="*/ 732 h 155"/>
                  <a:gd name="T6" fmla="*/ 596 w 58"/>
                  <a:gd name="T7" fmla="*/ 878 h 155"/>
                  <a:gd name="T8" fmla="*/ 456 w 58"/>
                  <a:gd name="T9" fmla="*/ 1053 h 155"/>
                  <a:gd name="T10" fmla="*/ 371 w 58"/>
                  <a:gd name="T11" fmla="*/ 1312 h 155"/>
                  <a:gd name="T12" fmla="*/ 363 w 58"/>
                  <a:gd name="T13" fmla="*/ 1570 h 155"/>
                  <a:gd name="T14" fmla="*/ 363 w 58"/>
                  <a:gd name="T15" fmla="*/ 1725 h 155"/>
                  <a:gd name="T16" fmla="*/ 363 w 58"/>
                  <a:gd name="T17" fmla="*/ 1866 h 155"/>
                  <a:gd name="T18" fmla="*/ 378 w 58"/>
                  <a:gd name="T19" fmla="*/ 2035 h 155"/>
                  <a:gd name="T20" fmla="*/ 839 w 58"/>
                  <a:gd name="T21" fmla="*/ 1818 h 155"/>
                  <a:gd name="T22" fmla="*/ 668 w 58"/>
                  <a:gd name="T23" fmla="*/ 1948 h 155"/>
                  <a:gd name="T24" fmla="*/ 555 w 58"/>
                  <a:gd name="T25" fmla="*/ 2117 h 155"/>
                  <a:gd name="T26" fmla="*/ 456 w 58"/>
                  <a:gd name="T27" fmla="*/ 2298 h 155"/>
                  <a:gd name="T28" fmla="*/ 416 w 58"/>
                  <a:gd name="T29" fmla="*/ 2543 h 155"/>
                  <a:gd name="T30" fmla="*/ 416 w 58"/>
                  <a:gd name="T31" fmla="*/ 2871 h 155"/>
                  <a:gd name="T32" fmla="*/ 269 w 58"/>
                  <a:gd name="T33" fmla="*/ 2661 h 155"/>
                  <a:gd name="T34" fmla="*/ 269 w 58"/>
                  <a:gd name="T35" fmla="*/ 2442 h 155"/>
                  <a:gd name="T36" fmla="*/ 301 w 58"/>
                  <a:gd name="T37" fmla="*/ 2180 h 155"/>
                  <a:gd name="T38" fmla="*/ 263 w 58"/>
                  <a:gd name="T39" fmla="*/ 1907 h 155"/>
                  <a:gd name="T40" fmla="*/ 269 w 58"/>
                  <a:gd name="T41" fmla="*/ 1725 h 155"/>
                  <a:gd name="T42" fmla="*/ 210 w 58"/>
                  <a:gd name="T43" fmla="*/ 1570 h 155"/>
                  <a:gd name="T44" fmla="*/ 85 w 58"/>
                  <a:gd name="T45" fmla="*/ 1426 h 155"/>
                  <a:gd name="T46" fmla="*/ 0 w 58"/>
                  <a:gd name="T47" fmla="*/ 1303 h 155"/>
                  <a:gd name="T48" fmla="*/ 263 w 58"/>
                  <a:gd name="T49" fmla="*/ 1471 h 155"/>
                  <a:gd name="T50" fmla="*/ 301 w 58"/>
                  <a:gd name="T51" fmla="*/ 1237 h 155"/>
                  <a:gd name="T52" fmla="*/ 301 w 58"/>
                  <a:gd name="T53" fmla="*/ 1029 h 155"/>
                  <a:gd name="T54" fmla="*/ 269 w 58"/>
                  <a:gd name="T55" fmla="*/ 826 h 155"/>
                  <a:gd name="T56" fmla="*/ 263 w 58"/>
                  <a:gd name="T57" fmla="*/ 574 h 155"/>
                  <a:gd name="T58" fmla="*/ 416 w 58"/>
                  <a:gd name="T59" fmla="*/ 622 h 155"/>
                  <a:gd name="T60" fmla="*/ 522 w 58"/>
                  <a:gd name="T61" fmla="*/ 432 h 155"/>
                  <a:gd name="T62" fmla="*/ 642 w 58"/>
                  <a:gd name="T63" fmla="*/ 180 h 155"/>
                  <a:gd name="T64" fmla="*/ 781 w 58"/>
                  <a:gd name="T65" fmla="*/ 0 h 155"/>
                  <a:gd name="T66" fmla="*/ 668 w 58"/>
                  <a:gd name="T67" fmla="*/ 203 h 155"/>
                  <a:gd name="T68" fmla="*/ 585 w 58"/>
                  <a:gd name="T69" fmla="*/ 383 h 155"/>
                  <a:gd name="T70" fmla="*/ 522 w 58"/>
                  <a:gd name="T71" fmla="*/ 574 h 155"/>
                  <a:gd name="T72" fmla="*/ 573 w 58"/>
                  <a:gd name="T73" fmla="*/ 793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155">
                    <a:moveTo>
                      <a:pt x="37" y="43"/>
                    </a:moveTo>
                    <a:lnTo>
                      <a:pt x="58" y="35"/>
                    </a:lnTo>
                    <a:lnTo>
                      <a:pt x="51" y="40"/>
                    </a:lnTo>
                    <a:lnTo>
                      <a:pt x="39" y="48"/>
                    </a:lnTo>
                    <a:lnTo>
                      <a:pt x="29" y="58"/>
                    </a:lnTo>
                    <a:lnTo>
                      <a:pt x="24" y="72"/>
                    </a:lnTo>
                    <a:lnTo>
                      <a:pt x="23" y="85"/>
                    </a:lnTo>
                    <a:lnTo>
                      <a:pt x="23" y="94"/>
                    </a:lnTo>
                    <a:lnTo>
                      <a:pt x="23" y="101"/>
                    </a:lnTo>
                    <a:lnTo>
                      <a:pt x="25" y="111"/>
                    </a:lnTo>
                    <a:lnTo>
                      <a:pt x="55" y="99"/>
                    </a:lnTo>
                    <a:lnTo>
                      <a:pt x="44" y="106"/>
                    </a:lnTo>
                    <a:lnTo>
                      <a:pt x="36" y="115"/>
                    </a:lnTo>
                    <a:lnTo>
                      <a:pt x="29" y="125"/>
                    </a:lnTo>
                    <a:lnTo>
                      <a:pt x="27" y="137"/>
                    </a:lnTo>
                    <a:lnTo>
                      <a:pt x="27" y="155"/>
                    </a:lnTo>
                    <a:lnTo>
                      <a:pt x="18" y="144"/>
                    </a:lnTo>
                    <a:lnTo>
                      <a:pt x="18" y="133"/>
                    </a:lnTo>
                    <a:lnTo>
                      <a:pt x="20" y="119"/>
                    </a:lnTo>
                    <a:lnTo>
                      <a:pt x="17" y="104"/>
                    </a:lnTo>
                    <a:lnTo>
                      <a:pt x="18" y="94"/>
                    </a:lnTo>
                    <a:lnTo>
                      <a:pt x="13" y="85"/>
                    </a:lnTo>
                    <a:lnTo>
                      <a:pt x="5" y="78"/>
                    </a:lnTo>
                    <a:lnTo>
                      <a:pt x="0" y="71"/>
                    </a:lnTo>
                    <a:lnTo>
                      <a:pt x="17" y="80"/>
                    </a:lnTo>
                    <a:lnTo>
                      <a:pt x="20" y="67"/>
                    </a:lnTo>
                    <a:lnTo>
                      <a:pt x="20" y="57"/>
                    </a:lnTo>
                    <a:lnTo>
                      <a:pt x="18" y="45"/>
                    </a:lnTo>
                    <a:lnTo>
                      <a:pt x="17" y="31"/>
                    </a:lnTo>
                    <a:lnTo>
                      <a:pt x="27" y="34"/>
                    </a:lnTo>
                    <a:lnTo>
                      <a:pt x="34" y="24"/>
                    </a:lnTo>
                    <a:lnTo>
                      <a:pt x="41" y="10"/>
                    </a:lnTo>
                    <a:lnTo>
                      <a:pt x="50" y="0"/>
                    </a:lnTo>
                    <a:lnTo>
                      <a:pt x="44" y="11"/>
                    </a:lnTo>
                    <a:lnTo>
                      <a:pt x="38" y="21"/>
                    </a:lnTo>
                    <a:lnTo>
                      <a:pt x="34" y="31"/>
                    </a:lnTo>
                    <a:lnTo>
                      <a:pt x="37" y="4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5" name="Freeform 47"/>
              <p:cNvSpPr>
                <a:spLocks/>
              </p:cNvSpPr>
              <p:nvPr/>
            </p:nvSpPr>
            <p:spPr bwMode="auto">
              <a:xfrm>
                <a:off x="2151" y="2717"/>
                <a:ext cx="260" cy="233"/>
              </a:xfrm>
              <a:custGeom>
                <a:avLst/>
                <a:gdLst>
                  <a:gd name="T0" fmla="*/ 929 w 234"/>
                  <a:gd name="T1" fmla="*/ 1341 h 206"/>
                  <a:gd name="T2" fmla="*/ 1021 w 234"/>
                  <a:gd name="T3" fmla="*/ 2044 h 206"/>
                  <a:gd name="T4" fmla="*/ 1260 w 234"/>
                  <a:gd name="T5" fmla="*/ 2614 h 206"/>
                  <a:gd name="T6" fmla="*/ 1619 w 234"/>
                  <a:gd name="T7" fmla="*/ 3108 h 206"/>
                  <a:gd name="T8" fmla="*/ 1996 w 234"/>
                  <a:gd name="T9" fmla="*/ 3554 h 206"/>
                  <a:gd name="T10" fmla="*/ 2046 w 234"/>
                  <a:gd name="T11" fmla="*/ 3221 h 206"/>
                  <a:gd name="T12" fmla="*/ 1996 w 234"/>
                  <a:gd name="T13" fmla="*/ 2778 h 206"/>
                  <a:gd name="T14" fmla="*/ 2046 w 234"/>
                  <a:gd name="T15" fmla="*/ 2752 h 206"/>
                  <a:gd name="T16" fmla="*/ 2047 w 234"/>
                  <a:gd name="T17" fmla="*/ 2670 h 206"/>
                  <a:gd name="T18" fmla="*/ 2062 w 234"/>
                  <a:gd name="T19" fmla="*/ 3108 h 206"/>
                  <a:gd name="T20" fmla="*/ 2169 w 234"/>
                  <a:gd name="T21" fmla="*/ 3554 h 206"/>
                  <a:gd name="T22" fmla="*/ 2349 w 234"/>
                  <a:gd name="T23" fmla="*/ 3718 h 206"/>
                  <a:gd name="T24" fmla="*/ 2527 w 234"/>
                  <a:gd name="T25" fmla="*/ 3783 h 206"/>
                  <a:gd name="T26" fmla="*/ 2742 w 234"/>
                  <a:gd name="T27" fmla="*/ 3785 h 206"/>
                  <a:gd name="T28" fmla="*/ 2933 w 234"/>
                  <a:gd name="T29" fmla="*/ 3878 h 206"/>
                  <a:gd name="T30" fmla="*/ 2474 w 234"/>
                  <a:gd name="T31" fmla="*/ 3926 h 206"/>
                  <a:gd name="T32" fmla="*/ 2046 w 234"/>
                  <a:gd name="T33" fmla="*/ 3774 h 206"/>
                  <a:gd name="T34" fmla="*/ 1624 w 234"/>
                  <a:gd name="T35" fmla="*/ 3718 h 206"/>
                  <a:gd name="T36" fmla="*/ 1274 w 234"/>
                  <a:gd name="T37" fmla="*/ 3971 h 206"/>
                  <a:gd name="T38" fmla="*/ 1548 w 234"/>
                  <a:gd name="T39" fmla="*/ 3287 h 206"/>
                  <a:gd name="T40" fmla="*/ 1223 w 234"/>
                  <a:gd name="T41" fmla="*/ 2848 h 206"/>
                  <a:gd name="T42" fmla="*/ 880 w 234"/>
                  <a:gd name="T43" fmla="*/ 2512 h 206"/>
                  <a:gd name="T44" fmla="*/ 489 w 234"/>
                  <a:gd name="T45" fmla="*/ 2312 h 206"/>
                  <a:gd name="T46" fmla="*/ 384 w 234"/>
                  <a:gd name="T47" fmla="*/ 2312 h 206"/>
                  <a:gd name="T48" fmla="*/ 540 w 234"/>
                  <a:gd name="T49" fmla="*/ 2311 h 206"/>
                  <a:gd name="T50" fmla="*/ 681 w 234"/>
                  <a:gd name="T51" fmla="*/ 2243 h 206"/>
                  <a:gd name="T52" fmla="*/ 803 w 234"/>
                  <a:gd name="T53" fmla="*/ 2226 h 206"/>
                  <a:gd name="T54" fmla="*/ 757 w 234"/>
                  <a:gd name="T55" fmla="*/ 1981 h 206"/>
                  <a:gd name="T56" fmla="*/ 603 w 234"/>
                  <a:gd name="T57" fmla="*/ 1598 h 206"/>
                  <a:gd name="T58" fmla="*/ 396 w 234"/>
                  <a:gd name="T59" fmla="*/ 1275 h 206"/>
                  <a:gd name="T60" fmla="*/ 164 w 234"/>
                  <a:gd name="T61" fmla="*/ 1036 h 206"/>
                  <a:gd name="T62" fmla="*/ 0 w 234"/>
                  <a:gd name="T63" fmla="*/ 927 h 206"/>
                  <a:gd name="T64" fmla="*/ 210 w 234"/>
                  <a:gd name="T65" fmla="*/ 996 h 206"/>
                  <a:gd name="T66" fmla="*/ 380 w 234"/>
                  <a:gd name="T67" fmla="*/ 927 h 206"/>
                  <a:gd name="T68" fmla="*/ 308 w 234"/>
                  <a:gd name="T69" fmla="*/ 422 h 206"/>
                  <a:gd name="T70" fmla="*/ 259 w 234"/>
                  <a:gd name="T71" fmla="*/ 0 h 206"/>
                  <a:gd name="T72" fmla="*/ 346 w 234"/>
                  <a:gd name="T73" fmla="*/ 567 h 206"/>
                  <a:gd name="T74" fmla="*/ 474 w 234"/>
                  <a:gd name="T75" fmla="*/ 1049 h 206"/>
                  <a:gd name="T76" fmla="*/ 670 w 234"/>
                  <a:gd name="T77" fmla="*/ 1500 h 206"/>
                  <a:gd name="T78" fmla="*/ 929 w 234"/>
                  <a:gd name="T79" fmla="*/ 1852 h 2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4" h="206">
                    <a:moveTo>
                      <a:pt x="75" y="97"/>
                    </a:moveTo>
                    <a:lnTo>
                      <a:pt x="75" y="70"/>
                    </a:lnTo>
                    <a:lnTo>
                      <a:pt x="76" y="91"/>
                    </a:lnTo>
                    <a:lnTo>
                      <a:pt x="82" y="107"/>
                    </a:lnTo>
                    <a:lnTo>
                      <a:pt x="89" y="122"/>
                    </a:lnTo>
                    <a:lnTo>
                      <a:pt x="101" y="136"/>
                    </a:lnTo>
                    <a:lnTo>
                      <a:pt x="113" y="150"/>
                    </a:lnTo>
                    <a:lnTo>
                      <a:pt x="129" y="162"/>
                    </a:lnTo>
                    <a:lnTo>
                      <a:pt x="142" y="173"/>
                    </a:lnTo>
                    <a:lnTo>
                      <a:pt x="158" y="185"/>
                    </a:lnTo>
                    <a:lnTo>
                      <a:pt x="162" y="179"/>
                    </a:lnTo>
                    <a:lnTo>
                      <a:pt x="163" y="167"/>
                    </a:lnTo>
                    <a:lnTo>
                      <a:pt x="160" y="154"/>
                    </a:lnTo>
                    <a:lnTo>
                      <a:pt x="158" y="145"/>
                    </a:lnTo>
                    <a:lnTo>
                      <a:pt x="160" y="145"/>
                    </a:lnTo>
                    <a:lnTo>
                      <a:pt x="163" y="144"/>
                    </a:lnTo>
                    <a:lnTo>
                      <a:pt x="164" y="141"/>
                    </a:lnTo>
                    <a:lnTo>
                      <a:pt x="164" y="139"/>
                    </a:lnTo>
                    <a:lnTo>
                      <a:pt x="165" y="149"/>
                    </a:lnTo>
                    <a:lnTo>
                      <a:pt x="165" y="162"/>
                    </a:lnTo>
                    <a:lnTo>
                      <a:pt x="168" y="174"/>
                    </a:lnTo>
                    <a:lnTo>
                      <a:pt x="174" y="185"/>
                    </a:lnTo>
                    <a:lnTo>
                      <a:pt x="181" y="190"/>
                    </a:lnTo>
                    <a:lnTo>
                      <a:pt x="187" y="193"/>
                    </a:lnTo>
                    <a:lnTo>
                      <a:pt x="195" y="196"/>
                    </a:lnTo>
                    <a:lnTo>
                      <a:pt x="202" y="197"/>
                    </a:lnTo>
                    <a:lnTo>
                      <a:pt x="210" y="198"/>
                    </a:lnTo>
                    <a:lnTo>
                      <a:pt x="219" y="198"/>
                    </a:lnTo>
                    <a:lnTo>
                      <a:pt x="226" y="200"/>
                    </a:lnTo>
                    <a:lnTo>
                      <a:pt x="234" y="202"/>
                    </a:lnTo>
                    <a:lnTo>
                      <a:pt x="216" y="205"/>
                    </a:lnTo>
                    <a:lnTo>
                      <a:pt x="198" y="204"/>
                    </a:lnTo>
                    <a:lnTo>
                      <a:pt x="181" y="201"/>
                    </a:lnTo>
                    <a:lnTo>
                      <a:pt x="163" y="196"/>
                    </a:lnTo>
                    <a:lnTo>
                      <a:pt x="145" y="193"/>
                    </a:lnTo>
                    <a:lnTo>
                      <a:pt x="130" y="193"/>
                    </a:lnTo>
                    <a:lnTo>
                      <a:pt x="115" y="197"/>
                    </a:lnTo>
                    <a:lnTo>
                      <a:pt x="102" y="206"/>
                    </a:lnTo>
                    <a:lnTo>
                      <a:pt x="135" y="182"/>
                    </a:lnTo>
                    <a:lnTo>
                      <a:pt x="123" y="171"/>
                    </a:lnTo>
                    <a:lnTo>
                      <a:pt x="111" y="159"/>
                    </a:lnTo>
                    <a:lnTo>
                      <a:pt x="98" y="148"/>
                    </a:lnTo>
                    <a:lnTo>
                      <a:pt x="83" y="138"/>
                    </a:lnTo>
                    <a:lnTo>
                      <a:pt x="69" y="130"/>
                    </a:lnTo>
                    <a:lnTo>
                      <a:pt x="54" y="124"/>
                    </a:lnTo>
                    <a:lnTo>
                      <a:pt x="40" y="121"/>
                    </a:lnTo>
                    <a:lnTo>
                      <a:pt x="26" y="124"/>
                    </a:lnTo>
                    <a:lnTo>
                      <a:pt x="31" y="121"/>
                    </a:lnTo>
                    <a:lnTo>
                      <a:pt x="37" y="120"/>
                    </a:lnTo>
                    <a:lnTo>
                      <a:pt x="43" y="120"/>
                    </a:lnTo>
                    <a:lnTo>
                      <a:pt x="49" y="120"/>
                    </a:lnTo>
                    <a:lnTo>
                      <a:pt x="55" y="118"/>
                    </a:lnTo>
                    <a:lnTo>
                      <a:pt x="59" y="117"/>
                    </a:lnTo>
                    <a:lnTo>
                      <a:pt x="64" y="116"/>
                    </a:lnTo>
                    <a:lnTo>
                      <a:pt x="66" y="112"/>
                    </a:lnTo>
                    <a:lnTo>
                      <a:pt x="61" y="103"/>
                    </a:lnTo>
                    <a:lnTo>
                      <a:pt x="55" y="93"/>
                    </a:lnTo>
                    <a:lnTo>
                      <a:pt x="49" y="84"/>
                    </a:lnTo>
                    <a:lnTo>
                      <a:pt x="41" y="74"/>
                    </a:lnTo>
                    <a:lnTo>
                      <a:pt x="32" y="66"/>
                    </a:lnTo>
                    <a:lnTo>
                      <a:pt x="23" y="60"/>
                    </a:lnTo>
                    <a:lnTo>
                      <a:pt x="13" y="54"/>
                    </a:lnTo>
                    <a:lnTo>
                      <a:pt x="0" y="51"/>
                    </a:lnTo>
                    <a:lnTo>
                      <a:pt x="0" y="49"/>
                    </a:lnTo>
                    <a:lnTo>
                      <a:pt x="9" y="50"/>
                    </a:lnTo>
                    <a:lnTo>
                      <a:pt x="17" y="51"/>
                    </a:lnTo>
                    <a:lnTo>
                      <a:pt x="24" y="52"/>
                    </a:lnTo>
                    <a:lnTo>
                      <a:pt x="30" y="49"/>
                    </a:lnTo>
                    <a:lnTo>
                      <a:pt x="27" y="39"/>
                    </a:lnTo>
                    <a:lnTo>
                      <a:pt x="24" y="22"/>
                    </a:lnTo>
                    <a:lnTo>
                      <a:pt x="22" y="7"/>
                    </a:lnTo>
                    <a:lnTo>
                      <a:pt x="21" y="0"/>
                    </a:lnTo>
                    <a:lnTo>
                      <a:pt x="24" y="16"/>
                    </a:lnTo>
                    <a:lnTo>
                      <a:pt x="28" y="30"/>
                    </a:lnTo>
                    <a:lnTo>
                      <a:pt x="33" y="42"/>
                    </a:lnTo>
                    <a:lnTo>
                      <a:pt x="38" y="55"/>
                    </a:lnTo>
                    <a:lnTo>
                      <a:pt x="45" y="66"/>
                    </a:lnTo>
                    <a:lnTo>
                      <a:pt x="54" y="78"/>
                    </a:lnTo>
                    <a:lnTo>
                      <a:pt x="63" y="88"/>
                    </a:lnTo>
                    <a:lnTo>
                      <a:pt x="75" y="9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6" name="Freeform 48"/>
              <p:cNvSpPr>
                <a:spLocks/>
              </p:cNvSpPr>
              <p:nvPr/>
            </p:nvSpPr>
            <p:spPr bwMode="auto">
              <a:xfrm>
                <a:off x="3361" y="2754"/>
                <a:ext cx="216" cy="203"/>
              </a:xfrm>
              <a:custGeom>
                <a:avLst/>
                <a:gdLst>
                  <a:gd name="T0" fmla="*/ 2329 w 194"/>
                  <a:gd name="T1" fmla="*/ 809 h 179"/>
                  <a:gd name="T2" fmla="*/ 2503 w 194"/>
                  <a:gd name="T3" fmla="*/ 737 h 179"/>
                  <a:gd name="T4" fmla="*/ 2062 w 194"/>
                  <a:gd name="T5" fmla="*/ 1471 h 179"/>
                  <a:gd name="T6" fmla="*/ 1887 w 194"/>
                  <a:gd name="T7" fmla="*/ 1782 h 179"/>
                  <a:gd name="T8" fmla="*/ 1784 w 194"/>
                  <a:gd name="T9" fmla="*/ 2114 h 179"/>
                  <a:gd name="T10" fmla="*/ 2101 w 194"/>
                  <a:gd name="T11" fmla="*/ 2171 h 179"/>
                  <a:gd name="T12" fmla="*/ 1956 w 194"/>
                  <a:gd name="T13" fmla="*/ 2285 h 179"/>
                  <a:gd name="T14" fmla="*/ 1760 w 194"/>
                  <a:gd name="T15" fmla="*/ 2342 h 179"/>
                  <a:gd name="T16" fmla="*/ 1602 w 194"/>
                  <a:gd name="T17" fmla="*/ 2416 h 179"/>
                  <a:gd name="T18" fmla="*/ 1439 w 194"/>
                  <a:gd name="T19" fmla="*/ 2591 h 179"/>
                  <a:gd name="T20" fmla="*/ 1292 w 194"/>
                  <a:gd name="T21" fmla="*/ 2792 h 179"/>
                  <a:gd name="T22" fmla="*/ 1141 w 194"/>
                  <a:gd name="T23" fmla="*/ 2957 h 179"/>
                  <a:gd name="T24" fmla="*/ 953 w 194"/>
                  <a:gd name="T25" fmla="*/ 3107 h 179"/>
                  <a:gd name="T26" fmla="*/ 817 w 194"/>
                  <a:gd name="T27" fmla="*/ 3332 h 179"/>
                  <a:gd name="T28" fmla="*/ 1195 w 194"/>
                  <a:gd name="T29" fmla="*/ 3676 h 179"/>
                  <a:gd name="T30" fmla="*/ 1061 w 194"/>
                  <a:gd name="T31" fmla="*/ 3655 h 179"/>
                  <a:gd name="T32" fmla="*/ 936 w 194"/>
                  <a:gd name="T33" fmla="*/ 3600 h 179"/>
                  <a:gd name="T34" fmla="*/ 827 w 194"/>
                  <a:gd name="T35" fmla="*/ 3536 h 179"/>
                  <a:gd name="T36" fmla="*/ 0 w 194"/>
                  <a:gd name="T37" fmla="*/ 3600 h 179"/>
                  <a:gd name="T38" fmla="*/ 227 w 194"/>
                  <a:gd name="T39" fmla="*/ 3416 h 179"/>
                  <a:gd name="T40" fmla="*/ 392 w 194"/>
                  <a:gd name="T41" fmla="*/ 3166 h 179"/>
                  <a:gd name="T42" fmla="*/ 501 w 194"/>
                  <a:gd name="T43" fmla="*/ 2842 h 179"/>
                  <a:gd name="T44" fmla="*/ 592 w 194"/>
                  <a:gd name="T45" fmla="*/ 2462 h 179"/>
                  <a:gd name="T46" fmla="*/ 621 w 194"/>
                  <a:gd name="T47" fmla="*/ 2740 h 179"/>
                  <a:gd name="T48" fmla="*/ 609 w 194"/>
                  <a:gd name="T49" fmla="*/ 3063 h 179"/>
                  <a:gd name="T50" fmla="*/ 910 w 194"/>
                  <a:gd name="T51" fmla="*/ 2860 h 179"/>
                  <a:gd name="T52" fmla="*/ 1145 w 194"/>
                  <a:gd name="T53" fmla="*/ 2591 h 179"/>
                  <a:gd name="T54" fmla="*/ 1367 w 194"/>
                  <a:gd name="T55" fmla="*/ 2267 h 179"/>
                  <a:gd name="T56" fmla="*/ 1522 w 194"/>
                  <a:gd name="T57" fmla="*/ 1787 h 179"/>
                  <a:gd name="T58" fmla="*/ 1695 w 194"/>
                  <a:gd name="T59" fmla="*/ 1023 h 179"/>
                  <a:gd name="T60" fmla="*/ 1670 w 194"/>
                  <a:gd name="T61" fmla="*/ 1492 h 179"/>
                  <a:gd name="T62" fmla="*/ 1707 w 194"/>
                  <a:gd name="T63" fmla="*/ 1787 h 179"/>
                  <a:gd name="T64" fmla="*/ 1874 w 194"/>
                  <a:gd name="T65" fmla="*/ 1668 h 179"/>
                  <a:gd name="T66" fmla="*/ 2062 w 194"/>
                  <a:gd name="T67" fmla="*/ 1219 h 179"/>
                  <a:gd name="T68" fmla="*/ 2250 w 194"/>
                  <a:gd name="T69" fmla="*/ 434 h 179"/>
                  <a:gd name="T70" fmla="*/ 2402 w 194"/>
                  <a:gd name="T71" fmla="*/ 145 h 179"/>
                  <a:gd name="T72" fmla="*/ 2324 w 194"/>
                  <a:gd name="T73" fmla="*/ 558 h 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79">
                    <a:moveTo>
                      <a:pt x="172" y="35"/>
                    </a:moveTo>
                    <a:lnTo>
                      <a:pt x="177" y="39"/>
                    </a:lnTo>
                    <a:lnTo>
                      <a:pt x="184" y="37"/>
                    </a:lnTo>
                    <a:lnTo>
                      <a:pt x="189" y="36"/>
                    </a:lnTo>
                    <a:lnTo>
                      <a:pt x="194" y="37"/>
                    </a:lnTo>
                    <a:lnTo>
                      <a:pt x="156" y="72"/>
                    </a:lnTo>
                    <a:lnTo>
                      <a:pt x="153" y="80"/>
                    </a:lnTo>
                    <a:lnTo>
                      <a:pt x="144" y="87"/>
                    </a:lnTo>
                    <a:lnTo>
                      <a:pt x="137" y="94"/>
                    </a:lnTo>
                    <a:lnTo>
                      <a:pt x="136" y="103"/>
                    </a:lnTo>
                    <a:lnTo>
                      <a:pt x="165" y="103"/>
                    </a:lnTo>
                    <a:lnTo>
                      <a:pt x="160" y="106"/>
                    </a:lnTo>
                    <a:lnTo>
                      <a:pt x="155" y="108"/>
                    </a:lnTo>
                    <a:lnTo>
                      <a:pt x="148" y="111"/>
                    </a:lnTo>
                    <a:lnTo>
                      <a:pt x="142" y="113"/>
                    </a:lnTo>
                    <a:lnTo>
                      <a:pt x="134" y="115"/>
                    </a:lnTo>
                    <a:lnTo>
                      <a:pt x="128" y="117"/>
                    </a:lnTo>
                    <a:lnTo>
                      <a:pt x="122" y="118"/>
                    </a:lnTo>
                    <a:lnTo>
                      <a:pt x="115" y="121"/>
                    </a:lnTo>
                    <a:lnTo>
                      <a:pt x="110" y="126"/>
                    </a:lnTo>
                    <a:lnTo>
                      <a:pt x="105" y="131"/>
                    </a:lnTo>
                    <a:lnTo>
                      <a:pt x="99" y="136"/>
                    </a:lnTo>
                    <a:lnTo>
                      <a:pt x="92" y="140"/>
                    </a:lnTo>
                    <a:lnTo>
                      <a:pt x="86" y="145"/>
                    </a:lnTo>
                    <a:lnTo>
                      <a:pt x="80" y="149"/>
                    </a:lnTo>
                    <a:lnTo>
                      <a:pt x="73" y="152"/>
                    </a:lnTo>
                    <a:lnTo>
                      <a:pt x="66" y="153"/>
                    </a:lnTo>
                    <a:lnTo>
                      <a:pt x="61" y="162"/>
                    </a:lnTo>
                    <a:lnTo>
                      <a:pt x="97" y="178"/>
                    </a:lnTo>
                    <a:lnTo>
                      <a:pt x="91" y="179"/>
                    </a:lnTo>
                    <a:lnTo>
                      <a:pt x="86" y="179"/>
                    </a:lnTo>
                    <a:lnTo>
                      <a:pt x="81" y="178"/>
                    </a:lnTo>
                    <a:lnTo>
                      <a:pt x="77" y="177"/>
                    </a:lnTo>
                    <a:lnTo>
                      <a:pt x="72" y="176"/>
                    </a:lnTo>
                    <a:lnTo>
                      <a:pt x="68" y="173"/>
                    </a:lnTo>
                    <a:lnTo>
                      <a:pt x="62" y="173"/>
                    </a:lnTo>
                    <a:lnTo>
                      <a:pt x="56" y="173"/>
                    </a:lnTo>
                    <a:lnTo>
                      <a:pt x="0" y="176"/>
                    </a:lnTo>
                    <a:lnTo>
                      <a:pt x="9" y="172"/>
                    </a:lnTo>
                    <a:lnTo>
                      <a:pt x="17" y="167"/>
                    </a:lnTo>
                    <a:lnTo>
                      <a:pt x="24" y="160"/>
                    </a:lnTo>
                    <a:lnTo>
                      <a:pt x="30" y="154"/>
                    </a:lnTo>
                    <a:lnTo>
                      <a:pt x="35" y="146"/>
                    </a:lnTo>
                    <a:lnTo>
                      <a:pt x="39" y="138"/>
                    </a:lnTo>
                    <a:lnTo>
                      <a:pt x="42" y="129"/>
                    </a:lnTo>
                    <a:lnTo>
                      <a:pt x="44" y="120"/>
                    </a:lnTo>
                    <a:lnTo>
                      <a:pt x="47" y="126"/>
                    </a:lnTo>
                    <a:lnTo>
                      <a:pt x="48" y="134"/>
                    </a:lnTo>
                    <a:lnTo>
                      <a:pt x="47" y="143"/>
                    </a:lnTo>
                    <a:lnTo>
                      <a:pt x="47" y="149"/>
                    </a:lnTo>
                    <a:lnTo>
                      <a:pt x="58" y="145"/>
                    </a:lnTo>
                    <a:lnTo>
                      <a:pt x="68" y="140"/>
                    </a:lnTo>
                    <a:lnTo>
                      <a:pt x="78" y="134"/>
                    </a:lnTo>
                    <a:lnTo>
                      <a:pt x="87" y="126"/>
                    </a:lnTo>
                    <a:lnTo>
                      <a:pt x="96" y="118"/>
                    </a:lnTo>
                    <a:lnTo>
                      <a:pt x="104" y="110"/>
                    </a:lnTo>
                    <a:lnTo>
                      <a:pt x="110" y="99"/>
                    </a:lnTo>
                    <a:lnTo>
                      <a:pt x="116" y="88"/>
                    </a:lnTo>
                    <a:lnTo>
                      <a:pt x="124" y="40"/>
                    </a:lnTo>
                    <a:lnTo>
                      <a:pt x="129" y="49"/>
                    </a:lnTo>
                    <a:lnTo>
                      <a:pt x="128" y="61"/>
                    </a:lnTo>
                    <a:lnTo>
                      <a:pt x="127" y="73"/>
                    </a:lnTo>
                    <a:lnTo>
                      <a:pt x="124" y="83"/>
                    </a:lnTo>
                    <a:lnTo>
                      <a:pt x="130" y="88"/>
                    </a:lnTo>
                    <a:lnTo>
                      <a:pt x="136" y="87"/>
                    </a:lnTo>
                    <a:lnTo>
                      <a:pt x="142" y="82"/>
                    </a:lnTo>
                    <a:lnTo>
                      <a:pt x="146" y="75"/>
                    </a:lnTo>
                    <a:lnTo>
                      <a:pt x="156" y="59"/>
                    </a:lnTo>
                    <a:lnTo>
                      <a:pt x="163" y="41"/>
                    </a:lnTo>
                    <a:lnTo>
                      <a:pt x="171" y="21"/>
                    </a:lnTo>
                    <a:lnTo>
                      <a:pt x="180" y="0"/>
                    </a:lnTo>
                    <a:lnTo>
                      <a:pt x="182" y="8"/>
                    </a:lnTo>
                    <a:lnTo>
                      <a:pt x="180" y="17"/>
                    </a:lnTo>
                    <a:lnTo>
                      <a:pt x="176" y="27"/>
                    </a:lnTo>
                    <a:lnTo>
                      <a:pt x="172" y="35"/>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7" name="Freeform 49"/>
              <p:cNvSpPr>
                <a:spLocks/>
              </p:cNvSpPr>
              <p:nvPr/>
            </p:nvSpPr>
            <p:spPr bwMode="auto">
              <a:xfrm>
                <a:off x="2720" y="2796"/>
                <a:ext cx="80" cy="152"/>
              </a:xfrm>
              <a:custGeom>
                <a:avLst/>
                <a:gdLst>
                  <a:gd name="T0" fmla="*/ 384 w 72"/>
                  <a:gd name="T1" fmla="*/ 1082 h 134"/>
                  <a:gd name="T2" fmla="*/ 474 w 72"/>
                  <a:gd name="T3" fmla="*/ 1046 h 134"/>
                  <a:gd name="T4" fmla="*/ 486 w 72"/>
                  <a:gd name="T5" fmla="*/ 841 h 134"/>
                  <a:gd name="T6" fmla="*/ 486 w 72"/>
                  <a:gd name="T7" fmla="*/ 740 h 134"/>
                  <a:gd name="T8" fmla="*/ 540 w 72"/>
                  <a:gd name="T9" fmla="*/ 653 h 134"/>
                  <a:gd name="T10" fmla="*/ 486 w 72"/>
                  <a:gd name="T11" fmla="*/ 954 h 134"/>
                  <a:gd name="T12" fmla="*/ 440 w 72"/>
                  <a:gd name="T13" fmla="*/ 1360 h 134"/>
                  <a:gd name="T14" fmla="*/ 474 w 72"/>
                  <a:gd name="T15" fmla="*/ 1732 h 134"/>
                  <a:gd name="T16" fmla="*/ 543 w 72"/>
                  <a:gd name="T17" fmla="*/ 2018 h 134"/>
                  <a:gd name="T18" fmla="*/ 911 w 72"/>
                  <a:gd name="T19" fmla="*/ 2018 h 134"/>
                  <a:gd name="T20" fmla="*/ 723 w 72"/>
                  <a:gd name="T21" fmla="*/ 2136 h 134"/>
                  <a:gd name="T22" fmla="*/ 603 w 72"/>
                  <a:gd name="T23" fmla="*/ 2302 h 134"/>
                  <a:gd name="T24" fmla="*/ 540 w 72"/>
                  <a:gd name="T25" fmla="*/ 2522 h 134"/>
                  <a:gd name="T26" fmla="*/ 486 w 72"/>
                  <a:gd name="T27" fmla="*/ 2750 h 134"/>
                  <a:gd name="T28" fmla="*/ 474 w 72"/>
                  <a:gd name="T29" fmla="*/ 2477 h 134"/>
                  <a:gd name="T30" fmla="*/ 440 w 72"/>
                  <a:gd name="T31" fmla="*/ 2229 h 134"/>
                  <a:gd name="T32" fmla="*/ 384 w 72"/>
                  <a:gd name="T33" fmla="*/ 2018 h 134"/>
                  <a:gd name="T34" fmla="*/ 277 w 72"/>
                  <a:gd name="T35" fmla="*/ 1829 h 134"/>
                  <a:gd name="T36" fmla="*/ 384 w 72"/>
                  <a:gd name="T37" fmla="*/ 1697 h 134"/>
                  <a:gd name="T38" fmla="*/ 380 w 72"/>
                  <a:gd name="T39" fmla="*/ 1527 h 134"/>
                  <a:gd name="T40" fmla="*/ 346 w 72"/>
                  <a:gd name="T41" fmla="*/ 1280 h 134"/>
                  <a:gd name="T42" fmla="*/ 320 w 72"/>
                  <a:gd name="T43" fmla="*/ 1057 h 134"/>
                  <a:gd name="T44" fmla="*/ 249 w 72"/>
                  <a:gd name="T45" fmla="*/ 797 h 134"/>
                  <a:gd name="T46" fmla="*/ 189 w 72"/>
                  <a:gd name="T47" fmla="*/ 508 h 134"/>
                  <a:gd name="T48" fmla="*/ 108 w 72"/>
                  <a:gd name="T49" fmla="*/ 270 h 134"/>
                  <a:gd name="T50" fmla="*/ 0 w 72"/>
                  <a:gd name="T51" fmla="*/ 2 h 134"/>
                  <a:gd name="T52" fmla="*/ 148 w 72"/>
                  <a:gd name="T53" fmla="*/ 0 h 134"/>
                  <a:gd name="T54" fmla="*/ 189 w 72"/>
                  <a:gd name="T55" fmla="*/ 271 h 134"/>
                  <a:gd name="T56" fmla="*/ 233 w 72"/>
                  <a:gd name="T57" fmla="*/ 575 h 134"/>
                  <a:gd name="T58" fmla="*/ 308 w 72"/>
                  <a:gd name="T59" fmla="*/ 839 h 134"/>
                  <a:gd name="T60" fmla="*/ 384 w 72"/>
                  <a:gd name="T61" fmla="*/ 1082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 h="134">
                    <a:moveTo>
                      <a:pt x="31" y="54"/>
                    </a:moveTo>
                    <a:lnTo>
                      <a:pt x="38" y="50"/>
                    </a:lnTo>
                    <a:lnTo>
                      <a:pt x="39" y="42"/>
                    </a:lnTo>
                    <a:lnTo>
                      <a:pt x="39" y="36"/>
                    </a:lnTo>
                    <a:lnTo>
                      <a:pt x="43" y="33"/>
                    </a:lnTo>
                    <a:lnTo>
                      <a:pt x="39" y="48"/>
                    </a:lnTo>
                    <a:lnTo>
                      <a:pt x="36" y="66"/>
                    </a:lnTo>
                    <a:lnTo>
                      <a:pt x="38" y="84"/>
                    </a:lnTo>
                    <a:lnTo>
                      <a:pt x="44" y="97"/>
                    </a:lnTo>
                    <a:lnTo>
                      <a:pt x="72" y="97"/>
                    </a:lnTo>
                    <a:lnTo>
                      <a:pt x="58" y="103"/>
                    </a:lnTo>
                    <a:lnTo>
                      <a:pt x="49" y="112"/>
                    </a:lnTo>
                    <a:lnTo>
                      <a:pt x="43" y="122"/>
                    </a:lnTo>
                    <a:lnTo>
                      <a:pt x="39" y="134"/>
                    </a:lnTo>
                    <a:lnTo>
                      <a:pt x="38" y="121"/>
                    </a:lnTo>
                    <a:lnTo>
                      <a:pt x="36" y="108"/>
                    </a:lnTo>
                    <a:lnTo>
                      <a:pt x="31" y="97"/>
                    </a:lnTo>
                    <a:lnTo>
                      <a:pt x="22" y="89"/>
                    </a:lnTo>
                    <a:lnTo>
                      <a:pt x="31" y="83"/>
                    </a:lnTo>
                    <a:lnTo>
                      <a:pt x="30" y="74"/>
                    </a:lnTo>
                    <a:lnTo>
                      <a:pt x="28" y="62"/>
                    </a:lnTo>
                    <a:lnTo>
                      <a:pt x="26" y="51"/>
                    </a:lnTo>
                    <a:lnTo>
                      <a:pt x="20" y="38"/>
                    </a:lnTo>
                    <a:lnTo>
                      <a:pt x="15" y="26"/>
                    </a:lnTo>
                    <a:lnTo>
                      <a:pt x="9" y="13"/>
                    </a:lnTo>
                    <a:lnTo>
                      <a:pt x="0" y="2"/>
                    </a:lnTo>
                    <a:lnTo>
                      <a:pt x="12" y="0"/>
                    </a:lnTo>
                    <a:lnTo>
                      <a:pt x="15" y="14"/>
                    </a:lnTo>
                    <a:lnTo>
                      <a:pt x="19" y="28"/>
                    </a:lnTo>
                    <a:lnTo>
                      <a:pt x="24" y="41"/>
                    </a:lnTo>
                    <a:lnTo>
                      <a:pt x="31" y="54"/>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8" name="Freeform 50"/>
              <p:cNvSpPr>
                <a:spLocks/>
              </p:cNvSpPr>
              <p:nvPr/>
            </p:nvSpPr>
            <p:spPr bwMode="auto">
              <a:xfrm>
                <a:off x="1806" y="2798"/>
                <a:ext cx="413" cy="282"/>
              </a:xfrm>
              <a:custGeom>
                <a:avLst/>
                <a:gdLst>
                  <a:gd name="T0" fmla="*/ 1477 w 370"/>
                  <a:gd name="T1" fmla="*/ 662 h 248"/>
                  <a:gd name="T2" fmla="*/ 1653 w 370"/>
                  <a:gd name="T3" fmla="*/ 840 h 248"/>
                  <a:gd name="T4" fmla="*/ 1749 w 370"/>
                  <a:gd name="T5" fmla="*/ 1161 h 248"/>
                  <a:gd name="T6" fmla="*/ 1929 w 370"/>
                  <a:gd name="T7" fmla="*/ 1498 h 248"/>
                  <a:gd name="T8" fmla="*/ 2245 w 370"/>
                  <a:gd name="T9" fmla="*/ 1501 h 248"/>
                  <a:gd name="T10" fmla="*/ 2403 w 370"/>
                  <a:gd name="T11" fmla="*/ 1813 h 248"/>
                  <a:gd name="T12" fmla="*/ 2509 w 370"/>
                  <a:gd name="T13" fmla="*/ 2207 h 248"/>
                  <a:gd name="T14" fmla="*/ 2730 w 370"/>
                  <a:gd name="T15" fmla="*/ 2510 h 248"/>
                  <a:gd name="T16" fmla="*/ 3003 w 370"/>
                  <a:gd name="T17" fmla="*/ 2742 h 248"/>
                  <a:gd name="T18" fmla="*/ 3257 w 370"/>
                  <a:gd name="T19" fmla="*/ 2917 h 248"/>
                  <a:gd name="T20" fmla="*/ 3634 w 370"/>
                  <a:gd name="T21" fmla="*/ 2921 h 248"/>
                  <a:gd name="T22" fmla="*/ 4025 w 370"/>
                  <a:gd name="T23" fmla="*/ 2742 h 248"/>
                  <a:gd name="T24" fmla="*/ 4396 w 370"/>
                  <a:gd name="T25" fmla="*/ 2569 h 248"/>
                  <a:gd name="T26" fmla="*/ 4774 w 370"/>
                  <a:gd name="T27" fmla="*/ 2347 h 248"/>
                  <a:gd name="T28" fmla="*/ 5186 w 370"/>
                  <a:gd name="T29" fmla="*/ 2921 h 248"/>
                  <a:gd name="T30" fmla="*/ 4503 w 370"/>
                  <a:gd name="T31" fmla="*/ 3365 h 248"/>
                  <a:gd name="T32" fmla="*/ 3963 w 370"/>
                  <a:gd name="T33" fmla="*/ 3924 h 248"/>
                  <a:gd name="T34" fmla="*/ 3490 w 370"/>
                  <a:gd name="T35" fmla="*/ 4575 h 248"/>
                  <a:gd name="T36" fmla="*/ 3122 w 370"/>
                  <a:gd name="T37" fmla="*/ 5425 h 248"/>
                  <a:gd name="T38" fmla="*/ 2970 w 370"/>
                  <a:gd name="T39" fmla="*/ 5009 h 248"/>
                  <a:gd name="T40" fmla="*/ 2917 w 370"/>
                  <a:gd name="T41" fmla="*/ 4545 h 248"/>
                  <a:gd name="T42" fmla="*/ 3342 w 370"/>
                  <a:gd name="T43" fmla="*/ 3317 h 248"/>
                  <a:gd name="T44" fmla="*/ 2859 w 370"/>
                  <a:gd name="T45" fmla="*/ 3178 h 248"/>
                  <a:gd name="T46" fmla="*/ 2359 w 370"/>
                  <a:gd name="T47" fmla="*/ 3178 h 248"/>
                  <a:gd name="T48" fmla="*/ 1934 w 370"/>
                  <a:gd name="T49" fmla="*/ 3407 h 248"/>
                  <a:gd name="T50" fmla="*/ 1653 w 370"/>
                  <a:gd name="T51" fmla="*/ 3464 h 248"/>
                  <a:gd name="T52" fmla="*/ 1448 w 370"/>
                  <a:gd name="T53" fmla="*/ 3317 h 248"/>
                  <a:gd name="T54" fmla="*/ 1229 w 370"/>
                  <a:gd name="T55" fmla="*/ 3178 h 248"/>
                  <a:gd name="T56" fmla="*/ 951 w 370"/>
                  <a:gd name="T57" fmla="*/ 3157 h 248"/>
                  <a:gd name="T58" fmla="*/ 811 w 370"/>
                  <a:gd name="T59" fmla="*/ 2959 h 248"/>
                  <a:gd name="T60" fmla="*/ 727 w 370"/>
                  <a:gd name="T61" fmla="*/ 2666 h 248"/>
                  <a:gd name="T62" fmla="*/ 569 w 370"/>
                  <a:gd name="T63" fmla="*/ 2411 h 248"/>
                  <a:gd name="T64" fmla="*/ 366 w 370"/>
                  <a:gd name="T65" fmla="*/ 2220 h 248"/>
                  <a:gd name="T66" fmla="*/ 284 w 370"/>
                  <a:gd name="T67" fmla="*/ 1849 h 248"/>
                  <a:gd name="T68" fmla="*/ 211 w 370"/>
                  <a:gd name="T69" fmla="*/ 1430 h 248"/>
                  <a:gd name="T70" fmla="*/ 151 w 370"/>
                  <a:gd name="T71" fmla="*/ 1161 h 248"/>
                  <a:gd name="T72" fmla="*/ 78 w 370"/>
                  <a:gd name="T73" fmla="*/ 747 h 248"/>
                  <a:gd name="T74" fmla="*/ 0 w 370"/>
                  <a:gd name="T75" fmla="*/ 364 h 248"/>
                  <a:gd name="T76" fmla="*/ 211 w 370"/>
                  <a:gd name="T77" fmla="*/ 364 h 248"/>
                  <a:gd name="T78" fmla="*/ 409 w 370"/>
                  <a:gd name="T79" fmla="*/ 346 h 248"/>
                  <a:gd name="T80" fmla="*/ 572 w 370"/>
                  <a:gd name="T81" fmla="*/ 247 h 248"/>
                  <a:gd name="T82" fmla="*/ 684 w 370"/>
                  <a:gd name="T83" fmla="*/ 0 h 248"/>
                  <a:gd name="T84" fmla="*/ 836 w 370"/>
                  <a:gd name="T85" fmla="*/ 168 h 248"/>
                  <a:gd name="T86" fmla="*/ 954 w 370"/>
                  <a:gd name="T87" fmla="*/ 447 h 248"/>
                  <a:gd name="T88" fmla="*/ 1160 w 370"/>
                  <a:gd name="T89" fmla="*/ 650 h 248"/>
                  <a:gd name="T90" fmla="*/ 1327 w 370"/>
                  <a:gd name="T91" fmla="*/ 747 h 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0" h="248">
                    <a:moveTo>
                      <a:pt x="96" y="34"/>
                    </a:moveTo>
                    <a:lnTo>
                      <a:pt x="106" y="31"/>
                    </a:lnTo>
                    <a:lnTo>
                      <a:pt x="114" y="33"/>
                    </a:lnTo>
                    <a:lnTo>
                      <a:pt x="119" y="38"/>
                    </a:lnTo>
                    <a:lnTo>
                      <a:pt x="121" y="46"/>
                    </a:lnTo>
                    <a:lnTo>
                      <a:pt x="125" y="54"/>
                    </a:lnTo>
                    <a:lnTo>
                      <a:pt x="130" y="63"/>
                    </a:lnTo>
                    <a:lnTo>
                      <a:pt x="137" y="68"/>
                    </a:lnTo>
                    <a:lnTo>
                      <a:pt x="147" y="71"/>
                    </a:lnTo>
                    <a:lnTo>
                      <a:pt x="160" y="69"/>
                    </a:lnTo>
                    <a:lnTo>
                      <a:pt x="167" y="73"/>
                    </a:lnTo>
                    <a:lnTo>
                      <a:pt x="171" y="82"/>
                    </a:lnTo>
                    <a:lnTo>
                      <a:pt x="173" y="91"/>
                    </a:lnTo>
                    <a:lnTo>
                      <a:pt x="180" y="101"/>
                    </a:lnTo>
                    <a:lnTo>
                      <a:pt x="186" y="109"/>
                    </a:lnTo>
                    <a:lnTo>
                      <a:pt x="195" y="115"/>
                    </a:lnTo>
                    <a:lnTo>
                      <a:pt x="204" y="121"/>
                    </a:lnTo>
                    <a:lnTo>
                      <a:pt x="214" y="126"/>
                    </a:lnTo>
                    <a:lnTo>
                      <a:pt x="224" y="130"/>
                    </a:lnTo>
                    <a:lnTo>
                      <a:pt x="233" y="133"/>
                    </a:lnTo>
                    <a:lnTo>
                      <a:pt x="243" y="135"/>
                    </a:lnTo>
                    <a:lnTo>
                      <a:pt x="259" y="134"/>
                    </a:lnTo>
                    <a:lnTo>
                      <a:pt x="272" y="132"/>
                    </a:lnTo>
                    <a:lnTo>
                      <a:pt x="288" y="126"/>
                    </a:lnTo>
                    <a:lnTo>
                      <a:pt x="302" y="123"/>
                    </a:lnTo>
                    <a:lnTo>
                      <a:pt x="314" y="118"/>
                    </a:lnTo>
                    <a:lnTo>
                      <a:pt x="328" y="113"/>
                    </a:lnTo>
                    <a:lnTo>
                      <a:pt x="341" y="107"/>
                    </a:lnTo>
                    <a:lnTo>
                      <a:pt x="355" y="104"/>
                    </a:lnTo>
                    <a:lnTo>
                      <a:pt x="370" y="134"/>
                    </a:lnTo>
                    <a:lnTo>
                      <a:pt x="345" y="144"/>
                    </a:lnTo>
                    <a:lnTo>
                      <a:pt x="322" y="154"/>
                    </a:lnTo>
                    <a:lnTo>
                      <a:pt x="302" y="167"/>
                    </a:lnTo>
                    <a:lnTo>
                      <a:pt x="283" y="180"/>
                    </a:lnTo>
                    <a:lnTo>
                      <a:pt x="265" y="194"/>
                    </a:lnTo>
                    <a:lnTo>
                      <a:pt x="250" y="209"/>
                    </a:lnTo>
                    <a:lnTo>
                      <a:pt x="236" y="228"/>
                    </a:lnTo>
                    <a:lnTo>
                      <a:pt x="223" y="248"/>
                    </a:lnTo>
                    <a:lnTo>
                      <a:pt x="217" y="239"/>
                    </a:lnTo>
                    <a:lnTo>
                      <a:pt x="212" y="229"/>
                    </a:lnTo>
                    <a:lnTo>
                      <a:pt x="209" y="219"/>
                    </a:lnTo>
                    <a:lnTo>
                      <a:pt x="208" y="208"/>
                    </a:lnTo>
                    <a:lnTo>
                      <a:pt x="253" y="153"/>
                    </a:lnTo>
                    <a:lnTo>
                      <a:pt x="238" y="151"/>
                    </a:lnTo>
                    <a:lnTo>
                      <a:pt x="222" y="148"/>
                    </a:lnTo>
                    <a:lnTo>
                      <a:pt x="204" y="146"/>
                    </a:lnTo>
                    <a:lnTo>
                      <a:pt x="186" y="144"/>
                    </a:lnTo>
                    <a:lnTo>
                      <a:pt x="168" y="146"/>
                    </a:lnTo>
                    <a:lnTo>
                      <a:pt x="152" y="149"/>
                    </a:lnTo>
                    <a:lnTo>
                      <a:pt x="138" y="156"/>
                    </a:lnTo>
                    <a:lnTo>
                      <a:pt x="125" y="167"/>
                    </a:lnTo>
                    <a:lnTo>
                      <a:pt x="119" y="159"/>
                    </a:lnTo>
                    <a:lnTo>
                      <a:pt x="111" y="154"/>
                    </a:lnTo>
                    <a:lnTo>
                      <a:pt x="104" y="151"/>
                    </a:lnTo>
                    <a:lnTo>
                      <a:pt x="96" y="148"/>
                    </a:lnTo>
                    <a:lnTo>
                      <a:pt x="87" y="146"/>
                    </a:lnTo>
                    <a:lnTo>
                      <a:pt x="78" y="144"/>
                    </a:lnTo>
                    <a:lnTo>
                      <a:pt x="68" y="144"/>
                    </a:lnTo>
                    <a:lnTo>
                      <a:pt x="59" y="143"/>
                    </a:lnTo>
                    <a:lnTo>
                      <a:pt x="58" y="135"/>
                    </a:lnTo>
                    <a:lnTo>
                      <a:pt x="55" y="128"/>
                    </a:lnTo>
                    <a:lnTo>
                      <a:pt x="52" y="121"/>
                    </a:lnTo>
                    <a:lnTo>
                      <a:pt x="47" y="116"/>
                    </a:lnTo>
                    <a:lnTo>
                      <a:pt x="40" y="111"/>
                    </a:lnTo>
                    <a:lnTo>
                      <a:pt x="33" y="106"/>
                    </a:lnTo>
                    <a:lnTo>
                      <a:pt x="26" y="102"/>
                    </a:lnTo>
                    <a:lnTo>
                      <a:pt x="21" y="99"/>
                    </a:lnTo>
                    <a:lnTo>
                      <a:pt x="20" y="85"/>
                    </a:lnTo>
                    <a:lnTo>
                      <a:pt x="17" y="74"/>
                    </a:lnTo>
                    <a:lnTo>
                      <a:pt x="15" y="66"/>
                    </a:lnTo>
                    <a:lnTo>
                      <a:pt x="14" y="52"/>
                    </a:lnTo>
                    <a:lnTo>
                      <a:pt x="11" y="54"/>
                    </a:lnTo>
                    <a:lnTo>
                      <a:pt x="8" y="43"/>
                    </a:lnTo>
                    <a:lnTo>
                      <a:pt x="5" y="34"/>
                    </a:lnTo>
                    <a:lnTo>
                      <a:pt x="2" y="25"/>
                    </a:lnTo>
                    <a:lnTo>
                      <a:pt x="0" y="17"/>
                    </a:lnTo>
                    <a:lnTo>
                      <a:pt x="7" y="17"/>
                    </a:lnTo>
                    <a:lnTo>
                      <a:pt x="15" y="17"/>
                    </a:lnTo>
                    <a:lnTo>
                      <a:pt x="22" y="17"/>
                    </a:lnTo>
                    <a:lnTo>
                      <a:pt x="29" y="16"/>
                    </a:lnTo>
                    <a:lnTo>
                      <a:pt x="35" y="13"/>
                    </a:lnTo>
                    <a:lnTo>
                      <a:pt x="41" y="11"/>
                    </a:lnTo>
                    <a:lnTo>
                      <a:pt x="47" y="6"/>
                    </a:lnTo>
                    <a:lnTo>
                      <a:pt x="49" y="0"/>
                    </a:lnTo>
                    <a:lnTo>
                      <a:pt x="54" y="3"/>
                    </a:lnTo>
                    <a:lnTo>
                      <a:pt x="59" y="8"/>
                    </a:lnTo>
                    <a:lnTo>
                      <a:pt x="64" y="15"/>
                    </a:lnTo>
                    <a:lnTo>
                      <a:pt x="69" y="20"/>
                    </a:lnTo>
                    <a:lnTo>
                      <a:pt x="76" y="25"/>
                    </a:lnTo>
                    <a:lnTo>
                      <a:pt x="82" y="29"/>
                    </a:lnTo>
                    <a:lnTo>
                      <a:pt x="88" y="33"/>
                    </a:lnTo>
                    <a:lnTo>
                      <a:pt x="96" y="3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19" name="Freeform 51"/>
              <p:cNvSpPr>
                <a:spLocks/>
              </p:cNvSpPr>
              <p:nvPr/>
            </p:nvSpPr>
            <p:spPr bwMode="auto">
              <a:xfrm>
                <a:off x="3524" y="2810"/>
                <a:ext cx="420" cy="278"/>
              </a:xfrm>
              <a:custGeom>
                <a:avLst/>
                <a:gdLst>
                  <a:gd name="T0" fmla="*/ 4933 w 377"/>
                  <a:gd name="T1" fmla="*/ 676 h 245"/>
                  <a:gd name="T2" fmla="*/ 4799 w 377"/>
                  <a:gd name="T3" fmla="*/ 1298 h 245"/>
                  <a:gd name="T4" fmla="*/ 4737 w 377"/>
                  <a:gd name="T5" fmla="*/ 1494 h 245"/>
                  <a:gd name="T6" fmla="*/ 4724 w 377"/>
                  <a:gd name="T7" fmla="*/ 1789 h 245"/>
                  <a:gd name="T8" fmla="*/ 4610 w 377"/>
                  <a:gd name="T9" fmla="*/ 2021 h 245"/>
                  <a:gd name="T10" fmla="*/ 4425 w 377"/>
                  <a:gd name="T11" fmla="*/ 2177 h 245"/>
                  <a:gd name="T12" fmla="*/ 4294 w 377"/>
                  <a:gd name="T13" fmla="*/ 2390 h 245"/>
                  <a:gd name="T14" fmla="*/ 4226 w 377"/>
                  <a:gd name="T15" fmla="*/ 2657 h 245"/>
                  <a:gd name="T16" fmla="*/ 4090 w 377"/>
                  <a:gd name="T17" fmla="*/ 2871 h 245"/>
                  <a:gd name="T18" fmla="*/ 3854 w 377"/>
                  <a:gd name="T19" fmla="*/ 2952 h 245"/>
                  <a:gd name="T20" fmla="*/ 3592 w 377"/>
                  <a:gd name="T21" fmla="*/ 3041 h 245"/>
                  <a:gd name="T22" fmla="*/ 3364 w 377"/>
                  <a:gd name="T23" fmla="*/ 3251 h 245"/>
                  <a:gd name="T24" fmla="*/ 3075 w 377"/>
                  <a:gd name="T25" fmla="*/ 3143 h 245"/>
                  <a:gd name="T26" fmla="*/ 2658 w 377"/>
                  <a:gd name="T27" fmla="*/ 2952 h 245"/>
                  <a:gd name="T28" fmla="*/ 2254 w 377"/>
                  <a:gd name="T29" fmla="*/ 2965 h 245"/>
                  <a:gd name="T30" fmla="*/ 1816 w 377"/>
                  <a:gd name="T31" fmla="*/ 3041 h 245"/>
                  <a:gd name="T32" fmla="*/ 1673 w 377"/>
                  <a:gd name="T33" fmla="*/ 3258 h 245"/>
                  <a:gd name="T34" fmla="*/ 1856 w 377"/>
                  <a:gd name="T35" fmla="*/ 3566 h 245"/>
                  <a:gd name="T36" fmla="*/ 2005 w 377"/>
                  <a:gd name="T37" fmla="*/ 3912 h 245"/>
                  <a:gd name="T38" fmla="*/ 2185 w 377"/>
                  <a:gd name="T39" fmla="*/ 4206 h 245"/>
                  <a:gd name="T40" fmla="*/ 2206 w 377"/>
                  <a:gd name="T41" fmla="*/ 4614 h 245"/>
                  <a:gd name="T42" fmla="*/ 2077 w 377"/>
                  <a:gd name="T43" fmla="*/ 4998 h 245"/>
                  <a:gd name="T44" fmla="*/ 1864 w 377"/>
                  <a:gd name="T45" fmla="*/ 4711 h 245"/>
                  <a:gd name="T46" fmla="*/ 1443 w 377"/>
                  <a:gd name="T47" fmla="*/ 4024 h 245"/>
                  <a:gd name="T48" fmla="*/ 936 w 377"/>
                  <a:gd name="T49" fmla="*/ 3421 h 245"/>
                  <a:gd name="T50" fmla="*/ 333 w 377"/>
                  <a:gd name="T51" fmla="*/ 2952 h 245"/>
                  <a:gd name="T52" fmla="*/ 1 w 377"/>
                  <a:gd name="T53" fmla="*/ 2600 h 245"/>
                  <a:gd name="T54" fmla="*/ 113 w 377"/>
                  <a:gd name="T55" fmla="*/ 2177 h 245"/>
                  <a:gd name="T56" fmla="*/ 440 w 377"/>
                  <a:gd name="T57" fmla="*/ 2236 h 245"/>
                  <a:gd name="T58" fmla="*/ 921 w 377"/>
                  <a:gd name="T59" fmla="*/ 2476 h 245"/>
                  <a:gd name="T60" fmla="*/ 1418 w 377"/>
                  <a:gd name="T61" fmla="*/ 2678 h 245"/>
                  <a:gd name="T62" fmla="*/ 1916 w 377"/>
                  <a:gd name="T63" fmla="*/ 2678 h 245"/>
                  <a:gd name="T64" fmla="*/ 2319 w 377"/>
                  <a:gd name="T65" fmla="*/ 2470 h 245"/>
                  <a:gd name="T66" fmla="*/ 2511 w 377"/>
                  <a:gd name="T67" fmla="*/ 2106 h 245"/>
                  <a:gd name="T68" fmla="*/ 2650 w 377"/>
                  <a:gd name="T69" fmla="*/ 1671 h 245"/>
                  <a:gd name="T70" fmla="*/ 2860 w 377"/>
                  <a:gd name="T71" fmla="*/ 1442 h 245"/>
                  <a:gd name="T72" fmla="*/ 3186 w 377"/>
                  <a:gd name="T73" fmla="*/ 1281 h 245"/>
                  <a:gd name="T74" fmla="*/ 3398 w 377"/>
                  <a:gd name="T75" fmla="*/ 912 h 245"/>
                  <a:gd name="T76" fmla="*/ 3561 w 377"/>
                  <a:gd name="T77" fmla="*/ 717 h 245"/>
                  <a:gd name="T78" fmla="*/ 3786 w 377"/>
                  <a:gd name="T79" fmla="*/ 648 h 245"/>
                  <a:gd name="T80" fmla="*/ 3972 w 377"/>
                  <a:gd name="T81" fmla="*/ 491 h 245"/>
                  <a:gd name="T82" fmla="*/ 4122 w 377"/>
                  <a:gd name="T83" fmla="*/ 231 h 245"/>
                  <a:gd name="T84" fmla="*/ 4226 w 377"/>
                  <a:gd name="T85" fmla="*/ 0 h 245"/>
                  <a:gd name="T86" fmla="*/ 4387 w 377"/>
                  <a:gd name="T87" fmla="*/ 180 h 245"/>
                  <a:gd name="T88" fmla="*/ 4610 w 377"/>
                  <a:gd name="T89" fmla="*/ 297 h 245"/>
                  <a:gd name="T90" fmla="*/ 4799 w 377"/>
                  <a:gd name="T91" fmla="*/ 337 h 245"/>
                  <a:gd name="T92" fmla="*/ 5028 w 377"/>
                  <a:gd name="T93" fmla="*/ 337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7" h="245">
                    <a:moveTo>
                      <a:pt x="377" y="16"/>
                    </a:moveTo>
                    <a:lnTo>
                      <a:pt x="370" y="33"/>
                    </a:lnTo>
                    <a:lnTo>
                      <a:pt x="365" y="49"/>
                    </a:lnTo>
                    <a:lnTo>
                      <a:pt x="360" y="63"/>
                    </a:lnTo>
                    <a:lnTo>
                      <a:pt x="359" y="68"/>
                    </a:lnTo>
                    <a:lnTo>
                      <a:pt x="355" y="72"/>
                    </a:lnTo>
                    <a:lnTo>
                      <a:pt x="354" y="78"/>
                    </a:lnTo>
                    <a:lnTo>
                      <a:pt x="353" y="86"/>
                    </a:lnTo>
                    <a:lnTo>
                      <a:pt x="353" y="95"/>
                    </a:lnTo>
                    <a:lnTo>
                      <a:pt x="345" y="97"/>
                    </a:lnTo>
                    <a:lnTo>
                      <a:pt x="337" y="101"/>
                    </a:lnTo>
                    <a:lnTo>
                      <a:pt x="331" y="105"/>
                    </a:lnTo>
                    <a:lnTo>
                      <a:pt x="326" y="110"/>
                    </a:lnTo>
                    <a:lnTo>
                      <a:pt x="321" y="115"/>
                    </a:lnTo>
                    <a:lnTo>
                      <a:pt x="318" y="122"/>
                    </a:lnTo>
                    <a:lnTo>
                      <a:pt x="316" y="128"/>
                    </a:lnTo>
                    <a:lnTo>
                      <a:pt x="315" y="136"/>
                    </a:lnTo>
                    <a:lnTo>
                      <a:pt x="306" y="138"/>
                    </a:lnTo>
                    <a:lnTo>
                      <a:pt x="297" y="141"/>
                    </a:lnTo>
                    <a:lnTo>
                      <a:pt x="288" y="142"/>
                    </a:lnTo>
                    <a:lnTo>
                      <a:pt x="278" y="144"/>
                    </a:lnTo>
                    <a:lnTo>
                      <a:pt x="269" y="147"/>
                    </a:lnTo>
                    <a:lnTo>
                      <a:pt x="260" y="151"/>
                    </a:lnTo>
                    <a:lnTo>
                      <a:pt x="251" y="156"/>
                    </a:lnTo>
                    <a:lnTo>
                      <a:pt x="245" y="162"/>
                    </a:lnTo>
                    <a:lnTo>
                      <a:pt x="231" y="152"/>
                    </a:lnTo>
                    <a:lnTo>
                      <a:pt x="215" y="146"/>
                    </a:lnTo>
                    <a:lnTo>
                      <a:pt x="200" y="142"/>
                    </a:lnTo>
                    <a:lnTo>
                      <a:pt x="185" y="142"/>
                    </a:lnTo>
                    <a:lnTo>
                      <a:pt x="169" y="143"/>
                    </a:lnTo>
                    <a:lnTo>
                      <a:pt x="153" y="144"/>
                    </a:lnTo>
                    <a:lnTo>
                      <a:pt x="136" y="147"/>
                    </a:lnTo>
                    <a:lnTo>
                      <a:pt x="119" y="149"/>
                    </a:lnTo>
                    <a:lnTo>
                      <a:pt x="125" y="157"/>
                    </a:lnTo>
                    <a:lnTo>
                      <a:pt x="132" y="165"/>
                    </a:lnTo>
                    <a:lnTo>
                      <a:pt x="138" y="172"/>
                    </a:lnTo>
                    <a:lnTo>
                      <a:pt x="144" y="180"/>
                    </a:lnTo>
                    <a:lnTo>
                      <a:pt x="151" y="188"/>
                    </a:lnTo>
                    <a:lnTo>
                      <a:pt x="157" y="196"/>
                    </a:lnTo>
                    <a:lnTo>
                      <a:pt x="163" y="204"/>
                    </a:lnTo>
                    <a:lnTo>
                      <a:pt x="169" y="213"/>
                    </a:lnTo>
                    <a:lnTo>
                      <a:pt x="165" y="222"/>
                    </a:lnTo>
                    <a:lnTo>
                      <a:pt x="158" y="232"/>
                    </a:lnTo>
                    <a:lnTo>
                      <a:pt x="155" y="241"/>
                    </a:lnTo>
                    <a:lnTo>
                      <a:pt x="152" y="245"/>
                    </a:lnTo>
                    <a:lnTo>
                      <a:pt x="139" y="227"/>
                    </a:lnTo>
                    <a:lnTo>
                      <a:pt x="124" y="210"/>
                    </a:lnTo>
                    <a:lnTo>
                      <a:pt x="109" y="194"/>
                    </a:lnTo>
                    <a:lnTo>
                      <a:pt x="91" y="179"/>
                    </a:lnTo>
                    <a:lnTo>
                      <a:pt x="71" y="165"/>
                    </a:lnTo>
                    <a:lnTo>
                      <a:pt x="49" y="152"/>
                    </a:lnTo>
                    <a:lnTo>
                      <a:pt x="25" y="142"/>
                    </a:lnTo>
                    <a:lnTo>
                      <a:pt x="0" y="134"/>
                    </a:lnTo>
                    <a:lnTo>
                      <a:pt x="1" y="124"/>
                    </a:lnTo>
                    <a:lnTo>
                      <a:pt x="3" y="113"/>
                    </a:lnTo>
                    <a:lnTo>
                      <a:pt x="9" y="105"/>
                    </a:lnTo>
                    <a:lnTo>
                      <a:pt x="16" y="100"/>
                    </a:lnTo>
                    <a:lnTo>
                      <a:pt x="33" y="108"/>
                    </a:lnTo>
                    <a:lnTo>
                      <a:pt x="50" y="114"/>
                    </a:lnTo>
                    <a:lnTo>
                      <a:pt x="68" y="120"/>
                    </a:lnTo>
                    <a:lnTo>
                      <a:pt x="87" y="125"/>
                    </a:lnTo>
                    <a:lnTo>
                      <a:pt x="106" y="129"/>
                    </a:lnTo>
                    <a:lnTo>
                      <a:pt x="125" y="130"/>
                    </a:lnTo>
                    <a:lnTo>
                      <a:pt x="144" y="129"/>
                    </a:lnTo>
                    <a:lnTo>
                      <a:pt x="162" y="124"/>
                    </a:lnTo>
                    <a:lnTo>
                      <a:pt x="174" y="119"/>
                    </a:lnTo>
                    <a:lnTo>
                      <a:pt x="181" y="110"/>
                    </a:lnTo>
                    <a:lnTo>
                      <a:pt x="188" y="101"/>
                    </a:lnTo>
                    <a:lnTo>
                      <a:pt x="193" y="91"/>
                    </a:lnTo>
                    <a:lnTo>
                      <a:pt x="198" y="81"/>
                    </a:lnTo>
                    <a:lnTo>
                      <a:pt x="204" y="73"/>
                    </a:lnTo>
                    <a:lnTo>
                      <a:pt x="214" y="69"/>
                    </a:lnTo>
                    <a:lnTo>
                      <a:pt x="227" y="69"/>
                    </a:lnTo>
                    <a:lnTo>
                      <a:pt x="238" y="62"/>
                    </a:lnTo>
                    <a:lnTo>
                      <a:pt x="247" y="53"/>
                    </a:lnTo>
                    <a:lnTo>
                      <a:pt x="254" y="43"/>
                    </a:lnTo>
                    <a:lnTo>
                      <a:pt x="256" y="31"/>
                    </a:lnTo>
                    <a:lnTo>
                      <a:pt x="266" y="34"/>
                    </a:lnTo>
                    <a:lnTo>
                      <a:pt x="275" y="33"/>
                    </a:lnTo>
                    <a:lnTo>
                      <a:pt x="283" y="31"/>
                    </a:lnTo>
                    <a:lnTo>
                      <a:pt x="290" y="28"/>
                    </a:lnTo>
                    <a:lnTo>
                      <a:pt x="297" y="23"/>
                    </a:lnTo>
                    <a:lnTo>
                      <a:pt x="304" y="17"/>
                    </a:lnTo>
                    <a:lnTo>
                      <a:pt x="309" y="11"/>
                    </a:lnTo>
                    <a:lnTo>
                      <a:pt x="316" y="5"/>
                    </a:lnTo>
                    <a:lnTo>
                      <a:pt x="316" y="0"/>
                    </a:lnTo>
                    <a:lnTo>
                      <a:pt x="322" y="5"/>
                    </a:lnTo>
                    <a:lnTo>
                      <a:pt x="328" y="9"/>
                    </a:lnTo>
                    <a:lnTo>
                      <a:pt x="336" y="11"/>
                    </a:lnTo>
                    <a:lnTo>
                      <a:pt x="345" y="14"/>
                    </a:lnTo>
                    <a:lnTo>
                      <a:pt x="353" y="16"/>
                    </a:lnTo>
                    <a:lnTo>
                      <a:pt x="360" y="16"/>
                    </a:lnTo>
                    <a:lnTo>
                      <a:pt x="369" y="16"/>
                    </a:lnTo>
                    <a:lnTo>
                      <a:pt x="377"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0" name="Freeform 52"/>
              <p:cNvSpPr>
                <a:spLocks/>
              </p:cNvSpPr>
              <p:nvPr/>
            </p:nvSpPr>
            <p:spPr bwMode="auto">
              <a:xfrm>
                <a:off x="1827" y="2834"/>
                <a:ext cx="184" cy="116"/>
              </a:xfrm>
              <a:custGeom>
                <a:avLst/>
                <a:gdLst>
                  <a:gd name="T0" fmla="*/ 1231 w 165"/>
                  <a:gd name="T1" fmla="*/ 944 h 103"/>
                  <a:gd name="T2" fmla="*/ 1231 w 165"/>
                  <a:gd name="T3" fmla="*/ 738 h 103"/>
                  <a:gd name="T4" fmla="*/ 1288 w 165"/>
                  <a:gd name="T5" fmla="*/ 738 h 103"/>
                  <a:gd name="T6" fmla="*/ 1373 w 165"/>
                  <a:gd name="T7" fmla="*/ 961 h 103"/>
                  <a:gd name="T8" fmla="*/ 1468 w 165"/>
                  <a:gd name="T9" fmla="*/ 1197 h 103"/>
                  <a:gd name="T10" fmla="*/ 1637 w 165"/>
                  <a:gd name="T11" fmla="*/ 1377 h 103"/>
                  <a:gd name="T12" fmla="*/ 1889 w 165"/>
                  <a:gd name="T13" fmla="*/ 1551 h 103"/>
                  <a:gd name="T14" fmla="*/ 1931 w 165"/>
                  <a:gd name="T15" fmla="*/ 1458 h 103"/>
                  <a:gd name="T16" fmla="*/ 1937 w 165"/>
                  <a:gd name="T17" fmla="*/ 1269 h 103"/>
                  <a:gd name="T18" fmla="*/ 2084 w 165"/>
                  <a:gd name="T19" fmla="*/ 1551 h 103"/>
                  <a:gd name="T20" fmla="*/ 2256 w 165"/>
                  <a:gd name="T21" fmla="*/ 1799 h 103"/>
                  <a:gd name="T22" fmla="*/ 1902 w 165"/>
                  <a:gd name="T23" fmla="*/ 1747 h 103"/>
                  <a:gd name="T24" fmla="*/ 1548 w 165"/>
                  <a:gd name="T25" fmla="*/ 1696 h 103"/>
                  <a:gd name="T26" fmla="*/ 1180 w 165"/>
                  <a:gd name="T27" fmla="*/ 1687 h 103"/>
                  <a:gd name="T28" fmla="*/ 851 w 165"/>
                  <a:gd name="T29" fmla="*/ 1747 h 103"/>
                  <a:gd name="T30" fmla="*/ 972 w 165"/>
                  <a:gd name="T31" fmla="*/ 1619 h 103"/>
                  <a:gd name="T32" fmla="*/ 1154 w 165"/>
                  <a:gd name="T33" fmla="*/ 1609 h 103"/>
                  <a:gd name="T34" fmla="*/ 1291 w 165"/>
                  <a:gd name="T35" fmla="*/ 1551 h 103"/>
                  <a:gd name="T36" fmla="*/ 1440 w 165"/>
                  <a:gd name="T37" fmla="*/ 1475 h 103"/>
                  <a:gd name="T38" fmla="*/ 1231 w 165"/>
                  <a:gd name="T39" fmla="*/ 1295 h 103"/>
                  <a:gd name="T40" fmla="*/ 943 w 165"/>
                  <a:gd name="T41" fmla="*/ 1223 h 103"/>
                  <a:gd name="T42" fmla="*/ 670 w 165"/>
                  <a:gd name="T43" fmla="*/ 1197 h 103"/>
                  <a:gd name="T44" fmla="*/ 354 w 165"/>
                  <a:gd name="T45" fmla="*/ 1124 h 103"/>
                  <a:gd name="T46" fmla="*/ 601 w 165"/>
                  <a:gd name="T47" fmla="*/ 1082 h 103"/>
                  <a:gd name="T48" fmla="*/ 747 w 165"/>
                  <a:gd name="T49" fmla="*/ 944 h 103"/>
                  <a:gd name="T50" fmla="*/ 539 w 165"/>
                  <a:gd name="T51" fmla="*/ 744 h 103"/>
                  <a:gd name="T52" fmla="*/ 348 w 165"/>
                  <a:gd name="T53" fmla="*/ 582 h 103"/>
                  <a:gd name="T54" fmla="*/ 162 w 165"/>
                  <a:gd name="T55" fmla="*/ 408 h 103"/>
                  <a:gd name="T56" fmla="*/ 0 w 165"/>
                  <a:gd name="T57" fmla="*/ 158 h 103"/>
                  <a:gd name="T58" fmla="*/ 229 w 165"/>
                  <a:gd name="T59" fmla="*/ 324 h 103"/>
                  <a:gd name="T60" fmla="*/ 457 w 165"/>
                  <a:gd name="T61" fmla="*/ 324 h 103"/>
                  <a:gd name="T62" fmla="*/ 510 w 165"/>
                  <a:gd name="T63" fmla="*/ 178 h 103"/>
                  <a:gd name="T64" fmla="*/ 635 w 165"/>
                  <a:gd name="T65" fmla="*/ 517 h 103"/>
                  <a:gd name="T66" fmla="*/ 832 w 165"/>
                  <a:gd name="T67" fmla="*/ 766 h 103"/>
                  <a:gd name="T68" fmla="*/ 1058 w 165"/>
                  <a:gd name="T69" fmla="*/ 964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03">
                    <a:moveTo>
                      <a:pt x="88" y="59"/>
                    </a:moveTo>
                    <a:lnTo>
                      <a:pt x="90" y="54"/>
                    </a:lnTo>
                    <a:lnTo>
                      <a:pt x="90" y="47"/>
                    </a:lnTo>
                    <a:lnTo>
                      <a:pt x="90" y="42"/>
                    </a:lnTo>
                    <a:lnTo>
                      <a:pt x="90" y="36"/>
                    </a:lnTo>
                    <a:lnTo>
                      <a:pt x="94" y="42"/>
                    </a:lnTo>
                    <a:lnTo>
                      <a:pt x="96" y="48"/>
                    </a:lnTo>
                    <a:lnTo>
                      <a:pt x="100" y="55"/>
                    </a:lnTo>
                    <a:lnTo>
                      <a:pt x="104" y="61"/>
                    </a:lnTo>
                    <a:lnTo>
                      <a:pt x="108" y="69"/>
                    </a:lnTo>
                    <a:lnTo>
                      <a:pt x="113" y="74"/>
                    </a:lnTo>
                    <a:lnTo>
                      <a:pt x="120" y="80"/>
                    </a:lnTo>
                    <a:lnTo>
                      <a:pt x="128" y="84"/>
                    </a:lnTo>
                    <a:lnTo>
                      <a:pt x="137" y="90"/>
                    </a:lnTo>
                    <a:lnTo>
                      <a:pt x="141" y="88"/>
                    </a:lnTo>
                    <a:lnTo>
                      <a:pt x="142" y="84"/>
                    </a:lnTo>
                    <a:lnTo>
                      <a:pt x="143" y="79"/>
                    </a:lnTo>
                    <a:lnTo>
                      <a:pt x="143" y="74"/>
                    </a:lnTo>
                    <a:lnTo>
                      <a:pt x="147" y="83"/>
                    </a:lnTo>
                    <a:lnTo>
                      <a:pt x="152" y="90"/>
                    </a:lnTo>
                    <a:lnTo>
                      <a:pt x="157" y="98"/>
                    </a:lnTo>
                    <a:lnTo>
                      <a:pt x="165" y="103"/>
                    </a:lnTo>
                    <a:lnTo>
                      <a:pt x="152" y="102"/>
                    </a:lnTo>
                    <a:lnTo>
                      <a:pt x="138" y="101"/>
                    </a:lnTo>
                    <a:lnTo>
                      <a:pt x="125" y="98"/>
                    </a:lnTo>
                    <a:lnTo>
                      <a:pt x="113" y="98"/>
                    </a:lnTo>
                    <a:lnTo>
                      <a:pt x="100" y="97"/>
                    </a:lnTo>
                    <a:lnTo>
                      <a:pt x="87" y="97"/>
                    </a:lnTo>
                    <a:lnTo>
                      <a:pt x="74" y="98"/>
                    </a:lnTo>
                    <a:lnTo>
                      <a:pt x="63" y="101"/>
                    </a:lnTo>
                    <a:lnTo>
                      <a:pt x="67" y="97"/>
                    </a:lnTo>
                    <a:lnTo>
                      <a:pt x="71" y="94"/>
                    </a:lnTo>
                    <a:lnTo>
                      <a:pt x="77" y="93"/>
                    </a:lnTo>
                    <a:lnTo>
                      <a:pt x="83" y="93"/>
                    </a:lnTo>
                    <a:lnTo>
                      <a:pt x="88" y="92"/>
                    </a:lnTo>
                    <a:lnTo>
                      <a:pt x="95" y="90"/>
                    </a:lnTo>
                    <a:lnTo>
                      <a:pt x="101" y="89"/>
                    </a:lnTo>
                    <a:lnTo>
                      <a:pt x="106" y="85"/>
                    </a:lnTo>
                    <a:lnTo>
                      <a:pt x="99" y="79"/>
                    </a:lnTo>
                    <a:lnTo>
                      <a:pt x="90" y="75"/>
                    </a:lnTo>
                    <a:lnTo>
                      <a:pt x="80" y="73"/>
                    </a:lnTo>
                    <a:lnTo>
                      <a:pt x="69" y="71"/>
                    </a:lnTo>
                    <a:lnTo>
                      <a:pt x="58" y="70"/>
                    </a:lnTo>
                    <a:lnTo>
                      <a:pt x="48" y="69"/>
                    </a:lnTo>
                    <a:lnTo>
                      <a:pt x="36" y="68"/>
                    </a:lnTo>
                    <a:lnTo>
                      <a:pt x="26" y="65"/>
                    </a:lnTo>
                    <a:lnTo>
                      <a:pt x="33" y="62"/>
                    </a:lnTo>
                    <a:lnTo>
                      <a:pt x="43" y="62"/>
                    </a:lnTo>
                    <a:lnTo>
                      <a:pt x="50" y="60"/>
                    </a:lnTo>
                    <a:lnTo>
                      <a:pt x="54" y="54"/>
                    </a:lnTo>
                    <a:lnTo>
                      <a:pt x="47" y="48"/>
                    </a:lnTo>
                    <a:lnTo>
                      <a:pt x="39" y="43"/>
                    </a:lnTo>
                    <a:lnTo>
                      <a:pt x="31" y="38"/>
                    </a:lnTo>
                    <a:lnTo>
                      <a:pt x="25" y="33"/>
                    </a:lnTo>
                    <a:lnTo>
                      <a:pt x="19" y="29"/>
                    </a:lnTo>
                    <a:lnTo>
                      <a:pt x="12" y="23"/>
                    </a:lnTo>
                    <a:lnTo>
                      <a:pt x="6" y="17"/>
                    </a:lnTo>
                    <a:lnTo>
                      <a:pt x="0" y="9"/>
                    </a:lnTo>
                    <a:lnTo>
                      <a:pt x="7" y="13"/>
                    </a:lnTo>
                    <a:lnTo>
                      <a:pt x="17" y="19"/>
                    </a:lnTo>
                    <a:lnTo>
                      <a:pt x="26" y="24"/>
                    </a:lnTo>
                    <a:lnTo>
                      <a:pt x="34" y="19"/>
                    </a:lnTo>
                    <a:lnTo>
                      <a:pt x="34" y="0"/>
                    </a:lnTo>
                    <a:lnTo>
                      <a:pt x="38" y="10"/>
                    </a:lnTo>
                    <a:lnTo>
                      <a:pt x="41" y="21"/>
                    </a:lnTo>
                    <a:lnTo>
                      <a:pt x="47" y="29"/>
                    </a:lnTo>
                    <a:lnTo>
                      <a:pt x="53" y="38"/>
                    </a:lnTo>
                    <a:lnTo>
                      <a:pt x="59" y="45"/>
                    </a:lnTo>
                    <a:lnTo>
                      <a:pt x="68" y="51"/>
                    </a:lnTo>
                    <a:lnTo>
                      <a:pt x="78" y="56"/>
                    </a:lnTo>
                    <a:lnTo>
                      <a:pt x="88" y="5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1" name="Freeform 53"/>
              <p:cNvSpPr>
                <a:spLocks/>
              </p:cNvSpPr>
              <p:nvPr/>
            </p:nvSpPr>
            <p:spPr bwMode="auto">
              <a:xfrm>
                <a:off x="3751" y="2844"/>
                <a:ext cx="161" cy="110"/>
              </a:xfrm>
              <a:custGeom>
                <a:avLst/>
                <a:gdLst>
                  <a:gd name="T0" fmla="*/ 1850 w 144"/>
                  <a:gd name="T1" fmla="*/ 448 h 97"/>
                  <a:gd name="T2" fmla="*/ 1904 w 144"/>
                  <a:gd name="T3" fmla="*/ 348 h 97"/>
                  <a:gd name="T4" fmla="*/ 1969 w 144"/>
                  <a:gd name="T5" fmla="*/ 269 h 97"/>
                  <a:gd name="T6" fmla="*/ 1997 w 144"/>
                  <a:gd name="T7" fmla="*/ 145 h 97"/>
                  <a:gd name="T8" fmla="*/ 2068 w 144"/>
                  <a:gd name="T9" fmla="*/ 3 h 97"/>
                  <a:gd name="T10" fmla="*/ 2104 w 144"/>
                  <a:gd name="T11" fmla="*/ 164 h 97"/>
                  <a:gd name="T12" fmla="*/ 1989 w 144"/>
                  <a:gd name="T13" fmla="*/ 346 h 97"/>
                  <a:gd name="T14" fmla="*/ 1867 w 144"/>
                  <a:gd name="T15" fmla="*/ 448 h 97"/>
                  <a:gd name="T16" fmla="*/ 1750 w 144"/>
                  <a:gd name="T17" fmla="*/ 576 h 97"/>
                  <a:gd name="T18" fmla="*/ 1649 w 144"/>
                  <a:gd name="T19" fmla="*/ 737 h 97"/>
                  <a:gd name="T20" fmla="*/ 1649 w 144"/>
                  <a:gd name="T21" fmla="*/ 836 h 97"/>
                  <a:gd name="T22" fmla="*/ 1761 w 144"/>
                  <a:gd name="T23" fmla="*/ 902 h 97"/>
                  <a:gd name="T24" fmla="*/ 2046 w 144"/>
                  <a:gd name="T25" fmla="*/ 923 h 97"/>
                  <a:gd name="T26" fmla="*/ 1883 w 144"/>
                  <a:gd name="T27" fmla="*/ 948 h 97"/>
                  <a:gd name="T28" fmla="*/ 1750 w 144"/>
                  <a:gd name="T29" fmla="*/ 953 h 97"/>
                  <a:gd name="T30" fmla="*/ 1578 w 144"/>
                  <a:gd name="T31" fmla="*/ 1047 h 97"/>
                  <a:gd name="T32" fmla="*/ 1464 w 144"/>
                  <a:gd name="T33" fmla="*/ 1123 h 97"/>
                  <a:gd name="T34" fmla="*/ 1319 w 144"/>
                  <a:gd name="T35" fmla="*/ 1221 h 97"/>
                  <a:gd name="T36" fmla="*/ 1171 w 144"/>
                  <a:gd name="T37" fmla="*/ 1315 h 97"/>
                  <a:gd name="T38" fmla="*/ 1021 w 144"/>
                  <a:gd name="T39" fmla="*/ 1445 h 97"/>
                  <a:gd name="T40" fmla="*/ 896 w 144"/>
                  <a:gd name="T41" fmla="*/ 1526 h 97"/>
                  <a:gd name="T42" fmla="*/ 899 w 144"/>
                  <a:gd name="T43" fmla="*/ 1691 h 97"/>
                  <a:gd name="T44" fmla="*/ 1021 w 144"/>
                  <a:gd name="T45" fmla="*/ 1731 h 97"/>
                  <a:gd name="T46" fmla="*/ 1184 w 144"/>
                  <a:gd name="T47" fmla="*/ 1787 h 97"/>
                  <a:gd name="T48" fmla="*/ 1277 w 144"/>
                  <a:gd name="T49" fmla="*/ 1918 h 97"/>
                  <a:gd name="T50" fmla="*/ 1127 w 144"/>
                  <a:gd name="T51" fmla="*/ 1892 h 97"/>
                  <a:gd name="T52" fmla="*/ 964 w 144"/>
                  <a:gd name="T53" fmla="*/ 1877 h 97"/>
                  <a:gd name="T54" fmla="*/ 801 w 144"/>
                  <a:gd name="T55" fmla="*/ 1877 h 97"/>
                  <a:gd name="T56" fmla="*/ 617 w 144"/>
                  <a:gd name="T57" fmla="*/ 1892 h 97"/>
                  <a:gd name="T58" fmla="*/ 458 w 144"/>
                  <a:gd name="T59" fmla="*/ 1892 h 97"/>
                  <a:gd name="T60" fmla="*/ 264 w 144"/>
                  <a:gd name="T61" fmla="*/ 1918 h 97"/>
                  <a:gd name="T62" fmla="*/ 121 w 144"/>
                  <a:gd name="T63" fmla="*/ 1939 h 97"/>
                  <a:gd name="T64" fmla="*/ 0 w 144"/>
                  <a:gd name="T65" fmla="*/ 1999 h 97"/>
                  <a:gd name="T66" fmla="*/ 135 w 144"/>
                  <a:gd name="T67" fmla="*/ 1821 h 97"/>
                  <a:gd name="T68" fmla="*/ 236 w 144"/>
                  <a:gd name="T69" fmla="*/ 1639 h 97"/>
                  <a:gd name="T70" fmla="*/ 293 w 144"/>
                  <a:gd name="T71" fmla="*/ 1346 h 97"/>
                  <a:gd name="T72" fmla="*/ 353 w 144"/>
                  <a:gd name="T73" fmla="*/ 1123 h 97"/>
                  <a:gd name="T74" fmla="*/ 413 w 144"/>
                  <a:gd name="T75" fmla="*/ 1123 h 97"/>
                  <a:gd name="T76" fmla="*/ 413 w 144"/>
                  <a:gd name="T77" fmla="*/ 1274 h 97"/>
                  <a:gd name="T78" fmla="*/ 410 w 144"/>
                  <a:gd name="T79" fmla="*/ 1445 h 97"/>
                  <a:gd name="T80" fmla="*/ 413 w 144"/>
                  <a:gd name="T81" fmla="*/ 1567 h 97"/>
                  <a:gd name="T82" fmla="*/ 485 w 144"/>
                  <a:gd name="T83" fmla="*/ 1655 h 97"/>
                  <a:gd name="T84" fmla="*/ 678 w 144"/>
                  <a:gd name="T85" fmla="*/ 1390 h 97"/>
                  <a:gd name="T86" fmla="*/ 807 w 144"/>
                  <a:gd name="T87" fmla="*/ 1123 h 97"/>
                  <a:gd name="T88" fmla="*/ 899 w 144"/>
                  <a:gd name="T89" fmla="*/ 804 h 97"/>
                  <a:gd name="T90" fmla="*/ 974 w 144"/>
                  <a:gd name="T91" fmla="*/ 395 h 97"/>
                  <a:gd name="T92" fmla="*/ 1021 w 144"/>
                  <a:gd name="T93" fmla="*/ 573 h 97"/>
                  <a:gd name="T94" fmla="*/ 1059 w 144"/>
                  <a:gd name="T95" fmla="*/ 737 h 97"/>
                  <a:gd name="T96" fmla="*/ 1021 w 144"/>
                  <a:gd name="T97" fmla="*/ 902 h 97"/>
                  <a:gd name="T98" fmla="*/ 974 w 144"/>
                  <a:gd name="T99" fmla="*/ 953 h 97"/>
                  <a:gd name="T100" fmla="*/ 1089 w 144"/>
                  <a:gd name="T101" fmla="*/ 1160 h 97"/>
                  <a:gd name="T102" fmla="*/ 1205 w 144"/>
                  <a:gd name="T103" fmla="*/ 1047 h 97"/>
                  <a:gd name="T104" fmla="*/ 1309 w 144"/>
                  <a:gd name="T105" fmla="*/ 923 h 97"/>
                  <a:gd name="T106" fmla="*/ 1400 w 144"/>
                  <a:gd name="T107" fmla="*/ 795 h 97"/>
                  <a:gd name="T108" fmla="*/ 1464 w 144"/>
                  <a:gd name="T109" fmla="*/ 633 h 97"/>
                  <a:gd name="T110" fmla="*/ 1523 w 144"/>
                  <a:gd name="T111" fmla="*/ 448 h 97"/>
                  <a:gd name="T112" fmla="*/ 1618 w 144"/>
                  <a:gd name="T113" fmla="*/ 305 h 97"/>
                  <a:gd name="T114" fmla="*/ 1655 w 144"/>
                  <a:gd name="T115" fmla="*/ 145 h 97"/>
                  <a:gd name="T116" fmla="*/ 1707 w 144"/>
                  <a:gd name="T117" fmla="*/ 0 h 97"/>
                  <a:gd name="T118" fmla="*/ 1764 w 144"/>
                  <a:gd name="T119" fmla="*/ 100 h 97"/>
                  <a:gd name="T120" fmla="*/ 1761 w 144"/>
                  <a:gd name="T121" fmla="*/ 269 h 97"/>
                  <a:gd name="T122" fmla="*/ 1761 w 144"/>
                  <a:gd name="T123" fmla="*/ 395 h 97"/>
                  <a:gd name="T124" fmla="*/ 1850 w 144"/>
                  <a:gd name="T125" fmla="*/ 448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 h="97">
                    <a:moveTo>
                      <a:pt x="127" y="23"/>
                    </a:moveTo>
                    <a:lnTo>
                      <a:pt x="131" y="18"/>
                    </a:lnTo>
                    <a:lnTo>
                      <a:pt x="135" y="13"/>
                    </a:lnTo>
                    <a:lnTo>
                      <a:pt x="138" y="8"/>
                    </a:lnTo>
                    <a:lnTo>
                      <a:pt x="142" y="3"/>
                    </a:lnTo>
                    <a:lnTo>
                      <a:pt x="144" y="9"/>
                    </a:lnTo>
                    <a:lnTo>
                      <a:pt x="137" y="17"/>
                    </a:lnTo>
                    <a:lnTo>
                      <a:pt x="128" y="23"/>
                    </a:lnTo>
                    <a:lnTo>
                      <a:pt x="119" y="29"/>
                    </a:lnTo>
                    <a:lnTo>
                      <a:pt x="113" y="36"/>
                    </a:lnTo>
                    <a:lnTo>
                      <a:pt x="113" y="41"/>
                    </a:lnTo>
                    <a:lnTo>
                      <a:pt x="121" y="43"/>
                    </a:lnTo>
                    <a:lnTo>
                      <a:pt x="140" y="45"/>
                    </a:lnTo>
                    <a:lnTo>
                      <a:pt x="130" y="46"/>
                    </a:lnTo>
                    <a:lnTo>
                      <a:pt x="119" y="48"/>
                    </a:lnTo>
                    <a:lnTo>
                      <a:pt x="109" y="51"/>
                    </a:lnTo>
                    <a:lnTo>
                      <a:pt x="100" y="55"/>
                    </a:lnTo>
                    <a:lnTo>
                      <a:pt x="90" y="60"/>
                    </a:lnTo>
                    <a:lnTo>
                      <a:pt x="80" y="64"/>
                    </a:lnTo>
                    <a:lnTo>
                      <a:pt x="71" y="70"/>
                    </a:lnTo>
                    <a:lnTo>
                      <a:pt x="61" y="75"/>
                    </a:lnTo>
                    <a:lnTo>
                      <a:pt x="62" y="83"/>
                    </a:lnTo>
                    <a:lnTo>
                      <a:pt x="71" y="85"/>
                    </a:lnTo>
                    <a:lnTo>
                      <a:pt x="81" y="88"/>
                    </a:lnTo>
                    <a:lnTo>
                      <a:pt x="88" y="94"/>
                    </a:lnTo>
                    <a:lnTo>
                      <a:pt x="78" y="93"/>
                    </a:lnTo>
                    <a:lnTo>
                      <a:pt x="66" y="92"/>
                    </a:lnTo>
                    <a:lnTo>
                      <a:pt x="55" y="92"/>
                    </a:lnTo>
                    <a:lnTo>
                      <a:pt x="42" y="93"/>
                    </a:lnTo>
                    <a:lnTo>
                      <a:pt x="31" y="93"/>
                    </a:lnTo>
                    <a:lnTo>
                      <a:pt x="19" y="94"/>
                    </a:lnTo>
                    <a:lnTo>
                      <a:pt x="9" y="95"/>
                    </a:lnTo>
                    <a:lnTo>
                      <a:pt x="0" y="97"/>
                    </a:lnTo>
                    <a:lnTo>
                      <a:pt x="10" y="89"/>
                    </a:lnTo>
                    <a:lnTo>
                      <a:pt x="17" y="79"/>
                    </a:lnTo>
                    <a:lnTo>
                      <a:pt x="20" y="66"/>
                    </a:lnTo>
                    <a:lnTo>
                      <a:pt x="24" y="55"/>
                    </a:lnTo>
                    <a:lnTo>
                      <a:pt x="29" y="55"/>
                    </a:lnTo>
                    <a:lnTo>
                      <a:pt x="29" y="62"/>
                    </a:lnTo>
                    <a:lnTo>
                      <a:pt x="28" y="70"/>
                    </a:lnTo>
                    <a:lnTo>
                      <a:pt x="29" y="76"/>
                    </a:lnTo>
                    <a:lnTo>
                      <a:pt x="33" y="81"/>
                    </a:lnTo>
                    <a:lnTo>
                      <a:pt x="46" y="69"/>
                    </a:lnTo>
                    <a:lnTo>
                      <a:pt x="56" y="55"/>
                    </a:lnTo>
                    <a:lnTo>
                      <a:pt x="62" y="39"/>
                    </a:lnTo>
                    <a:lnTo>
                      <a:pt x="67" y="20"/>
                    </a:lnTo>
                    <a:lnTo>
                      <a:pt x="71" y="28"/>
                    </a:lnTo>
                    <a:lnTo>
                      <a:pt x="72" y="36"/>
                    </a:lnTo>
                    <a:lnTo>
                      <a:pt x="71" y="43"/>
                    </a:lnTo>
                    <a:lnTo>
                      <a:pt x="67" y="48"/>
                    </a:lnTo>
                    <a:lnTo>
                      <a:pt x="75" y="56"/>
                    </a:lnTo>
                    <a:lnTo>
                      <a:pt x="83" y="51"/>
                    </a:lnTo>
                    <a:lnTo>
                      <a:pt x="89" y="45"/>
                    </a:lnTo>
                    <a:lnTo>
                      <a:pt x="95" y="38"/>
                    </a:lnTo>
                    <a:lnTo>
                      <a:pt x="100" y="31"/>
                    </a:lnTo>
                    <a:lnTo>
                      <a:pt x="105" y="23"/>
                    </a:lnTo>
                    <a:lnTo>
                      <a:pt x="111" y="15"/>
                    </a:lnTo>
                    <a:lnTo>
                      <a:pt x="114" y="8"/>
                    </a:lnTo>
                    <a:lnTo>
                      <a:pt x="118" y="0"/>
                    </a:lnTo>
                    <a:lnTo>
                      <a:pt x="122" y="5"/>
                    </a:lnTo>
                    <a:lnTo>
                      <a:pt x="121" y="13"/>
                    </a:lnTo>
                    <a:lnTo>
                      <a:pt x="121" y="20"/>
                    </a:lnTo>
                    <a:lnTo>
                      <a:pt x="127" y="2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2" name="Freeform 54"/>
              <p:cNvSpPr>
                <a:spLocks/>
              </p:cNvSpPr>
              <p:nvPr/>
            </p:nvSpPr>
            <p:spPr bwMode="auto">
              <a:xfrm>
                <a:off x="3446" y="2992"/>
                <a:ext cx="137" cy="93"/>
              </a:xfrm>
              <a:custGeom>
                <a:avLst/>
                <a:gdLst>
                  <a:gd name="T0" fmla="*/ 1578 w 123"/>
                  <a:gd name="T1" fmla="*/ 948 h 82"/>
                  <a:gd name="T2" fmla="*/ 1608 w 123"/>
                  <a:gd name="T3" fmla="*/ 1047 h 82"/>
                  <a:gd name="T4" fmla="*/ 1638 w 123"/>
                  <a:gd name="T5" fmla="*/ 1161 h 82"/>
                  <a:gd name="T6" fmla="*/ 1638 w 123"/>
                  <a:gd name="T7" fmla="*/ 1275 h 82"/>
                  <a:gd name="T8" fmla="*/ 1638 w 123"/>
                  <a:gd name="T9" fmla="*/ 1446 h 82"/>
                  <a:gd name="T10" fmla="*/ 1546 w 123"/>
                  <a:gd name="T11" fmla="*/ 1519 h 82"/>
                  <a:gd name="T12" fmla="*/ 1471 w 123"/>
                  <a:gd name="T13" fmla="*/ 1640 h 82"/>
                  <a:gd name="T14" fmla="*/ 1370 w 123"/>
                  <a:gd name="T15" fmla="*/ 1668 h 82"/>
                  <a:gd name="T16" fmla="*/ 1246 w 123"/>
                  <a:gd name="T17" fmla="*/ 1655 h 82"/>
                  <a:gd name="T18" fmla="*/ 1077 w 123"/>
                  <a:gd name="T19" fmla="*/ 1081 h 82"/>
                  <a:gd name="T20" fmla="*/ 1043 w 123"/>
                  <a:gd name="T21" fmla="*/ 1077 h 82"/>
                  <a:gd name="T22" fmla="*/ 967 w 123"/>
                  <a:gd name="T23" fmla="*/ 953 h 82"/>
                  <a:gd name="T24" fmla="*/ 858 w 123"/>
                  <a:gd name="T25" fmla="*/ 840 h 82"/>
                  <a:gd name="T26" fmla="*/ 704 w 123"/>
                  <a:gd name="T27" fmla="*/ 653 h 82"/>
                  <a:gd name="T28" fmla="*/ 557 w 123"/>
                  <a:gd name="T29" fmla="*/ 505 h 82"/>
                  <a:gd name="T30" fmla="*/ 368 w 123"/>
                  <a:gd name="T31" fmla="*/ 348 h 82"/>
                  <a:gd name="T32" fmla="*/ 205 w 123"/>
                  <a:gd name="T33" fmla="*/ 269 h 82"/>
                  <a:gd name="T34" fmla="*/ 2 w 123"/>
                  <a:gd name="T35" fmla="*/ 164 h 82"/>
                  <a:gd name="T36" fmla="*/ 0 w 123"/>
                  <a:gd name="T37" fmla="*/ 0 h 82"/>
                  <a:gd name="T38" fmla="*/ 205 w 123"/>
                  <a:gd name="T39" fmla="*/ 100 h 82"/>
                  <a:gd name="T40" fmla="*/ 391 w 123"/>
                  <a:gd name="T41" fmla="*/ 211 h 82"/>
                  <a:gd name="T42" fmla="*/ 567 w 123"/>
                  <a:gd name="T43" fmla="*/ 392 h 82"/>
                  <a:gd name="T44" fmla="*/ 750 w 123"/>
                  <a:gd name="T45" fmla="*/ 558 h 82"/>
                  <a:gd name="T46" fmla="*/ 936 w 123"/>
                  <a:gd name="T47" fmla="*/ 713 h 82"/>
                  <a:gd name="T48" fmla="*/ 1142 w 123"/>
                  <a:gd name="T49" fmla="*/ 836 h 82"/>
                  <a:gd name="T50" fmla="*/ 1343 w 123"/>
                  <a:gd name="T51" fmla="*/ 918 h 82"/>
                  <a:gd name="T52" fmla="*/ 1578 w 123"/>
                  <a:gd name="T53" fmla="*/ 948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3" h="82">
                    <a:moveTo>
                      <a:pt x="118" y="46"/>
                    </a:moveTo>
                    <a:lnTo>
                      <a:pt x="122" y="51"/>
                    </a:lnTo>
                    <a:lnTo>
                      <a:pt x="123" y="56"/>
                    </a:lnTo>
                    <a:lnTo>
                      <a:pt x="123" y="62"/>
                    </a:lnTo>
                    <a:lnTo>
                      <a:pt x="123" y="70"/>
                    </a:lnTo>
                    <a:lnTo>
                      <a:pt x="117" y="74"/>
                    </a:lnTo>
                    <a:lnTo>
                      <a:pt x="110" y="79"/>
                    </a:lnTo>
                    <a:lnTo>
                      <a:pt x="103" y="82"/>
                    </a:lnTo>
                    <a:lnTo>
                      <a:pt x="94" y="80"/>
                    </a:lnTo>
                    <a:lnTo>
                      <a:pt x="81" y="54"/>
                    </a:lnTo>
                    <a:lnTo>
                      <a:pt x="79" y="53"/>
                    </a:lnTo>
                    <a:lnTo>
                      <a:pt x="73" y="48"/>
                    </a:lnTo>
                    <a:lnTo>
                      <a:pt x="65" y="42"/>
                    </a:lnTo>
                    <a:lnTo>
                      <a:pt x="53" y="33"/>
                    </a:lnTo>
                    <a:lnTo>
                      <a:pt x="42" y="25"/>
                    </a:lnTo>
                    <a:lnTo>
                      <a:pt x="28" y="18"/>
                    </a:lnTo>
                    <a:lnTo>
                      <a:pt x="15" y="13"/>
                    </a:lnTo>
                    <a:lnTo>
                      <a:pt x="2" y="9"/>
                    </a:lnTo>
                    <a:lnTo>
                      <a:pt x="0" y="0"/>
                    </a:lnTo>
                    <a:lnTo>
                      <a:pt x="15" y="5"/>
                    </a:lnTo>
                    <a:lnTo>
                      <a:pt x="29" y="11"/>
                    </a:lnTo>
                    <a:lnTo>
                      <a:pt x="43" y="19"/>
                    </a:lnTo>
                    <a:lnTo>
                      <a:pt x="57" y="27"/>
                    </a:lnTo>
                    <a:lnTo>
                      <a:pt x="71" y="34"/>
                    </a:lnTo>
                    <a:lnTo>
                      <a:pt x="85" y="41"/>
                    </a:lnTo>
                    <a:lnTo>
                      <a:pt x="101" y="44"/>
                    </a:lnTo>
                    <a:lnTo>
                      <a:pt x="118"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3" name="Freeform 55"/>
              <p:cNvSpPr>
                <a:spLocks/>
              </p:cNvSpPr>
              <p:nvPr/>
            </p:nvSpPr>
            <p:spPr bwMode="auto">
              <a:xfrm>
                <a:off x="2245" y="2999"/>
                <a:ext cx="408" cy="189"/>
              </a:xfrm>
              <a:custGeom>
                <a:avLst/>
                <a:gdLst>
                  <a:gd name="T0" fmla="*/ 4951 w 366"/>
                  <a:gd name="T1" fmla="*/ 239 h 167"/>
                  <a:gd name="T2" fmla="*/ 4754 w 366"/>
                  <a:gd name="T3" fmla="*/ 377 h 167"/>
                  <a:gd name="T4" fmla="*/ 4517 w 366"/>
                  <a:gd name="T5" fmla="*/ 377 h 167"/>
                  <a:gd name="T6" fmla="*/ 4263 w 366"/>
                  <a:gd name="T7" fmla="*/ 427 h 167"/>
                  <a:gd name="T8" fmla="*/ 3919 w 366"/>
                  <a:gd name="T9" fmla="*/ 643 h 167"/>
                  <a:gd name="T10" fmla="*/ 3574 w 366"/>
                  <a:gd name="T11" fmla="*/ 1015 h 167"/>
                  <a:gd name="T12" fmla="*/ 3305 w 366"/>
                  <a:gd name="T13" fmla="*/ 1530 h 167"/>
                  <a:gd name="T14" fmla="*/ 3106 w 366"/>
                  <a:gd name="T15" fmla="*/ 2102 h 167"/>
                  <a:gd name="T16" fmla="*/ 3078 w 366"/>
                  <a:gd name="T17" fmla="*/ 2567 h 167"/>
                  <a:gd name="T18" fmla="*/ 2980 w 366"/>
                  <a:gd name="T19" fmla="*/ 2860 h 167"/>
                  <a:gd name="T20" fmla="*/ 2860 w 366"/>
                  <a:gd name="T21" fmla="*/ 2905 h 167"/>
                  <a:gd name="T22" fmla="*/ 2668 w 366"/>
                  <a:gd name="T23" fmla="*/ 2860 h 167"/>
                  <a:gd name="T24" fmla="*/ 2476 w 366"/>
                  <a:gd name="T25" fmla="*/ 2905 h 167"/>
                  <a:gd name="T26" fmla="*/ 2279 w 366"/>
                  <a:gd name="T27" fmla="*/ 3002 h 167"/>
                  <a:gd name="T28" fmla="*/ 2147 w 366"/>
                  <a:gd name="T29" fmla="*/ 3171 h 167"/>
                  <a:gd name="T30" fmla="*/ 1982 w 366"/>
                  <a:gd name="T31" fmla="*/ 3237 h 167"/>
                  <a:gd name="T32" fmla="*/ 1869 w 366"/>
                  <a:gd name="T33" fmla="*/ 3013 h 167"/>
                  <a:gd name="T34" fmla="*/ 1700 w 366"/>
                  <a:gd name="T35" fmla="*/ 2962 h 167"/>
                  <a:gd name="T36" fmla="*/ 1525 w 366"/>
                  <a:gd name="T37" fmla="*/ 2872 h 167"/>
                  <a:gd name="T38" fmla="*/ 1302 w 366"/>
                  <a:gd name="T39" fmla="*/ 3002 h 167"/>
                  <a:gd name="T40" fmla="*/ 1085 w 366"/>
                  <a:gd name="T41" fmla="*/ 3121 h 167"/>
                  <a:gd name="T42" fmla="*/ 940 w 366"/>
                  <a:gd name="T43" fmla="*/ 3046 h 167"/>
                  <a:gd name="T44" fmla="*/ 797 w 366"/>
                  <a:gd name="T45" fmla="*/ 2692 h 167"/>
                  <a:gd name="T46" fmla="*/ 603 w 366"/>
                  <a:gd name="T47" fmla="*/ 2510 h 167"/>
                  <a:gd name="T48" fmla="*/ 361 w 366"/>
                  <a:gd name="T49" fmla="*/ 2352 h 167"/>
                  <a:gd name="T50" fmla="*/ 117 w 366"/>
                  <a:gd name="T51" fmla="*/ 2233 h 167"/>
                  <a:gd name="T52" fmla="*/ 145 w 366"/>
                  <a:gd name="T53" fmla="*/ 2102 h 167"/>
                  <a:gd name="T54" fmla="*/ 388 w 366"/>
                  <a:gd name="T55" fmla="*/ 1933 h 167"/>
                  <a:gd name="T56" fmla="*/ 608 w 366"/>
                  <a:gd name="T57" fmla="*/ 1732 h 167"/>
                  <a:gd name="T58" fmla="*/ 756 w 366"/>
                  <a:gd name="T59" fmla="*/ 1383 h 167"/>
                  <a:gd name="T60" fmla="*/ 873 w 366"/>
                  <a:gd name="T61" fmla="*/ 1149 h 167"/>
                  <a:gd name="T62" fmla="*/ 1066 w 366"/>
                  <a:gd name="T63" fmla="*/ 1247 h 167"/>
                  <a:gd name="T64" fmla="*/ 1324 w 366"/>
                  <a:gd name="T65" fmla="*/ 1195 h 167"/>
                  <a:gd name="T66" fmla="*/ 1582 w 366"/>
                  <a:gd name="T67" fmla="*/ 999 h 167"/>
                  <a:gd name="T68" fmla="*/ 1700 w 366"/>
                  <a:gd name="T69" fmla="*/ 610 h 167"/>
                  <a:gd name="T70" fmla="*/ 1806 w 366"/>
                  <a:gd name="T71" fmla="*/ 502 h 167"/>
                  <a:gd name="T72" fmla="*/ 2013 w 366"/>
                  <a:gd name="T73" fmla="*/ 568 h 167"/>
                  <a:gd name="T74" fmla="*/ 2221 w 366"/>
                  <a:gd name="T75" fmla="*/ 643 h 167"/>
                  <a:gd name="T76" fmla="*/ 2462 w 366"/>
                  <a:gd name="T77" fmla="*/ 539 h 167"/>
                  <a:gd name="T78" fmla="*/ 2660 w 366"/>
                  <a:gd name="T79" fmla="*/ 333 h 167"/>
                  <a:gd name="T80" fmla="*/ 2974 w 366"/>
                  <a:gd name="T81" fmla="*/ 476 h 167"/>
                  <a:gd name="T82" fmla="*/ 3511 w 366"/>
                  <a:gd name="T83" fmla="*/ 502 h 167"/>
                  <a:gd name="T84" fmla="*/ 4064 w 366"/>
                  <a:gd name="T85" fmla="*/ 239 h 167"/>
                  <a:gd name="T86" fmla="*/ 4659 w 366"/>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6" h="167">
                    <a:moveTo>
                      <a:pt x="366" y="3"/>
                    </a:moveTo>
                    <a:lnTo>
                      <a:pt x="365" y="12"/>
                    </a:lnTo>
                    <a:lnTo>
                      <a:pt x="358" y="18"/>
                    </a:lnTo>
                    <a:lnTo>
                      <a:pt x="352" y="19"/>
                    </a:lnTo>
                    <a:lnTo>
                      <a:pt x="342" y="19"/>
                    </a:lnTo>
                    <a:lnTo>
                      <a:pt x="333" y="19"/>
                    </a:lnTo>
                    <a:lnTo>
                      <a:pt x="323" y="19"/>
                    </a:lnTo>
                    <a:lnTo>
                      <a:pt x="314" y="22"/>
                    </a:lnTo>
                    <a:lnTo>
                      <a:pt x="306" y="26"/>
                    </a:lnTo>
                    <a:lnTo>
                      <a:pt x="290" y="33"/>
                    </a:lnTo>
                    <a:lnTo>
                      <a:pt x="276" y="42"/>
                    </a:lnTo>
                    <a:lnTo>
                      <a:pt x="263" y="52"/>
                    </a:lnTo>
                    <a:lnTo>
                      <a:pt x="252" y="64"/>
                    </a:lnTo>
                    <a:lnTo>
                      <a:pt x="243" y="78"/>
                    </a:lnTo>
                    <a:lnTo>
                      <a:pt x="235" y="93"/>
                    </a:lnTo>
                    <a:lnTo>
                      <a:pt x="229" y="109"/>
                    </a:lnTo>
                    <a:lnTo>
                      <a:pt x="225" y="128"/>
                    </a:lnTo>
                    <a:lnTo>
                      <a:pt x="228" y="132"/>
                    </a:lnTo>
                    <a:lnTo>
                      <a:pt x="226" y="139"/>
                    </a:lnTo>
                    <a:lnTo>
                      <a:pt x="221" y="146"/>
                    </a:lnTo>
                    <a:lnTo>
                      <a:pt x="217" y="153"/>
                    </a:lnTo>
                    <a:lnTo>
                      <a:pt x="211" y="149"/>
                    </a:lnTo>
                    <a:lnTo>
                      <a:pt x="205" y="146"/>
                    </a:lnTo>
                    <a:lnTo>
                      <a:pt x="197" y="146"/>
                    </a:lnTo>
                    <a:lnTo>
                      <a:pt x="191" y="147"/>
                    </a:lnTo>
                    <a:lnTo>
                      <a:pt x="183" y="149"/>
                    </a:lnTo>
                    <a:lnTo>
                      <a:pt x="176" y="151"/>
                    </a:lnTo>
                    <a:lnTo>
                      <a:pt x="169" y="154"/>
                    </a:lnTo>
                    <a:lnTo>
                      <a:pt x="162" y="155"/>
                    </a:lnTo>
                    <a:lnTo>
                      <a:pt x="159" y="163"/>
                    </a:lnTo>
                    <a:lnTo>
                      <a:pt x="153" y="167"/>
                    </a:lnTo>
                    <a:lnTo>
                      <a:pt x="145" y="165"/>
                    </a:lnTo>
                    <a:lnTo>
                      <a:pt x="139" y="163"/>
                    </a:lnTo>
                    <a:lnTo>
                      <a:pt x="137" y="155"/>
                    </a:lnTo>
                    <a:lnTo>
                      <a:pt x="132" y="153"/>
                    </a:lnTo>
                    <a:lnTo>
                      <a:pt x="125" y="151"/>
                    </a:lnTo>
                    <a:lnTo>
                      <a:pt x="118" y="149"/>
                    </a:lnTo>
                    <a:lnTo>
                      <a:pt x="112" y="147"/>
                    </a:lnTo>
                    <a:lnTo>
                      <a:pt x="104" y="150"/>
                    </a:lnTo>
                    <a:lnTo>
                      <a:pt x="96" y="154"/>
                    </a:lnTo>
                    <a:lnTo>
                      <a:pt x="88" y="158"/>
                    </a:lnTo>
                    <a:lnTo>
                      <a:pt x="80" y="160"/>
                    </a:lnTo>
                    <a:lnTo>
                      <a:pt x="74" y="160"/>
                    </a:lnTo>
                    <a:lnTo>
                      <a:pt x="69" y="156"/>
                    </a:lnTo>
                    <a:lnTo>
                      <a:pt x="66" y="145"/>
                    </a:lnTo>
                    <a:lnTo>
                      <a:pt x="59" y="139"/>
                    </a:lnTo>
                    <a:lnTo>
                      <a:pt x="51" y="134"/>
                    </a:lnTo>
                    <a:lnTo>
                      <a:pt x="44" y="128"/>
                    </a:lnTo>
                    <a:lnTo>
                      <a:pt x="36" y="125"/>
                    </a:lnTo>
                    <a:lnTo>
                      <a:pt x="27" y="121"/>
                    </a:lnTo>
                    <a:lnTo>
                      <a:pt x="18" y="117"/>
                    </a:lnTo>
                    <a:lnTo>
                      <a:pt x="9" y="114"/>
                    </a:lnTo>
                    <a:lnTo>
                      <a:pt x="0" y="113"/>
                    </a:lnTo>
                    <a:lnTo>
                      <a:pt x="11" y="109"/>
                    </a:lnTo>
                    <a:lnTo>
                      <a:pt x="19" y="104"/>
                    </a:lnTo>
                    <a:lnTo>
                      <a:pt x="28" y="99"/>
                    </a:lnTo>
                    <a:lnTo>
                      <a:pt x="37" y="93"/>
                    </a:lnTo>
                    <a:lnTo>
                      <a:pt x="45" y="88"/>
                    </a:lnTo>
                    <a:lnTo>
                      <a:pt x="51" y="80"/>
                    </a:lnTo>
                    <a:lnTo>
                      <a:pt x="56" y="71"/>
                    </a:lnTo>
                    <a:lnTo>
                      <a:pt x="59" y="62"/>
                    </a:lnTo>
                    <a:lnTo>
                      <a:pt x="65" y="59"/>
                    </a:lnTo>
                    <a:lnTo>
                      <a:pt x="71" y="61"/>
                    </a:lnTo>
                    <a:lnTo>
                      <a:pt x="79" y="64"/>
                    </a:lnTo>
                    <a:lnTo>
                      <a:pt x="87" y="64"/>
                    </a:lnTo>
                    <a:lnTo>
                      <a:pt x="98" y="61"/>
                    </a:lnTo>
                    <a:lnTo>
                      <a:pt x="107" y="57"/>
                    </a:lnTo>
                    <a:lnTo>
                      <a:pt x="116" y="50"/>
                    </a:lnTo>
                    <a:lnTo>
                      <a:pt x="122" y="40"/>
                    </a:lnTo>
                    <a:lnTo>
                      <a:pt x="125" y="31"/>
                    </a:lnTo>
                    <a:lnTo>
                      <a:pt x="129" y="26"/>
                    </a:lnTo>
                    <a:lnTo>
                      <a:pt x="134" y="26"/>
                    </a:lnTo>
                    <a:lnTo>
                      <a:pt x="141" y="27"/>
                    </a:lnTo>
                    <a:lnTo>
                      <a:pt x="149" y="29"/>
                    </a:lnTo>
                    <a:lnTo>
                      <a:pt x="157" y="32"/>
                    </a:lnTo>
                    <a:lnTo>
                      <a:pt x="164" y="33"/>
                    </a:lnTo>
                    <a:lnTo>
                      <a:pt x="170" y="31"/>
                    </a:lnTo>
                    <a:lnTo>
                      <a:pt x="181" y="27"/>
                    </a:lnTo>
                    <a:lnTo>
                      <a:pt x="188" y="22"/>
                    </a:lnTo>
                    <a:lnTo>
                      <a:pt x="196" y="17"/>
                    </a:lnTo>
                    <a:lnTo>
                      <a:pt x="202" y="13"/>
                    </a:lnTo>
                    <a:lnTo>
                      <a:pt x="220" y="24"/>
                    </a:lnTo>
                    <a:lnTo>
                      <a:pt x="239" y="28"/>
                    </a:lnTo>
                    <a:lnTo>
                      <a:pt x="259" y="26"/>
                    </a:lnTo>
                    <a:lnTo>
                      <a:pt x="280" y="19"/>
                    </a:lnTo>
                    <a:lnTo>
                      <a:pt x="300" y="12"/>
                    </a:lnTo>
                    <a:lnTo>
                      <a:pt x="322" y="4"/>
                    </a:lnTo>
                    <a:lnTo>
                      <a:pt x="343" y="0"/>
                    </a:lnTo>
                    <a:lnTo>
                      <a:pt x="366" y="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4" name="Freeform 56"/>
              <p:cNvSpPr>
                <a:spLocks/>
              </p:cNvSpPr>
              <p:nvPr/>
            </p:nvSpPr>
            <p:spPr bwMode="auto">
              <a:xfrm>
                <a:off x="2552" y="3066"/>
                <a:ext cx="60" cy="100"/>
              </a:xfrm>
              <a:custGeom>
                <a:avLst/>
                <a:gdLst>
                  <a:gd name="T0" fmla="*/ 3 w 54"/>
                  <a:gd name="T1" fmla="*/ 319 h 88"/>
                  <a:gd name="T2" fmla="*/ 87 w 54"/>
                  <a:gd name="T3" fmla="*/ 448 h 88"/>
                  <a:gd name="T4" fmla="*/ 148 w 54"/>
                  <a:gd name="T5" fmla="*/ 606 h 88"/>
                  <a:gd name="T6" fmla="*/ 210 w 54"/>
                  <a:gd name="T7" fmla="*/ 747 h 88"/>
                  <a:gd name="T8" fmla="*/ 277 w 54"/>
                  <a:gd name="T9" fmla="*/ 927 h 88"/>
                  <a:gd name="T10" fmla="*/ 356 w 54"/>
                  <a:gd name="T11" fmla="*/ 1053 h 88"/>
                  <a:gd name="T12" fmla="*/ 437 w 54"/>
                  <a:gd name="T13" fmla="*/ 1109 h 88"/>
                  <a:gd name="T14" fmla="*/ 540 w 54"/>
                  <a:gd name="T15" fmla="*/ 1151 h 88"/>
                  <a:gd name="T16" fmla="*/ 651 w 54"/>
                  <a:gd name="T17" fmla="*/ 1151 h 88"/>
                  <a:gd name="T18" fmla="*/ 667 w 54"/>
                  <a:gd name="T19" fmla="*/ 1432 h 88"/>
                  <a:gd name="T20" fmla="*/ 670 w 54"/>
                  <a:gd name="T21" fmla="*/ 1584 h 88"/>
                  <a:gd name="T22" fmla="*/ 667 w 54"/>
                  <a:gd name="T23" fmla="*/ 1689 h 88"/>
                  <a:gd name="T24" fmla="*/ 586 w 54"/>
                  <a:gd name="T25" fmla="*/ 1881 h 88"/>
                  <a:gd name="T26" fmla="*/ 440 w 54"/>
                  <a:gd name="T27" fmla="*/ 1916 h 88"/>
                  <a:gd name="T28" fmla="*/ 356 w 54"/>
                  <a:gd name="T29" fmla="*/ 1849 h 88"/>
                  <a:gd name="T30" fmla="*/ 308 w 54"/>
                  <a:gd name="T31" fmla="*/ 1740 h 88"/>
                  <a:gd name="T32" fmla="*/ 249 w 54"/>
                  <a:gd name="T33" fmla="*/ 1545 h 88"/>
                  <a:gd name="T34" fmla="*/ 233 w 54"/>
                  <a:gd name="T35" fmla="*/ 1149 h 88"/>
                  <a:gd name="T36" fmla="*/ 120 w 54"/>
                  <a:gd name="T37" fmla="*/ 747 h 88"/>
                  <a:gd name="T38" fmla="*/ 1 w 54"/>
                  <a:gd name="T39" fmla="*/ 413 h 88"/>
                  <a:gd name="T40" fmla="*/ 0 w 54"/>
                  <a:gd name="T41" fmla="*/ 0 h 88"/>
                  <a:gd name="T42" fmla="*/ 2 w 54"/>
                  <a:gd name="T43" fmla="*/ 1 h 88"/>
                  <a:gd name="T44" fmla="*/ 3 w 54"/>
                  <a:gd name="T45" fmla="*/ 114 h 88"/>
                  <a:gd name="T46" fmla="*/ 3 w 54"/>
                  <a:gd name="T47" fmla="*/ 247 h 88"/>
                  <a:gd name="T48" fmla="*/ 3 w 54"/>
                  <a:gd name="T49" fmla="*/ 319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88">
                    <a:moveTo>
                      <a:pt x="3" y="15"/>
                    </a:moveTo>
                    <a:lnTo>
                      <a:pt x="7" y="21"/>
                    </a:lnTo>
                    <a:lnTo>
                      <a:pt x="12" y="28"/>
                    </a:lnTo>
                    <a:lnTo>
                      <a:pt x="17" y="35"/>
                    </a:lnTo>
                    <a:lnTo>
                      <a:pt x="22" y="42"/>
                    </a:lnTo>
                    <a:lnTo>
                      <a:pt x="29" y="48"/>
                    </a:lnTo>
                    <a:lnTo>
                      <a:pt x="35" y="52"/>
                    </a:lnTo>
                    <a:lnTo>
                      <a:pt x="43" y="54"/>
                    </a:lnTo>
                    <a:lnTo>
                      <a:pt x="52" y="54"/>
                    </a:lnTo>
                    <a:lnTo>
                      <a:pt x="53" y="67"/>
                    </a:lnTo>
                    <a:lnTo>
                      <a:pt x="54" y="73"/>
                    </a:lnTo>
                    <a:lnTo>
                      <a:pt x="53" y="78"/>
                    </a:lnTo>
                    <a:lnTo>
                      <a:pt x="47" y="87"/>
                    </a:lnTo>
                    <a:lnTo>
                      <a:pt x="36" y="88"/>
                    </a:lnTo>
                    <a:lnTo>
                      <a:pt x="29" y="86"/>
                    </a:lnTo>
                    <a:lnTo>
                      <a:pt x="24" y="81"/>
                    </a:lnTo>
                    <a:lnTo>
                      <a:pt x="20" y="72"/>
                    </a:lnTo>
                    <a:lnTo>
                      <a:pt x="19" y="53"/>
                    </a:lnTo>
                    <a:lnTo>
                      <a:pt x="10" y="35"/>
                    </a:lnTo>
                    <a:lnTo>
                      <a:pt x="1" y="19"/>
                    </a:lnTo>
                    <a:lnTo>
                      <a:pt x="0" y="0"/>
                    </a:lnTo>
                    <a:lnTo>
                      <a:pt x="2" y="1"/>
                    </a:lnTo>
                    <a:lnTo>
                      <a:pt x="3" y="5"/>
                    </a:lnTo>
                    <a:lnTo>
                      <a:pt x="3" y="11"/>
                    </a:lnTo>
                    <a:lnTo>
                      <a:pt x="3"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5" name="Freeform 57"/>
              <p:cNvSpPr>
                <a:spLocks/>
              </p:cNvSpPr>
              <p:nvPr/>
            </p:nvSpPr>
            <p:spPr bwMode="auto">
              <a:xfrm>
                <a:off x="2958" y="3069"/>
                <a:ext cx="94" cy="155"/>
              </a:xfrm>
              <a:custGeom>
                <a:avLst/>
                <a:gdLst>
                  <a:gd name="T0" fmla="*/ 589 w 85"/>
                  <a:gd name="T1" fmla="*/ 708 h 136"/>
                  <a:gd name="T2" fmla="*/ 437 w 85"/>
                  <a:gd name="T3" fmla="*/ 862 h 136"/>
                  <a:gd name="T4" fmla="*/ 395 w 85"/>
                  <a:gd name="T5" fmla="*/ 1137 h 136"/>
                  <a:gd name="T6" fmla="*/ 380 w 85"/>
                  <a:gd name="T7" fmla="*/ 1453 h 136"/>
                  <a:gd name="T8" fmla="*/ 323 w 85"/>
                  <a:gd name="T9" fmla="*/ 1692 h 136"/>
                  <a:gd name="T10" fmla="*/ 357 w 85"/>
                  <a:gd name="T11" fmla="*/ 1887 h 136"/>
                  <a:gd name="T12" fmla="*/ 437 w 85"/>
                  <a:gd name="T13" fmla="*/ 1928 h 136"/>
                  <a:gd name="T14" fmla="*/ 534 w 85"/>
                  <a:gd name="T15" fmla="*/ 1971 h 136"/>
                  <a:gd name="T16" fmla="*/ 627 w 85"/>
                  <a:gd name="T17" fmla="*/ 2130 h 136"/>
                  <a:gd name="T18" fmla="*/ 698 w 85"/>
                  <a:gd name="T19" fmla="*/ 2151 h 136"/>
                  <a:gd name="T20" fmla="*/ 800 w 85"/>
                  <a:gd name="T21" fmla="*/ 2161 h 136"/>
                  <a:gd name="T22" fmla="*/ 885 w 85"/>
                  <a:gd name="T23" fmla="*/ 2197 h 136"/>
                  <a:gd name="T24" fmla="*/ 944 w 85"/>
                  <a:gd name="T25" fmla="*/ 2371 h 136"/>
                  <a:gd name="T26" fmla="*/ 944 w 85"/>
                  <a:gd name="T27" fmla="*/ 2536 h 136"/>
                  <a:gd name="T28" fmla="*/ 934 w 85"/>
                  <a:gd name="T29" fmla="*/ 2773 h 136"/>
                  <a:gd name="T30" fmla="*/ 847 w 85"/>
                  <a:gd name="T31" fmla="*/ 3016 h 136"/>
                  <a:gd name="T32" fmla="*/ 749 w 85"/>
                  <a:gd name="T33" fmla="*/ 3154 h 136"/>
                  <a:gd name="T34" fmla="*/ 677 w 85"/>
                  <a:gd name="T35" fmla="*/ 3125 h 136"/>
                  <a:gd name="T36" fmla="*/ 612 w 85"/>
                  <a:gd name="T37" fmla="*/ 3020 h 136"/>
                  <a:gd name="T38" fmla="*/ 589 w 85"/>
                  <a:gd name="T39" fmla="*/ 2913 h 136"/>
                  <a:gd name="T40" fmla="*/ 533 w 85"/>
                  <a:gd name="T41" fmla="*/ 2773 h 136"/>
                  <a:gd name="T42" fmla="*/ 533 w 85"/>
                  <a:gd name="T43" fmla="*/ 2584 h 136"/>
                  <a:gd name="T44" fmla="*/ 567 w 85"/>
                  <a:gd name="T45" fmla="*/ 2491 h 136"/>
                  <a:gd name="T46" fmla="*/ 591 w 85"/>
                  <a:gd name="T47" fmla="*/ 2433 h 136"/>
                  <a:gd name="T48" fmla="*/ 591 w 85"/>
                  <a:gd name="T49" fmla="*/ 2197 h 136"/>
                  <a:gd name="T50" fmla="*/ 534 w 85"/>
                  <a:gd name="T51" fmla="*/ 2151 h 136"/>
                  <a:gd name="T52" fmla="*/ 483 w 85"/>
                  <a:gd name="T53" fmla="*/ 2130 h 136"/>
                  <a:gd name="T54" fmla="*/ 418 w 85"/>
                  <a:gd name="T55" fmla="*/ 2130 h 136"/>
                  <a:gd name="T56" fmla="*/ 335 w 85"/>
                  <a:gd name="T57" fmla="*/ 2130 h 136"/>
                  <a:gd name="T58" fmla="*/ 274 w 85"/>
                  <a:gd name="T59" fmla="*/ 2135 h 136"/>
                  <a:gd name="T60" fmla="*/ 208 w 85"/>
                  <a:gd name="T61" fmla="*/ 2151 h 136"/>
                  <a:gd name="T62" fmla="*/ 154 w 85"/>
                  <a:gd name="T63" fmla="*/ 2161 h 136"/>
                  <a:gd name="T64" fmla="*/ 93 w 85"/>
                  <a:gd name="T65" fmla="*/ 2246 h 136"/>
                  <a:gd name="T66" fmla="*/ 4 w 85"/>
                  <a:gd name="T67" fmla="*/ 2325 h 136"/>
                  <a:gd name="T68" fmla="*/ 4 w 85"/>
                  <a:gd name="T69" fmla="*/ 2299 h 136"/>
                  <a:gd name="T70" fmla="*/ 2 w 85"/>
                  <a:gd name="T71" fmla="*/ 2267 h 136"/>
                  <a:gd name="T72" fmla="*/ 1 w 85"/>
                  <a:gd name="T73" fmla="*/ 2246 h 136"/>
                  <a:gd name="T74" fmla="*/ 0 w 85"/>
                  <a:gd name="T75" fmla="*/ 2197 h 136"/>
                  <a:gd name="T76" fmla="*/ 184 w 85"/>
                  <a:gd name="T77" fmla="*/ 2017 h 136"/>
                  <a:gd name="T78" fmla="*/ 254 w 85"/>
                  <a:gd name="T79" fmla="*/ 1692 h 136"/>
                  <a:gd name="T80" fmla="*/ 303 w 85"/>
                  <a:gd name="T81" fmla="*/ 1331 h 136"/>
                  <a:gd name="T82" fmla="*/ 335 w 85"/>
                  <a:gd name="T83" fmla="*/ 974 h 136"/>
                  <a:gd name="T84" fmla="*/ 230 w 85"/>
                  <a:gd name="T85" fmla="*/ 855 h 136"/>
                  <a:gd name="T86" fmla="*/ 184 w 85"/>
                  <a:gd name="T87" fmla="*/ 677 h 136"/>
                  <a:gd name="T88" fmla="*/ 154 w 85"/>
                  <a:gd name="T89" fmla="*/ 478 h 136"/>
                  <a:gd name="T90" fmla="*/ 170 w 85"/>
                  <a:gd name="T91" fmla="*/ 203 h 136"/>
                  <a:gd name="T92" fmla="*/ 224 w 85"/>
                  <a:gd name="T93" fmla="*/ 105 h 136"/>
                  <a:gd name="T94" fmla="*/ 303 w 85"/>
                  <a:gd name="T95" fmla="*/ 0 h 136"/>
                  <a:gd name="T96" fmla="*/ 380 w 85"/>
                  <a:gd name="T97" fmla="*/ 0 h 136"/>
                  <a:gd name="T98" fmla="*/ 464 w 85"/>
                  <a:gd name="T99" fmla="*/ 2 h 136"/>
                  <a:gd name="T100" fmla="*/ 553 w 85"/>
                  <a:gd name="T101" fmla="*/ 137 h 136"/>
                  <a:gd name="T102" fmla="*/ 591 w 85"/>
                  <a:gd name="T103" fmla="*/ 283 h 136"/>
                  <a:gd name="T104" fmla="*/ 612 w 85"/>
                  <a:gd name="T105" fmla="*/ 478 h 136"/>
                  <a:gd name="T106" fmla="*/ 589 w 85"/>
                  <a:gd name="T107" fmla="*/ 708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5" h="136">
                    <a:moveTo>
                      <a:pt x="52" y="31"/>
                    </a:moveTo>
                    <a:lnTo>
                      <a:pt x="39" y="37"/>
                    </a:lnTo>
                    <a:lnTo>
                      <a:pt x="35" y="49"/>
                    </a:lnTo>
                    <a:lnTo>
                      <a:pt x="34" y="63"/>
                    </a:lnTo>
                    <a:lnTo>
                      <a:pt x="29" y="74"/>
                    </a:lnTo>
                    <a:lnTo>
                      <a:pt x="32" y="82"/>
                    </a:lnTo>
                    <a:lnTo>
                      <a:pt x="39" y="84"/>
                    </a:lnTo>
                    <a:lnTo>
                      <a:pt x="48" y="85"/>
                    </a:lnTo>
                    <a:lnTo>
                      <a:pt x="56" y="91"/>
                    </a:lnTo>
                    <a:lnTo>
                      <a:pt x="63" y="93"/>
                    </a:lnTo>
                    <a:lnTo>
                      <a:pt x="72" y="94"/>
                    </a:lnTo>
                    <a:lnTo>
                      <a:pt x="80" y="96"/>
                    </a:lnTo>
                    <a:lnTo>
                      <a:pt x="85" y="103"/>
                    </a:lnTo>
                    <a:lnTo>
                      <a:pt x="85" y="110"/>
                    </a:lnTo>
                    <a:lnTo>
                      <a:pt x="82" y="120"/>
                    </a:lnTo>
                    <a:lnTo>
                      <a:pt x="76" y="130"/>
                    </a:lnTo>
                    <a:lnTo>
                      <a:pt x="66" y="136"/>
                    </a:lnTo>
                    <a:lnTo>
                      <a:pt x="60" y="135"/>
                    </a:lnTo>
                    <a:lnTo>
                      <a:pt x="54" y="131"/>
                    </a:lnTo>
                    <a:lnTo>
                      <a:pt x="52" y="126"/>
                    </a:lnTo>
                    <a:lnTo>
                      <a:pt x="47" y="120"/>
                    </a:lnTo>
                    <a:lnTo>
                      <a:pt x="47" y="112"/>
                    </a:lnTo>
                    <a:lnTo>
                      <a:pt x="51" y="108"/>
                    </a:lnTo>
                    <a:lnTo>
                      <a:pt x="53" y="105"/>
                    </a:lnTo>
                    <a:lnTo>
                      <a:pt x="53" y="96"/>
                    </a:lnTo>
                    <a:lnTo>
                      <a:pt x="48" y="93"/>
                    </a:lnTo>
                    <a:lnTo>
                      <a:pt x="43" y="91"/>
                    </a:lnTo>
                    <a:lnTo>
                      <a:pt x="37" y="91"/>
                    </a:lnTo>
                    <a:lnTo>
                      <a:pt x="30" y="91"/>
                    </a:lnTo>
                    <a:lnTo>
                      <a:pt x="24" y="92"/>
                    </a:lnTo>
                    <a:lnTo>
                      <a:pt x="19" y="93"/>
                    </a:lnTo>
                    <a:lnTo>
                      <a:pt x="14" y="94"/>
                    </a:lnTo>
                    <a:lnTo>
                      <a:pt x="9" y="97"/>
                    </a:lnTo>
                    <a:lnTo>
                      <a:pt x="4" y="101"/>
                    </a:lnTo>
                    <a:lnTo>
                      <a:pt x="4" y="99"/>
                    </a:lnTo>
                    <a:lnTo>
                      <a:pt x="2" y="98"/>
                    </a:lnTo>
                    <a:lnTo>
                      <a:pt x="1" y="97"/>
                    </a:lnTo>
                    <a:lnTo>
                      <a:pt x="0" y="96"/>
                    </a:lnTo>
                    <a:lnTo>
                      <a:pt x="16" y="87"/>
                    </a:lnTo>
                    <a:lnTo>
                      <a:pt x="23" y="74"/>
                    </a:lnTo>
                    <a:lnTo>
                      <a:pt x="27" y="58"/>
                    </a:lnTo>
                    <a:lnTo>
                      <a:pt x="30" y="41"/>
                    </a:lnTo>
                    <a:lnTo>
                      <a:pt x="21" y="36"/>
                    </a:lnTo>
                    <a:lnTo>
                      <a:pt x="16" y="30"/>
                    </a:lnTo>
                    <a:lnTo>
                      <a:pt x="14" y="21"/>
                    </a:lnTo>
                    <a:lnTo>
                      <a:pt x="15" y="9"/>
                    </a:lnTo>
                    <a:lnTo>
                      <a:pt x="20" y="4"/>
                    </a:lnTo>
                    <a:lnTo>
                      <a:pt x="27" y="0"/>
                    </a:lnTo>
                    <a:lnTo>
                      <a:pt x="34" y="0"/>
                    </a:lnTo>
                    <a:lnTo>
                      <a:pt x="42" y="2"/>
                    </a:lnTo>
                    <a:lnTo>
                      <a:pt x="49" y="6"/>
                    </a:lnTo>
                    <a:lnTo>
                      <a:pt x="53" y="12"/>
                    </a:lnTo>
                    <a:lnTo>
                      <a:pt x="54" y="21"/>
                    </a:lnTo>
                    <a:lnTo>
                      <a:pt x="52" y="3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6" name="Freeform 58"/>
              <p:cNvSpPr>
                <a:spLocks/>
              </p:cNvSpPr>
              <p:nvPr/>
            </p:nvSpPr>
            <p:spPr bwMode="auto">
              <a:xfrm>
                <a:off x="2424" y="3072"/>
                <a:ext cx="54" cy="53"/>
              </a:xfrm>
              <a:custGeom>
                <a:avLst/>
                <a:gdLst>
                  <a:gd name="T0" fmla="*/ 0 w 49"/>
                  <a:gd name="T1" fmla="*/ 856 h 47"/>
                  <a:gd name="T2" fmla="*/ 4 w 49"/>
                  <a:gd name="T3" fmla="*/ 597 h 47"/>
                  <a:gd name="T4" fmla="*/ 120 w 49"/>
                  <a:gd name="T5" fmla="*/ 370 h 47"/>
                  <a:gd name="T6" fmla="*/ 194 w 49"/>
                  <a:gd name="T7" fmla="*/ 257 h 47"/>
                  <a:gd name="T8" fmla="*/ 214 w 49"/>
                  <a:gd name="T9" fmla="*/ 98 h 47"/>
                  <a:gd name="T10" fmla="*/ 74 w 49"/>
                  <a:gd name="T11" fmla="*/ 0 h 47"/>
                  <a:gd name="T12" fmla="*/ 509 w 49"/>
                  <a:gd name="T13" fmla="*/ 1 h 47"/>
                  <a:gd name="T14" fmla="*/ 0 w 49"/>
                  <a:gd name="T15" fmla="*/ 856 h 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47">
                    <a:moveTo>
                      <a:pt x="0" y="47"/>
                    </a:moveTo>
                    <a:lnTo>
                      <a:pt x="4" y="33"/>
                    </a:lnTo>
                    <a:lnTo>
                      <a:pt x="12" y="21"/>
                    </a:lnTo>
                    <a:lnTo>
                      <a:pt x="19" y="14"/>
                    </a:lnTo>
                    <a:lnTo>
                      <a:pt x="21" y="5"/>
                    </a:lnTo>
                    <a:lnTo>
                      <a:pt x="7" y="0"/>
                    </a:lnTo>
                    <a:lnTo>
                      <a:pt x="49" y="1"/>
                    </a:lnTo>
                    <a:lnTo>
                      <a:pt x="0" y="4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7" name="Freeform 59"/>
              <p:cNvSpPr>
                <a:spLocks/>
              </p:cNvSpPr>
              <p:nvPr/>
            </p:nvSpPr>
            <p:spPr bwMode="auto">
              <a:xfrm>
                <a:off x="3258" y="3072"/>
                <a:ext cx="162" cy="90"/>
              </a:xfrm>
              <a:custGeom>
                <a:avLst/>
                <a:gdLst>
                  <a:gd name="T0" fmla="*/ 444 w 145"/>
                  <a:gd name="T1" fmla="*/ 286 h 80"/>
                  <a:gd name="T2" fmla="*/ 547 w 145"/>
                  <a:gd name="T3" fmla="*/ 407 h 80"/>
                  <a:gd name="T4" fmla="*/ 683 w 145"/>
                  <a:gd name="T5" fmla="*/ 514 h 80"/>
                  <a:gd name="T6" fmla="*/ 813 w 145"/>
                  <a:gd name="T7" fmla="*/ 578 h 80"/>
                  <a:gd name="T8" fmla="*/ 965 w 145"/>
                  <a:gd name="T9" fmla="*/ 594 h 80"/>
                  <a:gd name="T10" fmla="*/ 1116 w 145"/>
                  <a:gd name="T11" fmla="*/ 594 h 80"/>
                  <a:gd name="T12" fmla="*/ 1248 w 145"/>
                  <a:gd name="T13" fmla="*/ 594 h 80"/>
                  <a:gd name="T14" fmla="*/ 1394 w 145"/>
                  <a:gd name="T15" fmla="*/ 579 h 80"/>
                  <a:gd name="T16" fmla="*/ 1548 w 145"/>
                  <a:gd name="T17" fmla="*/ 528 h 80"/>
                  <a:gd name="T18" fmla="*/ 1620 w 145"/>
                  <a:gd name="T19" fmla="*/ 514 h 80"/>
                  <a:gd name="T20" fmla="*/ 1386 w 145"/>
                  <a:gd name="T21" fmla="*/ 822 h 80"/>
                  <a:gd name="T22" fmla="*/ 1450 w 145"/>
                  <a:gd name="T23" fmla="*/ 840 h 80"/>
                  <a:gd name="T24" fmla="*/ 1503 w 145"/>
                  <a:gd name="T25" fmla="*/ 880 h 80"/>
                  <a:gd name="T26" fmla="*/ 1593 w 145"/>
                  <a:gd name="T27" fmla="*/ 925 h 80"/>
                  <a:gd name="T28" fmla="*/ 1679 w 145"/>
                  <a:gd name="T29" fmla="*/ 925 h 80"/>
                  <a:gd name="T30" fmla="*/ 1780 w 145"/>
                  <a:gd name="T31" fmla="*/ 925 h 80"/>
                  <a:gd name="T32" fmla="*/ 1870 w 145"/>
                  <a:gd name="T33" fmla="*/ 925 h 80"/>
                  <a:gd name="T34" fmla="*/ 1972 w 145"/>
                  <a:gd name="T35" fmla="*/ 925 h 80"/>
                  <a:gd name="T36" fmla="*/ 2069 w 145"/>
                  <a:gd name="T37" fmla="*/ 925 h 80"/>
                  <a:gd name="T38" fmla="*/ 1944 w 145"/>
                  <a:gd name="T39" fmla="*/ 952 h 80"/>
                  <a:gd name="T40" fmla="*/ 1812 w 145"/>
                  <a:gd name="T41" fmla="*/ 952 h 80"/>
                  <a:gd name="T42" fmla="*/ 1679 w 145"/>
                  <a:gd name="T43" fmla="*/ 955 h 80"/>
                  <a:gd name="T44" fmla="*/ 1557 w 145"/>
                  <a:gd name="T45" fmla="*/ 989 h 80"/>
                  <a:gd name="T46" fmla="*/ 1557 w 145"/>
                  <a:gd name="T47" fmla="*/ 1074 h 80"/>
                  <a:gd name="T48" fmla="*/ 1620 w 145"/>
                  <a:gd name="T49" fmla="*/ 1171 h 80"/>
                  <a:gd name="T50" fmla="*/ 1674 w 145"/>
                  <a:gd name="T51" fmla="*/ 1208 h 80"/>
                  <a:gd name="T52" fmla="*/ 1729 w 145"/>
                  <a:gd name="T53" fmla="*/ 1356 h 80"/>
                  <a:gd name="T54" fmla="*/ 1620 w 145"/>
                  <a:gd name="T55" fmla="*/ 1208 h 80"/>
                  <a:gd name="T56" fmla="*/ 1484 w 145"/>
                  <a:gd name="T57" fmla="*/ 1074 h 80"/>
                  <a:gd name="T58" fmla="*/ 1386 w 145"/>
                  <a:gd name="T59" fmla="*/ 989 h 80"/>
                  <a:gd name="T60" fmla="*/ 1247 w 145"/>
                  <a:gd name="T61" fmla="*/ 925 h 80"/>
                  <a:gd name="T62" fmla="*/ 1078 w 145"/>
                  <a:gd name="T63" fmla="*/ 824 h 80"/>
                  <a:gd name="T64" fmla="*/ 952 w 145"/>
                  <a:gd name="T65" fmla="*/ 752 h 80"/>
                  <a:gd name="T66" fmla="*/ 800 w 145"/>
                  <a:gd name="T67" fmla="*/ 671 h 80"/>
                  <a:gd name="T68" fmla="*/ 652 w 145"/>
                  <a:gd name="T69" fmla="*/ 651 h 80"/>
                  <a:gd name="T70" fmla="*/ 611 w 145"/>
                  <a:gd name="T71" fmla="*/ 822 h 80"/>
                  <a:gd name="T72" fmla="*/ 641 w 145"/>
                  <a:gd name="T73" fmla="*/ 955 h 80"/>
                  <a:gd name="T74" fmla="*/ 692 w 145"/>
                  <a:gd name="T75" fmla="*/ 1124 h 80"/>
                  <a:gd name="T76" fmla="*/ 692 w 145"/>
                  <a:gd name="T77" fmla="*/ 1265 h 80"/>
                  <a:gd name="T78" fmla="*/ 641 w 145"/>
                  <a:gd name="T79" fmla="*/ 1074 h 80"/>
                  <a:gd name="T80" fmla="*/ 584 w 145"/>
                  <a:gd name="T81" fmla="*/ 927 h 80"/>
                  <a:gd name="T82" fmla="*/ 514 w 145"/>
                  <a:gd name="T83" fmla="*/ 755 h 80"/>
                  <a:gd name="T84" fmla="*/ 444 w 145"/>
                  <a:gd name="T85" fmla="*/ 650 h 80"/>
                  <a:gd name="T86" fmla="*/ 330 w 145"/>
                  <a:gd name="T87" fmla="*/ 514 h 80"/>
                  <a:gd name="T88" fmla="*/ 236 w 145"/>
                  <a:gd name="T89" fmla="*/ 362 h 80"/>
                  <a:gd name="T90" fmla="*/ 121 w 145"/>
                  <a:gd name="T91" fmla="*/ 253 h 80"/>
                  <a:gd name="T92" fmla="*/ 0 w 145"/>
                  <a:gd name="T93" fmla="*/ 124 h 80"/>
                  <a:gd name="T94" fmla="*/ 108 w 145"/>
                  <a:gd name="T95" fmla="*/ 158 h 80"/>
                  <a:gd name="T96" fmla="*/ 236 w 145"/>
                  <a:gd name="T97" fmla="*/ 158 h 80"/>
                  <a:gd name="T98" fmla="*/ 330 w 145"/>
                  <a:gd name="T99" fmla="*/ 124 h 80"/>
                  <a:gd name="T100" fmla="*/ 444 w 145"/>
                  <a:gd name="T101" fmla="*/ 124 h 80"/>
                  <a:gd name="T102" fmla="*/ 523 w 145"/>
                  <a:gd name="T103" fmla="*/ 98 h 80"/>
                  <a:gd name="T104" fmla="*/ 641 w 145"/>
                  <a:gd name="T105" fmla="*/ 87 h 80"/>
                  <a:gd name="T106" fmla="*/ 728 w 145"/>
                  <a:gd name="T107" fmla="*/ 2 h 80"/>
                  <a:gd name="T108" fmla="*/ 852 w 145"/>
                  <a:gd name="T109" fmla="*/ 0 h 80"/>
                  <a:gd name="T110" fmla="*/ 444 w 145"/>
                  <a:gd name="T111" fmla="*/ 286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 h="80">
                    <a:moveTo>
                      <a:pt x="31" y="17"/>
                    </a:moveTo>
                    <a:lnTo>
                      <a:pt x="38" y="24"/>
                    </a:lnTo>
                    <a:lnTo>
                      <a:pt x="47" y="29"/>
                    </a:lnTo>
                    <a:lnTo>
                      <a:pt x="57" y="33"/>
                    </a:lnTo>
                    <a:lnTo>
                      <a:pt x="68" y="35"/>
                    </a:lnTo>
                    <a:lnTo>
                      <a:pt x="78" y="35"/>
                    </a:lnTo>
                    <a:lnTo>
                      <a:pt x="88" y="35"/>
                    </a:lnTo>
                    <a:lnTo>
                      <a:pt x="98" y="34"/>
                    </a:lnTo>
                    <a:lnTo>
                      <a:pt x="107" y="31"/>
                    </a:lnTo>
                    <a:lnTo>
                      <a:pt x="113" y="29"/>
                    </a:lnTo>
                    <a:lnTo>
                      <a:pt x="96" y="47"/>
                    </a:lnTo>
                    <a:lnTo>
                      <a:pt x="101" y="49"/>
                    </a:lnTo>
                    <a:lnTo>
                      <a:pt x="106" y="52"/>
                    </a:lnTo>
                    <a:lnTo>
                      <a:pt x="112" y="53"/>
                    </a:lnTo>
                    <a:lnTo>
                      <a:pt x="118" y="53"/>
                    </a:lnTo>
                    <a:lnTo>
                      <a:pt x="125" y="53"/>
                    </a:lnTo>
                    <a:lnTo>
                      <a:pt x="131" y="53"/>
                    </a:lnTo>
                    <a:lnTo>
                      <a:pt x="139" y="53"/>
                    </a:lnTo>
                    <a:lnTo>
                      <a:pt x="145" y="53"/>
                    </a:lnTo>
                    <a:lnTo>
                      <a:pt x="136" y="56"/>
                    </a:lnTo>
                    <a:lnTo>
                      <a:pt x="127" y="56"/>
                    </a:lnTo>
                    <a:lnTo>
                      <a:pt x="118" y="57"/>
                    </a:lnTo>
                    <a:lnTo>
                      <a:pt x="109" y="58"/>
                    </a:lnTo>
                    <a:lnTo>
                      <a:pt x="109" y="64"/>
                    </a:lnTo>
                    <a:lnTo>
                      <a:pt x="113" y="68"/>
                    </a:lnTo>
                    <a:lnTo>
                      <a:pt x="117" y="72"/>
                    </a:lnTo>
                    <a:lnTo>
                      <a:pt x="120" y="80"/>
                    </a:lnTo>
                    <a:lnTo>
                      <a:pt x="113" y="72"/>
                    </a:lnTo>
                    <a:lnTo>
                      <a:pt x="104" y="64"/>
                    </a:lnTo>
                    <a:lnTo>
                      <a:pt x="96" y="58"/>
                    </a:lnTo>
                    <a:lnTo>
                      <a:pt x="87" y="53"/>
                    </a:lnTo>
                    <a:lnTo>
                      <a:pt x="76" y="48"/>
                    </a:lnTo>
                    <a:lnTo>
                      <a:pt x="66" y="44"/>
                    </a:lnTo>
                    <a:lnTo>
                      <a:pt x="56" y="40"/>
                    </a:lnTo>
                    <a:lnTo>
                      <a:pt x="46" y="38"/>
                    </a:lnTo>
                    <a:lnTo>
                      <a:pt x="42" y="47"/>
                    </a:lnTo>
                    <a:lnTo>
                      <a:pt x="45" y="57"/>
                    </a:lnTo>
                    <a:lnTo>
                      <a:pt x="49" y="67"/>
                    </a:lnTo>
                    <a:lnTo>
                      <a:pt x="49" y="75"/>
                    </a:lnTo>
                    <a:lnTo>
                      <a:pt x="45" y="64"/>
                    </a:lnTo>
                    <a:lnTo>
                      <a:pt x="41" y="54"/>
                    </a:lnTo>
                    <a:lnTo>
                      <a:pt x="36" y="45"/>
                    </a:lnTo>
                    <a:lnTo>
                      <a:pt x="31" y="37"/>
                    </a:lnTo>
                    <a:lnTo>
                      <a:pt x="23" y="29"/>
                    </a:lnTo>
                    <a:lnTo>
                      <a:pt x="17" y="21"/>
                    </a:lnTo>
                    <a:lnTo>
                      <a:pt x="9" y="14"/>
                    </a:lnTo>
                    <a:lnTo>
                      <a:pt x="0" y="7"/>
                    </a:lnTo>
                    <a:lnTo>
                      <a:pt x="8" y="9"/>
                    </a:lnTo>
                    <a:lnTo>
                      <a:pt x="17" y="9"/>
                    </a:lnTo>
                    <a:lnTo>
                      <a:pt x="23" y="7"/>
                    </a:lnTo>
                    <a:lnTo>
                      <a:pt x="31" y="7"/>
                    </a:lnTo>
                    <a:lnTo>
                      <a:pt x="37" y="5"/>
                    </a:lnTo>
                    <a:lnTo>
                      <a:pt x="45" y="4"/>
                    </a:lnTo>
                    <a:lnTo>
                      <a:pt x="51" y="2"/>
                    </a:lnTo>
                    <a:lnTo>
                      <a:pt x="59" y="0"/>
                    </a:lnTo>
                    <a:lnTo>
                      <a:pt x="31" y="1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8" name="Freeform 60"/>
              <p:cNvSpPr>
                <a:spLocks/>
              </p:cNvSpPr>
              <p:nvPr/>
            </p:nvSpPr>
            <p:spPr bwMode="auto">
              <a:xfrm>
                <a:off x="3141" y="3080"/>
                <a:ext cx="68" cy="102"/>
              </a:xfrm>
              <a:custGeom>
                <a:avLst/>
                <a:gdLst>
                  <a:gd name="T0" fmla="*/ 835 w 61"/>
                  <a:gd name="T1" fmla="*/ 3 h 90"/>
                  <a:gd name="T2" fmla="*/ 702 w 61"/>
                  <a:gd name="T3" fmla="*/ 384 h 90"/>
                  <a:gd name="T4" fmla="*/ 600 w 61"/>
                  <a:gd name="T5" fmla="*/ 652 h 90"/>
                  <a:gd name="T6" fmla="*/ 507 w 61"/>
                  <a:gd name="T7" fmla="*/ 950 h 90"/>
                  <a:gd name="T8" fmla="*/ 600 w 61"/>
                  <a:gd name="T9" fmla="*/ 1312 h 90"/>
                  <a:gd name="T10" fmla="*/ 565 w 61"/>
                  <a:gd name="T11" fmla="*/ 1487 h 90"/>
                  <a:gd name="T12" fmla="*/ 538 w 61"/>
                  <a:gd name="T13" fmla="*/ 1626 h 90"/>
                  <a:gd name="T14" fmla="*/ 455 w 61"/>
                  <a:gd name="T15" fmla="*/ 1718 h 90"/>
                  <a:gd name="T16" fmla="*/ 388 w 61"/>
                  <a:gd name="T17" fmla="*/ 1778 h 90"/>
                  <a:gd name="T18" fmla="*/ 284 w 61"/>
                  <a:gd name="T19" fmla="*/ 1811 h 90"/>
                  <a:gd name="T20" fmla="*/ 229 w 61"/>
                  <a:gd name="T21" fmla="*/ 1778 h 90"/>
                  <a:gd name="T22" fmla="*/ 162 w 61"/>
                  <a:gd name="T23" fmla="*/ 1718 h 90"/>
                  <a:gd name="T24" fmla="*/ 84 w 61"/>
                  <a:gd name="T25" fmla="*/ 1685 h 90"/>
                  <a:gd name="T26" fmla="*/ 75 w 61"/>
                  <a:gd name="T27" fmla="*/ 1569 h 90"/>
                  <a:gd name="T28" fmla="*/ 2 w 61"/>
                  <a:gd name="T29" fmla="*/ 1476 h 90"/>
                  <a:gd name="T30" fmla="*/ 0 w 61"/>
                  <a:gd name="T31" fmla="*/ 1371 h 90"/>
                  <a:gd name="T32" fmla="*/ 0 w 61"/>
                  <a:gd name="T33" fmla="*/ 1221 h 90"/>
                  <a:gd name="T34" fmla="*/ 75 w 61"/>
                  <a:gd name="T35" fmla="*/ 1117 h 90"/>
                  <a:gd name="T36" fmla="*/ 162 w 61"/>
                  <a:gd name="T37" fmla="*/ 1047 h 90"/>
                  <a:gd name="T38" fmla="*/ 280 w 61"/>
                  <a:gd name="T39" fmla="*/ 950 h 90"/>
                  <a:gd name="T40" fmla="*/ 394 w 61"/>
                  <a:gd name="T41" fmla="*/ 942 h 90"/>
                  <a:gd name="T42" fmla="*/ 746 w 61"/>
                  <a:gd name="T43" fmla="*/ 0 h 90"/>
                  <a:gd name="T44" fmla="*/ 835 w 61"/>
                  <a:gd name="T45" fmla="*/ 3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90">
                    <a:moveTo>
                      <a:pt x="61" y="3"/>
                    </a:moveTo>
                    <a:lnTo>
                      <a:pt x="52" y="19"/>
                    </a:lnTo>
                    <a:lnTo>
                      <a:pt x="43" y="33"/>
                    </a:lnTo>
                    <a:lnTo>
                      <a:pt x="38" y="48"/>
                    </a:lnTo>
                    <a:lnTo>
                      <a:pt x="43" y="65"/>
                    </a:lnTo>
                    <a:lnTo>
                      <a:pt x="42" y="74"/>
                    </a:lnTo>
                    <a:lnTo>
                      <a:pt x="39" y="80"/>
                    </a:lnTo>
                    <a:lnTo>
                      <a:pt x="34" y="85"/>
                    </a:lnTo>
                    <a:lnTo>
                      <a:pt x="28" y="88"/>
                    </a:lnTo>
                    <a:lnTo>
                      <a:pt x="21" y="90"/>
                    </a:lnTo>
                    <a:lnTo>
                      <a:pt x="17" y="88"/>
                    </a:lnTo>
                    <a:lnTo>
                      <a:pt x="12" y="85"/>
                    </a:lnTo>
                    <a:lnTo>
                      <a:pt x="6" y="84"/>
                    </a:lnTo>
                    <a:lnTo>
                      <a:pt x="5" y="78"/>
                    </a:lnTo>
                    <a:lnTo>
                      <a:pt x="2" y="73"/>
                    </a:lnTo>
                    <a:lnTo>
                      <a:pt x="0" y="68"/>
                    </a:lnTo>
                    <a:lnTo>
                      <a:pt x="0" y="61"/>
                    </a:lnTo>
                    <a:lnTo>
                      <a:pt x="5" y="56"/>
                    </a:lnTo>
                    <a:lnTo>
                      <a:pt x="12" y="52"/>
                    </a:lnTo>
                    <a:lnTo>
                      <a:pt x="20" y="48"/>
                    </a:lnTo>
                    <a:lnTo>
                      <a:pt x="29" y="47"/>
                    </a:lnTo>
                    <a:lnTo>
                      <a:pt x="54" y="0"/>
                    </a:lnTo>
                    <a:lnTo>
                      <a:pt x="61" y="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sp>
            <p:nvSpPr>
              <p:cNvPr id="109629" name="Freeform 61"/>
              <p:cNvSpPr>
                <a:spLocks/>
              </p:cNvSpPr>
              <p:nvPr/>
            </p:nvSpPr>
            <p:spPr bwMode="auto">
              <a:xfrm>
                <a:off x="2352" y="3107"/>
                <a:ext cx="19" cy="16"/>
              </a:xfrm>
              <a:custGeom>
                <a:avLst/>
                <a:gdLst>
                  <a:gd name="T0" fmla="*/ 1 w 17"/>
                  <a:gd name="T1" fmla="*/ 345 h 14"/>
                  <a:gd name="T2" fmla="*/ 0 w 17"/>
                  <a:gd name="T3" fmla="*/ 278 h 14"/>
                  <a:gd name="T4" fmla="*/ 0 w 17"/>
                  <a:gd name="T5" fmla="*/ 163 h 14"/>
                  <a:gd name="T6" fmla="*/ 2 w 17"/>
                  <a:gd name="T7" fmla="*/ 3 h 14"/>
                  <a:gd name="T8" fmla="*/ 78 w 17"/>
                  <a:gd name="T9" fmla="*/ 0 h 14"/>
                  <a:gd name="T10" fmla="*/ 236 w 17"/>
                  <a:gd name="T11" fmla="*/ 3 h 14"/>
                  <a:gd name="T12" fmla="*/ 1 w 17"/>
                  <a:gd name="T13" fmla="*/ 345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4">
                    <a:moveTo>
                      <a:pt x="1" y="14"/>
                    </a:moveTo>
                    <a:lnTo>
                      <a:pt x="0" y="11"/>
                    </a:lnTo>
                    <a:lnTo>
                      <a:pt x="0" y="7"/>
                    </a:lnTo>
                    <a:lnTo>
                      <a:pt x="2" y="3"/>
                    </a:lnTo>
                    <a:lnTo>
                      <a:pt x="5" y="0"/>
                    </a:lnTo>
                    <a:lnTo>
                      <a:pt x="17" y="3"/>
                    </a:lnTo>
                    <a:lnTo>
                      <a:pt x="1" y="14"/>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HK" altLang="en-US"/>
              </a:p>
            </p:txBody>
          </p:sp>
        </p:grpSp>
      </p:grpSp>
      <p:sp>
        <p:nvSpPr>
          <p:cNvPr id="10957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fld id="{86A61E54-0764-4075-A766-B67AFE45F1F2}" type="slidenum">
              <a:rPr lang="en-US" altLang="zh-TW" smtClean="0">
                <a:solidFill>
                  <a:schemeClr val="bg1"/>
                </a:solidFill>
                <a:latin typeface="Arial Unicode MS" panose="020B0604020202020204" pitchFamily="34" charset="-120"/>
                <a:ea typeface="新細明體" panose="02020500000000000000" pitchFamily="18" charset="-120"/>
              </a:rPr>
              <a:pPr>
                <a:spcBef>
                  <a:spcPct val="0"/>
                </a:spcBef>
                <a:buClrTx/>
                <a:buSzTx/>
                <a:buFontTx/>
                <a:buNone/>
              </a:pPr>
              <a:t>38</a:t>
            </a:fld>
            <a:endParaRPr lang="en-US" altLang="zh-TW">
              <a:solidFill>
                <a:schemeClr val="bg1"/>
              </a:solidFill>
              <a:latin typeface="Arial Unicode MS" panose="020B0604020202020204" pitchFamily="34" charset="-120"/>
              <a:ea typeface="新細明體" panose="02020500000000000000" pitchFamily="18" charset="-120"/>
            </a:endParaRPr>
          </a:p>
        </p:txBody>
      </p:sp>
    </p:spTree>
    <p:extLst>
      <p:ext uri="{BB962C8B-B14F-4D97-AF65-F5344CB8AC3E}">
        <p14:creationId xmlns:p14="http://schemas.microsoft.com/office/powerpoint/2010/main" val="1175044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4</a:t>
            </a:fld>
            <a:endParaRPr lang="en-GB"/>
          </a:p>
        </p:txBody>
      </p:sp>
      <p:sp>
        <p:nvSpPr>
          <p:cNvPr id="7" name="標題 1"/>
          <p:cNvSpPr txBox="1">
            <a:spLocks/>
          </p:cNvSpPr>
          <p:nvPr/>
        </p:nvSpPr>
        <p:spPr>
          <a:xfrm>
            <a:off x="609599" y="609600"/>
            <a:ext cx="6347713" cy="6539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mtClean="0"/>
              <a:t>補充勞工優化計劃 </a:t>
            </a:r>
            <a:r>
              <a:rPr lang="en-US" altLang="zh-TW" smtClean="0"/>
              <a:t>(ESLS)</a:t>
            </a:r>
            <a:endParaRPr lang="en-GB" dirty="0"/>
          </a:p>
        </p:txBody>
      </p:sp>
      <p:sp>
        <p:nvSpPr>
          <p:cNvPr id="12" name="內容版面配置區 2"/>
          <p:cNvSpPr>
            <a:spLocks noGrp="1"/>
          </p:cNvSpPr>
          <p:nvPr>
            <p:ph idx="1"/>
          </p:nvPr>
        </p:nvSpPr>
        <p:spPr>
          <a:xfrm>
            <a:off x="261320" y="1739873"/>
            <a:ext cx="7044269" cy="4844415"/>
          </a:xfrm>
        </p:spPr>
        <p:txBody>
          <a:bodyPr>
            <a:noAutofit/>
          </a:bodyPr>
          <a:lstStyle/>
          <a:p>
            <a:pPr>
              <a:buFont typeface="Wingdings" panose="05000000000000000000" pitchFamily="2" charset="2"/>
              <a:buChar char="l"/>
            </a:pPr>
            <a:r>
              <a:rPr lang="zh-TW" altLang="en-US" sz="2200" dirty="0" smtClean="0">
                <a:latin typeface="+mn-ea"/>
              </a:rPr>
              <a:t>優化措施的內容</a:t>
            </a:r>
            <a:endParaRPr lang="en-US" altLang="zh-TW" sz="2200" dirty="0" smtClean="0">
              <a:latin typeface="+mn-ea"/>
            </a:endParaRPr>
          </a:p>
          <a:p>
            <a:pPr marL="0" indent="0">
              <a:buNone/>
            </a:pPr>
            <a:r>
              <a:rPr lang="en-US" altLang="zh-TW" sz="2200" dirty="0" smtClean="0">
                <a:solidFill>
                  <a:schemeClr val="accent1"/>
                </a:solidFill>
                <a:latin typeface="+mn-ea"/>
              </a:rPr>
              <a:t>4.</a:t>
            </a:r>
            <a:r>
              <a:rPr lang="zh-TW" altLang="en-US" sz="2200" b="1" u="sng" dirty="0" smtClean="0">
                <a:latin typeface="+mn-ea"/>
              </a:rPr>
              <a:t>加強</a:t>
            </a:r>
            <a:r>
              <a:rPr lang="zh-TW" altLang="en-US" sz="2200" b="1" u="sng" dirty="0">
                <a:latin typeface="+mn-ea"/>
              </a:rPr>
              <a:t>輸入勞工申請的本地招聘</a:t>
            </a:r>
            <a:r>
              <a:rPr lang="zh-TW" altLang="en-US" sz="2200" b="1" u="sng" dirty="0" smtClean="0">
                <a:latin typeface="+mn-ea"/>
              </a:rPr>
              <a:t>安排</a:t>
            </a:r>
            <a:r>
              <a:rPr lang="en-US" altLang="zh-TW" sz="2200" dirty="0" smtClean="0">
                <a:latin typeface="+mn-ea"/>
              </a:rPr>
              <a:t>: </a:t>
            </a:r>
            <a:r>
              <a:rPr lang="zh-TW" altLang="en-US" sz="2200" dirty="0" smtClean="0">
                <a:latin typeface="+mn-ea"/>
              </a:rPr>
              <a:t>勞工</a:t>
            </a:r>
            <a:r>
              <a:rPr lang="zh-TW" altLang="en-US" sz="2200" dirty="0">
                <a:latin typeface="+mn-ea"/>
              </a:rPr>
              <a:t>處在「補充勞工優化計劃」下經甄別的申請職位空缺展開四星期本地招聘時，會把空缺詳情發送給勞顧會委員及相關職工會，以便他們在本地招聘期間，轉介合適的本地求職者應徵有關職位</a:t>
            </a:r>
            <a:r>
              <a:rPr lang="zh-TW" altLang="en-US" sz="2200" dirty="0" smtClean="0">
                <a:latin typeface="+mn-ea"/>
              </a:rPr>
              <a:t>。</a:t>
            </a:r>
            <a:endParaRPr lang="en-US" altLang="zh-TW" sz="2200" dirty="0" smtClean="0">
              <a:latin typeface="+mn-ea"/>
            </a:endParaRPr>
          </a:p>
          <a:p>
            <a:pPr marL="0" indent="0">
              <a:buNone/>
            </a:pPr>
            <a:r>
              <a:rPr lang="en-US" altLang="zh-TW" sz="2200" dirty="0">
                <a:solidFill>
                  <a:schemeClr val="accent1"/>
                </a:solidFill>
                <a:latin typeface="+mn-ea"/>
              </a:rPr>
              <a:t>5.</a:t>
            </a:r>
            <a:r>
              <a:rPr lang="en-US" altLang="zh-TW" sz="2200" dirty="0">
                <a:latin typeface="+mn-ea"/>
              </a:rPr>
              <a:t> </a:t>
            </a:r>
            <a:r>
              <a:rPr lang="zh-TW" altLang="en-US" sz="2200" b="1" u="sng" dirty="0">
                <a:latin typeface="+mn-ea"/>
              </a:rPr>
              <a:t>優化諮詢勞顧會的工作流程</a:t>
            </a:r>
            <a:r>
              <a:rPr lang="en-US" altLang="zh-TW" sz="2200" dirty="0">
                <a:latin typeface="+mn-ea"/>
              </a:rPr>
              <a:t>: </a:t>
            </a:r>
            <a:r>
              <a:rPr lang="zh-TW" altLang="en-US" sz="2200" dirty="0">
                <a:latin typeface="+mn-ea"/>
              </a:rPr>
              <a:t>現時，勞工處每月向勞顧會委員傳閱每宗「補充勞工計劃」申請的建議，連同個案撮要，尋求委員意見。為方便委員掌握申請及建議重點，勞工處將會採用表列形式提交建議重點，取代個案撮要。</a:t>
            </a:r>
            <a:endParaRPr lang="en-US" altLang="zh-TW" sz="2200" dirty="0">
              <a:latin typeface="+mn-ea"/>
            </a:endParaRPr>
          </a:p>
          <a:p>
            <a:pPr marL="0" indent="0">
              <a:buNone/>
            </a:pPr>
            <a:endParaRPr lang="en-US" altLang="zh-TW" sz="2200" dirty="0" smtClean="0"/>
          </a:p>
          <a:p>
            <a:pPr marL="914400" lvl="1" indent="-457200">
              <a:buAutoNum type="arabicPeriod"/>
            </a:pPr>
            <a:endParaRPr lang="en-US" altLang="zh-TW" sz="2200" dirty="0" smtClean="0"/>
          </a:p>
          <a:p>
            <a:pPr marL="457200" lvl="1" indent="0">
              <a:buNone/>
            </a:pPr>
            <a:endParaRPr lang="zh-TW" altLang="en-US" sz="2000" dirty="0"/>
          </a:p>
          <a:p>
            <a:pPr lvl="1"/>
            <a:endParaRPr lang="en-GB" dirty="0"/>
          </a:p>
        </p:txBody>
      </p:sp>
    </p:spTree>
    <p:extLst>
      <p:ext uri="{BB962C8B-B14F-4D97-AF65-F5344CB8AC3E}">
        <p14:creationId xmlns:p14="http://schemas.microsoft.com/office/powerpoint/2010/main" val="57786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21C0A18-93C4-410B-B4EE-B5924265EC4C}" type="slidenum">
              <a:rPr lang="en-GB" smtClean="0"/>
              <a:t>5</a:t>
            </a:fld>
            <a:endParaRPr lang="en-GB"/>
          </a:p>
        </p:txBody>
      </p:sp>
      <p:sp>
        <p:nvSpPr>
          <p:cNvPr id="7" name="標題 1"/>
          <p:cNvSpPr txBox="1">
            <a:spLocks/>
          </p:cNvSpPr>
          <p:nvPr/>
        </p:nvSpPr>
        <p:spPr>
          <a:xfrm>
            <a:off x="609599" y="609600"/>
            <a:ext cx="6347713" cy="6539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mtClean="0"/>
              <a:t>補充勞工優化計劃 </a:t>
            </a:r>
            <a:r>
              <a:rPr lang="en-US" altLang="zh-TW" smtClean="0"/>
              <a:t>(ESLS)</a:t>
            </a:r>
            <a:endParaRPr lang="en-GB" dirty="0"/>
          </a:p>
        </p:txBody>
      </p:sp>
      <p:sp>
        <p:nvSpPr>
          <p:cNvPr id="12" name="內容版面配置區 2"/>
          <p:cNvSpPr>
            <a:spLocks noGrp="1"/>
          </p:cNvSpPr>
          <p:nvPr>
            <p:ph idx="1"/>
          </p:nvPr>
        </p:nvSpPr>
        <p:spPr>
          <a:xfrm>
            <a:off x="159720" y="1562073"/>
            <a:ext cx="7409480" cy="4844415"/>
          </a:xfrm>
        </p:spPr>
        <p:txBody>
          <a:bodyPr>
            <a:noAutofit/>
          </a:bodyPr>
          <a:lstStyle/>
          <a:p>
            <a:pPr>
              <a:buFont typeface="Wingdings" panose="05000000000000000000" pitchFamily="2" charset="2"/>
              <a:buChar char="l"/>
            </a:pPr>
            <a:r>
              <a:rPr lang="zh-TW" altLang="en-US" sz="2200" dirty="0" smtClean="0">
                <a:latin typeface="+mn-ea"/>
              </a:rPr>
              <a:t>優化措施的內容</a:t>
            </a:r>
            <a:endParaRPr lang="en-US" altLang="zh-TW" sz="2200" dirty="0" smtClean="0">
              <a:latin typeface="+mn-ea"/>
            </a:endParaRPr>
          </a:p>
          <a:p>
            <a:pPr marL="0" indent="0">
              <a:buNone/>
            </a:pPr>
            <a:r>
              <a:rPr lang="en-US" altLang="zh-TW" sz="2200" dirty="0" smtClean="0">
                <a:solidFill>
                  <a:schemeClr val="accent1"/>
                </a:solidFill>
                <a:latin typeface="+mn-ea"/>
              </a:rPr>
              <a:t>6.</a:t>
            </a:r>
            <a:r>
              <a:rPr lang="zh-TW" altLang="en-US" sz="2200" b="1" u="sng" dirty="0">
                <a:latin typeface="+mn-ea"/>
              </a:rPr>
              <a:t>加強僱傭權益簡介會的資訊</a:t>
            </a:r>
            <a:r>
              <a:rPr lang="zh-TW" altLang="en-US" sz="2200" b="1" u="sng" dirty="0" smtClean="0">
                <a:latin typeface="+mn-ea"/>
              </a:rPr>
              <a:t>發布</a:t>
            </a:r>
            <a:r>
              <a:rPr lang="en-US" altLang="zh-TW" sz="2200" dirty="0" smtClean="0">
                <a:latin typeface="+mn-ea"/>
              </a:rPr>
              <a:t>: </a:t>
            </a:r>
            <a:r>
              <a:rPr lang="zh-TW" altLang="en-US" sz="2200" dirty="0" smtClean="0">
                <a:latin typeface="+mn-ea"/>
              </a:rPr>
              <a:t>為</a:t>
            </a:r>
            <a:r>
              <a:rPr lang="zh-TW" altLang="en-US" sz="2200" dirty="0">
                <a:latin typeface="+mn-ea"/>
              </a:rPr>
              <a:t>保障輸入勞工的僱傭權益，僱主必須給予每名輸入勞工有薪假期，讓他們在抵港後八星期內出席僱傭權益簡介會，確保輸入勞工了解在香港工作的僱傭權益。為加強輸入勞工求助和查詢的途徑，勞工處將與職工會協作，在簡介會上派發職工會的資料單張。勞顧會委員或由其轉介的職工會代表亦可參與簡介會，直接向輸入勞工傳遞僱傭權益的信息</a:t>
            </a:r>
            <a:r>
              <a:rPr lang="zh-TW" altLang="en-US" sz="2200" dirty="0" smtClean="0">
                <a:latin typeface="+mn-ea"/>
              </a:rPr>
              <a:t>。</a:t>
            </a:r>
            <a:endParaRPr lang="en-US" altLang="zh-TW" sz="2200" dirty="0" smtClean="0">
              <a:latin typeface="+mn-ea"/>
            </a:endParaRPr>
          </a:p>
          <a:p>
            <a:pPr marL="0" indent="0">
              <a:buNone/>
            </a:pPr>
            <a:endParaRPr lang="en-US" altLang="zh-TW" sz="2200" dirty="0">
              <a:latin typeface="+mn-ea"/>
            </a:endParaRPr>
          </a:p>
          <a:p>
            <a:pPr marL="0" indent="0">
              <a:buNone/>
            </a:pPr>
            <a:r>
              <a:rPr lang="zh-TW" altLang="en-US" sz="2200" dirty="0" smtClean="0">
                <a:latin typeface="+mn-ea"/>
              </a:rPr>
              <a:t>推行</a:t>
            </a:r>
            <a:r>
              <a:rPr lang="zh-TW" altLang="en-US" sz="2200" dirty="0">
                <a:latin typeface="+mn-ea"/>
              </a:rPr>
              <a:t>上述優化措施後，勞工處會致力在</a:t>
            </a:r>
            <a:r>
              <a:rPr lang="zh-TW" altLang="en-US" sz="2200" b="1" dirty="0">
                <a:latin typeface="+mn-ea"/>
              </a:rPr>
              <a:t>三個月內</a:t>
            </a:r>
            <a:r>
              <a:rPr lang="zh-TW" altLang="en-US" sz="2200" dirty="0">
                <a:latin typeface="+mn-ea"/>
              </a:rPr>
              <a:t>完成處理「補充勞工優化計劃」下通過甄別的申請。</a:t>
            </a:r>
            <a:endParaRPr lang="en-US" altLang="zh-TW" sz="2200" dirty="0" smtClean="0">
              <a:latin typeface="+mn-ea"/>
            </a:endParaRPr>
          </a:p>
          <a:p>
            <a:pPr marL="457200" lvl="1" indent="0">
              <a:buNone/>
            </a:pPr>
            <a:endParaRPr lang="zh-TW" altLang="en-US" sz="2000" dirty="0"/>
          </a:p>
          <a:p>
            <a:pPr lvl="1"/>
            <a:endParaRPr lang="en-GB" dirty="0"/>
          </a:p>
        </p:txBody>
      </p:sp>
    </p:spTree>
    <p:extLst>
      <p:ext uri="{BB962C8B-B14F-4D97-AF65-F5344CB8AC3E}">
        <p14:creationId xmlns:p14="http://schemas.microsoft.com/office/powerpoint/2010/main" val="181075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609601"/>
            <a:ext cx="7357533" cy="685800"/>
          </a:xfrm>
        </p:spPr>
        <p:txBody>
          <a:bodyPr>
            <a:normAutofit fontScale="90000"/>
          </a:bodyPr>
          <a:lstStyle/>
          <a:p>
            <a:r>
              <a:rPr lang="zh-TW" altLang="en-US" sz="4000" dirty="0"/>
              <a:t>補充勞工優化計劃 </a:t>
            </a:r>
            <a:r>
              <a:rPr lang="en-US" altLang="zh-TW" sz="4000" dirty="0"/>
              <a:t>(ESLS)</a:t>
            </a:r>
            <a:r>
              <a:rPr lang="en-US" altLang="zh-TW" dirty="0" smtClean="0"/>
              <a:t/>
            </a:r>
            <a:br>
              <a:rPr lang="en-US" altLang="zh-TW" dirty="0" smtClean="0"/>
            </a:br>
            <a:r>
              <a:rPr lang="en-US" altLang="zh-TW" dirty="0"/>
              <a:t/>
            </a:r>
            <a:br>
              <a:rPr lang="en-US" altLang="zh-TW" dirty="0"/>
            </a:br>
            <a:r>
              <a:rPr lang="zh-TW" altLang="en-US" sz="2400" dirty="0" smtClean="0">
                <a:solidFill>
                  <a:schemeClr val="tx1"/>
                </a:solidFill>
                <a:latin typeface="+mn-ea"/>
                <a:ea typeface="+mn-ea"/>
              </a:rPr>
              <a:t>「</a:t>
            </a:r>
            <a:r>
              <a:rPr lang="zh-TW" altLang="en-US" sz="2400" dirty="0">
                <a:solidFill>
                  <a:schemeClr val="tx1"/>
                </a:solidFill>
                <a:latin typeface="+mn-ea"/>
                <a:ea typeface="+mn-ea"/>
              </a:rPr>
              <a:t>補充勞工計劃」下</a:t>
            </a:r>
            <a:r>
              <a:rPr lang="en-US" altLang="zh-TW" sz="2400" dirty="0">
                <a:solidFill>
                  <a:schemeClr val="tx1"/>
                </a:solidFill>
                <a:latin typeface="+mn-ea"/>
                <a:ea typeface="+mn-ea"/>
              </a:rPr>
              <a:t>26</a:t>
            </a:r>
            <a:r>
              <a:rPr lang="zh-TW" altLang="en-US" sz="2400" dirty="0">
                <a:solidFill>
                  <a:schemeClr val="tx1"/>
                </a:solidFill>
                <a:latin typeface="+mn-ea"/>
                <a:ea typeface="+mn-ea"/>
              </a:rPr>
              <a:t>個職位類別及非技術／低技術職位</a:t>
            </a:r>
            <a:endParaRPr lang="zh-HK" altLang="en-US" sz="2400" dirty="0">
              <a:solidFill>
                <a:schemeClr val="tx1"/>
              </a:solidFill>
              <a:latin typeface="+mn-ea"/>
              <a:ea typeface="+mn-ea"/>
            </a:endParaRPr>
          </a:p>
        </p:txBody>
      </p:sp>
      <p:sp>
        <p:nvSpPr>
          <p:cNvPr id="4" name="投影片編號版面配置區 3"/>
          <p:cNvSpPr>
            <a:spLocks noGrp="1"/>
          </p:cNvSpPr>
          <p:nvPr>
            <p:ph type="sldNum" sz="quarter" idx="12"/>
          </p:nvPr>
        </p:nvSpPr>
        <p:spPr/>
        <p:txBody>
          <a:bodyPr/>
          <a:lstStyle/>
          <a:p>
            <a:pPr>
              <a:defRPr/>
            </a:pPr>
            <a:fld id="{654F891C-F020-4EB9-9618-B48AD0149655}" type="slidenum">
              <a:rPr lang="en-US" altLang="zh-TW" smtClean="0"/>
              <a:pPr>
                <a:defRPr/>
              </a:pPr>
              <a:t>6</a:t>
            </a:fld>
            <a:endParaRPr lang="en-US" altLang="zh-TW"/>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835032724"/>
              </p:ext>
            </p:extLst>
          </p:nvPr>
        </p:nvGraphicFramePr>
        <p:xfrm>
          <a:off x="1260100" y="2072294"/>
          <a:ext cx="5184576" cy="4513261"/>
        </p:xfrm>
        <a:graphic>
          <a:graphicData uri="http://schemas.openxmlformats.org/drawingml/2006/table">
            <a:tbl>
              <a:tblPr firstRow="1" firstCol="1" lastRow="1" lastCol="1" bandRow="1" bandCol="1">
                <a:tableStyleId>{5C22544A-7EE6-4342-B048-85BDC9FD1C3A}</a:tableStyleId>
              </a:tblPr>
              <a:tblGrid>
                <a:gridCol w="2557800">
                  <a:extLst>
                    <a:ext uri="{9D8B030D-6E8A-4147-A177-3AD203B41FA5}">
                      <a16:colId xmlns:a16="http://schemas.microsoft.com/office/drawing/2014/main" val="3414645444"/>
                    </a:ext>
                  </a:extLst>
                </a:gridCol>
                <a:gridCol w="2626776">
                  <a:extLst>
                    <a:ext uri="{9D8B030D-6E8A-4147-A177-3AD203B41FA5}">
                      <a16:colId xmlns:a16="http://schemas.microsoft.com/office/drawing/2014/main" val="1588339790"/>
                    </a:ext>
                  </a:extLst>
                </a:gridCol>
              </a:tblGrid>
              <a:tr h="357948">
                <a:tc>
                  <a:txBody>
                    <a:bodyPr/>
                    <a:lstStyle/>
                    <a:p>
                      <a:pPr marL="175895">
                        <a:lnSpc>
                          <a:spcPts val="2055"/>
                        </a:lnSpc>
                        <a:spcAft>
                          <a:spcPts val="0"/>
                        </a:spcAft>
                      </a:pPr>
                      <a:r>
                        <a:rPr lang="en-US" sz="1800" b="0">
                          <a:solidFill>
                            <a:schemeClr val="tx1"/>
                          </a:solidFill>
                          <a:effectLst/>
                        </a:rPr>
                        <a:t>營業代表</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55"/>
                        </a:lnSpc>
                        <a:spcAft>
                          <a:spcPts val="0"/>
                        </a:spcAft>
                      </a:pPr>
                      <a:r>
                        <a:rPr lang="en-US" sz="1800" b="0">
                          <a:solidFill>
                            <a:schemeClr val="tx1"/>
                          </a:solidFill>
                          <a:effectLst/>
                        </a:rPr>
                        <a:t>整熨工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974651674"/>
                  </a:ext>
                </a:extLst>
              </a:tr>
              <a:tr h="345215">
                <a:tc>
                  <a:txBody>
                    <a:bodyPr/>
                    <a:lstStyle/>
                    <a:p>
                      <a:pPr marL="175895">
                        <a:lnSpc>
                          <a:spcPts val="1965"/>
                        </a:lnSpc>
                        <a:spcAft>
                          <a:spcPts val="0"/>
                        </a:spcAft>
                      </a:pPr>
                      <a:r>
                        <a:rPr lang="en-US" sz="1800" b="0">
                          <a:solidFill>
                            <a:schemeClr val="tx1"/>
                          </a:solidFill>
                          <a:effectLst/>
                        </a:rPr>
                        <a:t>售貨員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1965"/>
                        </a:lnSpc>
                        <a:spcAft>
                          <a:spcPts val="0"/>
                        </a:spcAft>
                      </a:pPr>
                      <a:r>
                        <a:rPr lang="en-US" sz="1800" b="0">
                          <a:solidFill>
                            <a:schemeClr val="tx1"/>
                          </a:solidFill>
                          <a:effectLst/>
                        </a:rPr>
                        <a:t>髮型師</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159516597"/>
                  </a:ext>
                </a:extLst>
              </a:tr>
              <a:tr h="345215">
                <a:tc>
                  <a:txBody>
                    <a:bodyPr/>
                    <a:lstStyle/>
                    <a:p>
                      <a:pPr marL="175895">
                        <a:lnSpc>
                          <a:spcPts val="1980"/>
                        </a:lnSpc>
                        <a:spcAft>
                          <a:spcPts val="0"/>
                        </a:spcAft>
                      </a:pPr>
                      <a:r>
                        <a:rPr lang="en-US" sz="1800" b="0">
                          <a:solidFill>
                            <a:schemeClr val="tx1"/>
                          </a:solidFill>
                          <a:effectLst/>
                        </a:rPr>
                        <a:t>侍應生</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1985"/>
                        </a:lnSpc>
                        <a:spcAft>
                          <a:spcPts val="0"/>
                        </a:spcAft>
                      </a:pPr>
                      <a:r>
                        <a:rPr lang="en-US" sz="1800" b="0">
                          <a:solidFill>
                            <a:schemeClr val="tx1"/>
                          </a:solidFill>
                          <a:effectLst/>
                        </a:rPr>
                        <a:t>貨倉管理員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518287484"/>
                  </a:ext>
                </a:extLst>
              </a:tr>
              <a:tr h="345215">
                <a:tc>
                  <a:txBody>
                    <a:bodyPr/>
                    <a:lstStyle/>
                    <a:p>
                      <a:pPr marL="175895">
                        <a:lnSpc>
                          <a:spcPts val="2000"/>
                        </a:lnSpc>
                        <a:spcAft>
                          <a:spcPts val="0"/>
                        </a:spcAft>
                      </a:pPr>
                      <a:r>
                        <a:rPr lang="en-US" sz="1800" b="0" dirty="0" err="1">
                          <a:solidFill>
                            <a:schemeClr val="tx1"/>
                          </a:solidFill>
                          <a:effectLst/>
                        </a:rPr>
                        <a:t>接待員</a:t>
                      </a:r>
                      <a:endParaRPr lang="zh-TW" sz="1800" b="0" dirty="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05"/>
                        </a:lnSpc>
                        <a:spcAft>
                          <a:spcPts val="0"/>
                        </a:spcAft>
                      </a:pPr>
                      <a:r>
                        <a:rPr lang="en-US" sz="1800" b="0" dirty="0" err="1">
                          <a:solidFill>
                            <a:schemeClr val="tx1"/>
                          </a:solidFill>
                          <a:effectLst/>
                        </a:rPr>
                        <a:t>裁剪工</a:t>
                      </a:r>
                      <a:endParaRPr lang="zh-TW" sz="1800" b="0" dirty="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146370959"/>
                  </a:ext>
                </a:extLst>
              </a:tr>
              <a:tr h="345215">
                <a:tc>
                  <a:txBody>
                    <a:bodyPr/>
                    <a:lstStyle/>
                    <a:p>
                      <a:pPr marL="175895">
                        <a:lnSpc>
                          <a:spcPts val="2020"/>
                        </a:lnSpc>
                        <a:spcAft>
                          <a:spcPts val="0"/>
                        </a:spcAft>
                      </a:pPr>
                      <a:r>
                        <a:rPr lang="en-US" sz="1800" b="0" dirty="0" err="1">
                          <a:solidFill>
                            <a:schemeClr val="tx1"/>
                          </a:solidFill>
                          <a:effectLst/>
                        </a:rPr>
                        <a:t>收銀員</a:t>
                      </a:r>
                      <a:endParaRPr lang="zh-TW" sz="1800" b="0" dirty="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20"/>
                        </a:lnSpc>
                        <a:spcAft>
                          <a:spcPts val="0"/>
                        </a:spcAft>
                      </a:pPr>
                      <a:r>
                        <a:rPr lang="en-US" sz="1800" b="0">
                          <a:solidFill>
                            <a:schemeClr val="tx1"/>
                          </a:solidFill>
                          <a:effectLst/>
                        </a:rPr>
                        <a:t>裁床工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87921708"/>
                  </a:ext>
                </a:extLst>
              </a:tr>
              <a:tr h="345215">
                <a:tc>
                  <a:txBody>
                    <a:bodyPr/>
                    <a:lstStyle/>
                    <a:p>
                      <a:pPr marL="175895">
                        <a:lnSpc>
                          <a:spcPts val="2035"/>
                        </a:lnSpc>
                        <a:spcAft>
                          <a:spcPts val="0"/>
                        </a:spcAft>
                      </a:pPr>
                      <a:r>
                        <a:rPr lang="en-US" sz="1800" b="0">
                          <a:solidFill>
                            <a:schemeClr val="tx1"/>
                          </a:solidFill>
                          <a:effectLst/>
                        </a:rPr>
                        <a:t>初級廚師</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40"/>
                        </a:lnSpc>
                        <a:spcAft>
                          <a:spcPts val="0"/>
                        </a:spcAft>
                      </a:pPr>
                      <a:r>
                        <a:rPr lang="en-US" sz="1800" b="0">
                          <a:solidFill>
                            <a:schemeClr val="tx1"/>
                          </a:solidFill>
                          <a:effectLst/>
                        </a:rPr>
                        <a:t>檢查工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175845096"/>
                  </a:ext>
                </a:extLst>
              </a:tr>
              <a:tr h="345215">
                <a:tc>
                  <a:txBody>
                    <a:bodyPr/>
                    <a:lstStyle/>
                    <a:p>
                      <a:pPr marL="175895">
                        <a:lnSpc>
                          <a:spcPts val="2055"/>
                        </a:lnSpc>
                        <a:spcAft>
                          <a:spcPts val="0"/>
                        </a:spcAft>
                      </a:pPr>
                      <a:r>
                        <a:rPr lang="en-US" sz="1800" b="0">
                          <a:solidFill>
                            <a:schemeClr val="tx1"/>
                          </a:solidFill>
                          <a:effectLst/>
                        </a:rPr>
                        <a:t>食品加工工人</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55"/>
                        </a:lnSpc>
                        <a:spcAft>
                          <a:spcPts val="0"/>
                        </a:spcAft>
                      </a:pPr>
                      <a:r>
                        <a:rPr lang="en-US" sz="1800" b="0">
                          <a:solidFill>
                            <a:schemeClr val="tx1"/>
                          </a:solidFill>
                          <a:effectLst/>
                        </a:rPr>
                        <a:t>送貨員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111222871"/>
                  </a:ext>
                </a:extLst>
              </a:tr>
              <a:tr h="345215">
                <a:tc>
                  <a:txBody>
                    <a:bodyPr/>
                    <a:lstStyle/>
                    <a:p>
                      <a:pPr marL="175895">
                        <a:lnSpc>
                          <a:spcPts val="2070"/>
                        </a:lnSpc>
                        <a:spcAft>
                          <a:spcPts val="0"/>
                        </a:spcAft>
                      </a:pPr>
                      <a:r>
                        <a:rPr lang="en-US" sz="1800" b="0">
                          <a:solidFill>
                            <a:schemeClr val="tx1"/>
                          </a:solidFill>
                          <a:effectLst/>
                        </a:rPr>
                        <a:t>文員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75"/>
                        </a:lnSpc>
                        <a:spcAft>
                          <a:spcPts val="0"/>
                        </a:spcAft>
                      </a:pPr>
                      <a:r>
                        <a:rPr lang="en-US" sz="1800" b="0">
                          <a:solidFill>
                            <a:schemeClr val="tx1"/>
                          </a:solidFill>
                          <a:effectLst/>
                        </a:rPr>
                        <a:t>駕駛員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300368297"/>
                  </a:ext>
                </a:extLst>
              </a:tr>
              <a:tr h="345215">
                <a:tc>
                  <a:txBody>
                    <a:bodyPr/>
                    <a:lstStyle/>
                    <a:p>
                      <a:pPr marL="175895">
                        <a:lnSpc>
                          <a:spcPts val="2090"/>
                        </a:lnSpc>
                        <a:spcAft>
                          <a:spcPts val="0"/>
                        </a:spcAft>
                      </a:pPr>
                      <a:r>
                        <a:rPr lang="en-US" sz="1800" b="0">
                          <a:solidFill>
                            <a:schemeClr val="tx1"/>
                          </a:solidFill>
                          <a:effectLst/>
                        </a:rPr>
                        <a:t>銀行櫃檯員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090"/>
                        </a:lnSpc>
                        <a:spcAft>
                          <a:spcPts val="0"/>
                        </a:spcAft>
                      </a:pPr>
                      <a:r>
                        <a:rPr lang="en-US" sz="1800" b="0">
                          <a:solidFill>
                            <a:schemeClr val="tx1"/>
                          </a:solidFill>
                          <a:effectLst/>
                        </a:rPr>
                        <a:t>清拆工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836825740"/>
                  </a:ext>
                </a:extLst>
              </a:tr>
              <a:tr h="345215">
                <a:tc>
                  <a:txBody>
                    <a:bodyPr/>
                    <a:lstStyle/>
                    <a:p>
                      <a:pPr marL="175895">
                        <a:lnSpc>
                          <a:spcPts val="2105"/>
                        </a:lnSpc>
                        <a:spcAft>
                          <a:spcPts val="0"/>
                        </a:spcAft>
                      </a:pPr>
                      <a:r>
                        <a:rPr lang="en-US" sz="1800" b="0">
                          <a:solidFill>
                            <a:schemeClr val="tx1"/>
                          </a:solidFill>
                          <a:effectLst/>
                        </a:rPr>
                        <a:t>電腦／打孔機操作員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110"/>
                        </a:lnSpc>
                        <a:spcAft>
                          <a:spcPts val="0"/>
                        </a:spcAft>
                      </a:pPr>
                      <a:r>
                        <a:rPr lang="en-US" sz="1800" b="0">
                          <a:solidFill>
                            <a:schemeClr val="tx1"/>
                          </a:solidFill>
                          <a:effectLst/>
                        </a:rPr>
                        <a:t>石工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961920187"/>
                  </a:ext>
                </a:extLst>
              </a:tr>
              <a:tr h="345215">
                <a:tc>
                  <a:txBody>
                    <a:bodyPr/>
                    <a:lstStyle/>
                    <a:p>
                      <a:pPr marL="175895">
                        <a:lnSpc>
                          <a:spcPts val="2125"/>
                        </a:lnSpc>
                        <a:spcAft>
                          <a:spcPts val="0"/>
                        </a:spcAft>
                      </a:pPr>
                      <a:r>
                        <a:rPr lang="en-US" sz="1800" b="0">
                          <a:solidFill>
                            <a:schemeClr val="tx1"/>
                          </a:solidFill>
                          <a:effectLst/>
                        </a:rPr>
                        <a:t>電話接線生</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130"/>
                        </a:lnSpc>
                        <a:spcAft>
                          <a:spcPts val="0"/>
                        </a:spcAft>
                      </a:pPr>
                      <a:r>
                        <a:rPr lang="en-US" sz="1800" b="0">
                          <a:solidFill>
                            <a:schemeClr val="tx1"/>
                          </a:solidFill>
                          <a:effectLst/>
                        </a:rPr>
                        <a:t>噴漆工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3894459"/>
                  </a:ext>
                </a:extLst>
              </a:tr>
              <a:tr h="345215">
                <a:tc>
                  <a:txBody>
                    <a:bodyPr/>
                    <a:lstStyle/>
                    <a:p>
                      <a:pPr marL="175895">
                        <a:lnSpc>
                          <a:spcPts val="2145"/>
                        </a:lnSpc>
                        <a:spcAft>
                          <a:spcPts val="0"/>
                        </a:spcAft>
                      </a:pPr>
                      <a:r>
                        <a:rPr lang="en-US" sz="1800" b="0">
                          <a:solidFill>
                            <a:schemeClr val="tx1"/>
                          </a:solidFill>
                          <a:effectLst/>
                        </a:rPr>
                        <a:t>布草房服務員</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145"/>
                        </a:lnSpc>
                        <a:spcAft>
                          <a:spcPts val="0"/>
                        </a:spcAft>
                      </a:pPr>
                      <a:r>
                        <a:rPr lang="en-US" sz="1800" b="0">
                          <a:solidFill>
                            <a:schemeClr val="tx1"/>
                          </a:solidFill>
                          <a:effectLst/>
                        </a:rPr>
                        <a:t>渠工</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809394661"/>
                  </a:ext>
                </a:extLst>
              </a:tr>
              <a:tr h="357948">
                <a:tc>
                  <a:txBody>
                    <a:bodyPr/>
                    <a:lstStyle/>
                    <a:p>
                      <a:pPr marL="175895">
                        <a:lnSpc>
                          <a:spcPts val="2160"/>
                        </a:lnSpc>
                        <a:spcAft>
                          <a:spcPts val="0"/>
                        </a:spcAft>
                      </a:pPr>
                      <a:r>
                        <a:rPr lang="en-US" sz="1800" b="0">
                          <a:solidFill>
                            <a:schemeClr val="tx1"/>
                          </a:solidFill>
                          <a:effectLst/>
                        </a:rPr>
                        <a:t>洗衣工人</a:t>
                      </a:r>
                      <a:endParaRPr lang="zh-TW" sz="1800" b="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tc>
                  <a:txBody>
                    <a:bodyPr/>
                    <a:lstStyle/>
                    <a:p>
                      <a:pPr marL="113665">
                        <a:lnSpc>
                          <a:spcPts val="2165"/>
                        </a:lnSpc>
                        <a:spcAft>
                          <a:spcPts val="0"/>
                        </a:spcAft>
                      </a:pPr>
                      <a:r>
                        <a:rPr lang="en-US" sz="1800" b="0" dirty="0" err="1">
                          <a:solidFill>
                            <a:schemeClr val="tx1"/>
                          </a:solidFill>
                          <a:effectLst/>
                        </a:rPr>
                        <a:t>補漏工</a:t>
                      </a:r>
                      <a:endParaRPr lang="zh-TW" sz="1800" b="0" dirty="0">
                        <a:solidFill>
                          <a:schemeClr val="tx1"/>
                        </a:solidFill>
                        <a:effectLst/>
                        <a:latin typeface="Arial Unicode MS" panose="020B0604020202020204" pitchFamily="34" charset="-120"/>
                        <a:ea typeface="Arial Unicode MS" panose="020B0604020202020204" pitchFamily="34" charset="-12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862485904"/>
                  </a:ext>
                </a:extLst>
              </a:tr>
            </a:tbl>
          </a:graphicData>
        </a:graphic>
      </p:graphicFrame>
    </p:spTree>
    <p:extLst>
      <p:ext uri="{BB962C8B-B14F-4D97-AF65-F5344CB8AC3E}">
        <p14:creationId xmlns:p14="http://schemas.microsoft.com/office/powerpoint/2010/main" val="94259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8001000" cy="762000"/>
          </a:xfrm>
        </p:spPr>
        <p:txBody>
          <a:bodyPr>
            <a:normAutofit/>
          </a:bodyPr>
          <a:lstStyle/>
          <a:p>
            <a:pPr algn="just"/>
            <a:r>
              <a:rPr lang="zh-TW" altLang="en-US" dirty="0"/>
              <a:t>補充勞工優化計劃 </a:t>
            </a:r>
            <a:r>
              <a:rPr lang="en-US" altLang="zh-TW" dirty="0"/>
              <a:t>(ESLS)</a:t>
            </a:r>
            <a:endParaRPr lang="zh-TW" altLang="en-US" b="1" dirty="0" smtClean="0">
              <a:latin typeface="Times New Roman" panose="02020603050405020304" pitchFamily="18" charset="0"/>
            </a:endParaRPr>
          </a:p>
        </p:txBody>
      </p:sp>
      <p:sp>
        <p:nvSpPr>
          <p:cNvPr id="9219" name="Rectangle 3"/>
          <p:cNvSpPr>
            <a:spLocks noGrp="1" noChangeArrowheads="1"/>
          </p:cNvSpPr>
          <p:nvPr>
            <p:ph idx="1"/>
          </p:nvPr>
        </p:nvSpPr>
        <p:spPr>
          <a:xfrm>
            <a:off x="685800" y="1412776"/>
            <a:ext cx="6623050" cy="4968552"/>
          </a:xfrm>
        </p:spPr>
        <p:txBody>
          <a:bodyPr>
            <a:normAutofit/>
          </a:bodyPr>
          <a:lstStyle/>
          <a:p>
            <a:pPr marL="342900" lvl="1" indent="-342900" algn="just">
              <a:lnSpc>
                <a:spcPct val="110000"/>
              </a:lnSpc>
              <a:buFont typeface="Wingdings" panose="05000000000000000000" pitchFamily="2" charset="2"/>
              <a:buChar char="l"/>
              <a:tabLst>
                <a:tab pos="1050925" algn="l"/>
              </a:tabLst>
              <a:defRPr/>
            </a:pPr>
            <a:r>
              <a:rPr kumimoji="1" lang="zh-TW" altLang="en-US" sz="2400" dirty="0" smtClean="0">
                <a:latin typeface="+mn-ea"/>
              </a:rPr>
              <a:t>申請資格</a:t>
            </a:r>
            <a:endParaRPr kumimoji="1" lang="en-US" altLang="zh-TW" sz="2400" dirty="0" smtClean="0">
              <a:latin typeface="+mn-ea"/>
            </a:endParaRPr>
          </a:p>
          <a:p>
            <a:pPr marL="742950" lvl="2" indent="-342900" algn="just">
              <a:lnSpc>
                <a:spcPct val="110000"/>
              </a:lnSpc>
              <a:buFont typeface="Wingdings" panose="05000000000000000000" pitchFamily="2" charset="2"/>
              <a:buChar char="l"/>
              <a:tabLst>
                <a:tab pos="1050925" algn="l"/>
              </a:tabLst>
              <a:defRPr/>
            </a:pPr>
            <a:r>
              <a:rPr kumimoji="1" lang="zh-TW" altLang="en-US" sz="2400" dirty="0">
                <a:latin typeface="+mn-ea"/>
              </a:rPr>
              <a:t>在確保本地工人優先就業的前提下，僱主如確實未能在本港聘得合適人手，</a:t>
            </a:r>
            <a:r>
              <a:rPr kumimoji="1" lang="zh-TW" altLang="en-US" sz="2400" dirty="0" smtClean="0">
                <a:latin typeface="+mn-ea"/>
              </a:rPr>
              <a:t>可向</a:t>
            </a:r>
            <a:r>
              <a:rPr kumimoji="1" lang="zh-TW" altLang="en-US" sz="2400" dirty="0">
                <a:latin typeface="+mn-ea"/>
              </a:rPr>
              <a:t>「補充勞工優化計劃」申請輸入屬技術員級別或以下的</a:t>
            </a:r>
            <a:r>
              <a:rPr kumimoji="1" lang="zh-TW" altLang="en-US" sz="2400" dirty="0" smtClean="0">
                <a:latin typeface="+mn-ea"/>
              </a:rPr>
              <a:t>勞工</a:t>
            </a:r>
            <a:endParaRPr kumimoji="1" lang="en-US" altLang="zh-TW" sz="2400" dirty="0">
              <a:latin typeface="+mn-ea"/>
            </a:endParaRPr>
          </a:p>
          <a:p>
            <a:pPr marL="342900" lvl="1" indent="-342900" algn="just">
              <a:lnSpc>
                <a:spcPct val="110000"/>
              </a:lnSpc>
              <a:buFont typeface="Wingdings" panose="05000000000000000000" pitchFamily="2" charset="2"/>
              <a:buChar char="l"/>
              <a:tabLst>
                <a:tab pos="1050925" algn="l"/>
              </a:tabLst>
              <a:defRPr/>
            </a:pPr>
            <a:r>
              <a:rPr kumimoji="1" lang="zh-TW" altLang="en-US" sz="2400" dirty="0">
                <a:latin typeface="+mn-ea"/>
              </a:rPr>
              <a:t>輸入勞工的</a:t>
            </a:r>
            <a:r>
              <a:rPr kumimoji="1" lang="zh-TW" altLang="en-US" sz="2400" dirty="0" smtClean="0">
                <a:latin typeface="+mn-ea"/>
              </a:rPr>
              <a:t>權益</a:t>
            </a:r>
            <a:endParaRPr kumimoji="1" lang="en-US" altLang="zh-TW" sz="2400" dirty="0" smtClean="0">
              <a:latin typeface="+mn-ea"/>
            </a:endParaRPr>
          </a:p>
          <a:p>
            <a:pPr marL="742950" lvl="2" indent="-342900" algn="just">
              <a:lnSpc>
                <a:spcPct val="110000"/>
              </a:lnSpc>
              <a:buFont typeface="Wingdings" panose="05000000000000000000" pitchFamily="2" charset="2"/>
              <a:buChar char="l"/>
              <a:tabLst>
                <a:tab pos="1050925" algn="l"/>
              </a:tabLst>
              <a:defRPr/>
            </a:pPr>
            <a:r>
              <a:rPr kumimoji="1" lang="zh-TW" altLang="en-US" sz="2400" dirty="0">
                <a:latin typeface="+mn-ea"/>
              </a:rPr>
              <a:t>輸入勞工同時享有「補充</a:t>
            </a:r>
            <a:r>
              <a:rPr kumimoji="1" lang="zh-TW" altLang="en-US" sz="2400" dirty="0" smtClean="0">
                <a:latin typeface="+mn-ea"/>
              </a:rPr>
              <a:t>勞工優化計劃</a:t>
            </a:r>
            <a:r>
              <a:rPr kumimoji="1" lang="zh-TW" altLang="en-US" sz="2400" dirty="0">
                <a:latin typeface="+mn-ea"/>
              </a:rPr>
              <a:t>」及「標準僱傭合約」規定的</a:t>
            </a:r>
            <a:r>
              <a:rPr kumimoji="1" lang="zh-TW" altLang="en-US" sz="2400" dirty="0" smtClean="0">
                <a:latin typeface="+mn-ea"/>
              </a:rPr>
              <a:t>保障</a:t>
            </a:r>
            <a:endParaRPr kumimoji="1" lang="en-US" altLang="zh-TW" sz="2400" dirty="0" smtClean="0">
              <a:latin typeface="+mn-ea"/>
            </a:endParaRPr>
          </a:p>
          <a:p>
            <a:pPr marL="742950" lvl="2" indent="-342900" algn="just">
              <a:lnSpc>
                <a:spcPct val="110000"/>
              </a:lnSpc>
              <a:buFont typeface="Wingdings" panose="05000000000000000000" pitchFamily="2" charset="2"/>
              <a:buChar char="l"/>
              <a:tabLst>
                <a:tab pos="1050925" algn="l"/>
              </a:tabLst>
              <a:defRPr/>
            </a:pPr>
            <a:r>
              <a:rPr kumimoji="1" lang="zh-TW" altLang="en-US" sz="2400" dirty="0">
                <a:latin typeface="+mn-ea"/>
              </a:rPr>
              <a:t>輸入勞工與本地工人同樣受香港勞工法例的保障</a:t>
            </a:r>
            <a:endParaRPr kumimoji="1" lang="en-US" altLang="zh-TW" sz="2400" dirty="0" smtClean="0">
              <a:latin typeface="+mn-ea"/>
            </a:endParaRPr>
          </a:p>
          <a:p>
            <a:pPr marL="742950" lvl="2" indent="-342900" algn="just">
              <a:lnSpc>
                <a:spcPct val="110000"/>
              </a:lnSpc>
              <a:buClr>
                <a:srgbClr val="00A200"/>
              </a:buClr>
              <a:buFont typeface="Wingdings" panose="05000000000000000000" pitchFamily="2" charset="2"/>
              <a:buChar char="l"/>
              <a:tabLst>
                <a:tab pos="1050925" algn="l"/>
              </a:tabLst>
              <a:defRPr/>
            </a:pPr>
            <a:endParaRPr kumimoji="1" lang="en-US" altLang="zh-TW" sz="3100" dirty="0" smtClean="0">
              <a:latin typeface="Arial Unicode MS" panose="020B0604020202020204" pitchFamily="34" charset="-120"/>
            </a:endParaRPr>
          </a:p>
          <a:p>
            <a:pPr marL="742950" lvl="2" indent="-342900" algn="just">
              <a:lnSpc>
                <a:spcPct val="110000"/>
              </a:lnSpc>
              <a:buClr>
                <a:srgbClr val="00A200"/>
              </a:buClr>
              <a:buFont typeface="Wingdings" panose="05000000000000000000" pitchFamily="2" charset="2"/>
              <a:buChar char="l"/>
              <a:tabLst>
                <a:tab pos="1050925" algn="l"/>
              </a:tabLst>
              <a:defRPr/>
            </a:pPr>
            <a:endParaRPr kumimoji="1" lang="en-US" altLang="zh-TW" sz="3100" dirty="0">
              <a:latin typeface="Arial Unicode MS" panose="020B0604020202020204" pitchFamily="34" charset="-120"/>
            </a:endParaRPr>
          </a:p>
          <a:p>
            <a:pPr marL="342900" lvl="1" indent="-342900" algn="just" eaLnBrk="1" fontAlgn="auto" hangingPunct="1">
              <a:lnSpc>
                <a:spcPct val="110000"/>
              </a:lnSpc>
              <a:spcAft>
                <a:spcPts val="0"/>
              </a:spcAft>
              <a:buClr>
                <a:srgbClr val="00A200"/>
              </a:buClr>
              <a:buFont typeface="Wingdings" panose="05000000000000000000" pitchFamily="2" charset="2"/>
              <a:buChar char="l"/>
              <a:tabLst>
                <a:tab pos="1050925" algn="l"/>
              </a:tabLst>
              <a:defRPr/>
            </a:pPr>
            <a:endParaRPr kumimoji="1" lang="en-US" altLang="zh-TW" sz="3100" b="1" u="sng" dirty="0" smtClean="0">
              <a:latin typeface="Arial Unicode MS" panose="020B0604020202020204" pitchFamily="34" charset="-120"/>
            </a:endParaRPr>
          </a:p>
          <a:p>
            <a:pPr marL="342900" lvl="1" indent="-342900" algn="just">
              <a:buFont typeface="Wingdings" panose="05000000000000000000" pitchFamily="2" charset="2"/>
              <a:buChar char="l"/>
              <a:tabLst>
                <a:tab pos="720725" algn="l"/>
              </a:tabLst>
              <a:defRPr/>
            </a:pPr>
            <a:endParaRPr kumimoji="1" lang="en-US" altLang="zh-TW" sz="3300" b="1" u="sng" dirty="0" smtClean="0">
              <a:latin typeface="Arial Unicode MS" panose="020B0604020202020204" pitchFamily="34" charset="-120"/>
            </a:endParaRPr>
          </a:p>
          <a:p>
            <a:pPr marL="857250" lvl="2" indent="-457200" algn="just" eaLnBrk="1" hangingPunct="1">
              <a:buFont typeface="Wingdings" panose="05000000000000000000" pitchFamily="2" charset="2"/>
              <a:buChar char="l"/>
              <a:tabLst>
                <a:tab pos="720725" algn="l"/>
              </a:tabLst>
              <a:defRPr/>
            </a:pPr>
            <a:endParaRPr kumimoji="1" lang="zh-TW" altLang="en-US" sz="3100" dirty="0">
              <a:latin typeface="Arial Unicode MS" panose="020B0604020202020204" pitchFamily="34" charset="-120"/>
            </a:endParaRPr>
          </a:p>
          <a:p>
            <a:pPr marL="342900" lvl="1" indent="-342900" algn="just" eaLnBrk="1" hangingPunct="1">
              <a:buFont typeface="Wingdings" panose="05000000000000000000" pitchFamily="2" charset="2"/>
              <a:buChar char="l"/>
              <a:tabLst>
                <a:tab pos="720725" algn="l"/>
              </a:tabLst>
              <a:defRPr/>
            </a:pPr>
            <a:endParaRPr kumimoji="1" lang="en-US" altLang="zh-TW" sz="3300" dirty="0">
              <a:latin typeface="Arial Unicode MS" panose="020B0604020202020204" pitchFamily="34" charset="-120"/>
            </a:endParaRPr>
          </a:p>
        </p:txBody>
      </p:sp>
      <p:sp>
        <p:nvSpPr>
          <p:cNvPr id="922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fld id="{4B8E2C29-4518-47A8-B5F4-FDEB06101DA5}" type="slidenum">
              <a:rPr lang="en-US" altLang="zh-TW" smtClean="0">
                <a:solidFill>
                  <a:schemeClr val="bg1"/>
                </a:solidFill>
                <a:latin typeface="Arial Unicode MS" panose="020B0604020202020204" pitchFamily="34" charset="-120"/>
                <a:ea typeface="新細明體" panose="02020500000000000000" pitchFamily="18" charset="-120"/>
              </a:rPr>
              <a:pPr>
                <a:spcBef>
                  <a:spcPct val="0"/>
                </a:spcBef>
                <a:buClrTx/>
                <a:buSzTx/>
                <a:buFontTx/>
                <a:buNone/>
              </a:pPr>
              <a:t>7</a:t>
            </a:fld>
            <a:endParaRPr lang="en-US" altLang="zh-TW" smtClean="0">
              <a:solidFill>
                <a:schemeClr val="bg1"/>
              </a:solidFill>
              <a:latin typeface="Arial Unicode MS" panose="020B0604020202020204" pitchFamily="34" charset="-120"/>
              <a:ea typeface="新細明體" panose="02020500000000000000" pitchFamily="18" charset="-120"/>
            </a:endParaRPr>
          </a:p>
        </p:txBody>
      </p:sp>
    </p:spTree>
    <p:extLst>
      <p:ext uri="{BB962C8B-B14F-4D97-AF65-F5344CB8AC3E}">
        <p14:creationId xmlns:p14="http://schemas.microsoft.com/office/powerpoint/2010/main" val="1237229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補充勞工優化計劃 </a:t>
            </a:r>
            <a:r>
              <a:rPr lang="en-US" altLang="zh-TW" dirty="0"/>
              <a:t>(ESLS)</a:t>
            </a:r>
            <a:endParaRPr lang="zh-HK" altLang="en-US" dirty="0"/>
          </a:p>
        </p:txBody>
      </p:sp>
      <p:sp>
        <p:nvSpPr>
          <p:cNvPr id="3" name="內容版面配置區 2"/>
          <p:cNvSpPr>
            <a:spLocks noGrp="1"/>
          </p:cNvSpPr>
          <p:nvPr>
            <p:ph idx="1"/>
          </p:nvPr>
        </p:nvSpPr>
        <p:spPr>
          <a:xfrm>
            <a:off x="101598" y="1656169"/>
            <a:ext cx="7620001" cy="3880773"/>
          </a:xfrm>
        </p:spPr>
        <p:txBody>
          <a:bodyPr>
            <a:noAutofit/>
          </a:bodyPr>
          <a:lstStyle/>
          <a:p>
            <a:pPr>
              <a:buFont typeface="Wingdings" panose="05000000000000000000" pitchFamily="2" charset="2"/>
              <a:buChar char="l"/>
            </a:pPr>
            <a:r>
              <a:rPr kumimoji="1" lang="zh-TW" altLang="en-US" sz="2200" dirty="0" smtClean="0">
                <a:latin typeface="+mn-ea"/>
              </a:rPr>
              <a:t>申請方法</a:t>
            </a:r>
            <a:endParaRPr kumimoji="1" lang="en-US" altLang="zh-TW" sz="2200" dirty="0">
              <a:latin typeface="+mn-ea"/>
            </a:endParaRPr>
          </a:p>
          <a:p>
            <a:pPr lvl="1">
              <a:buFont typeface="Wingdings" panose="05000000000000000000" pitchFamily="2" charset="2"/>
              <a:buChar char="l"/>
            </a:pPr>
            <a:r>
              <a:rPr lang="zh-TW" altLang="en-US" sz="2200" dirty="0" smtClean="0">
                <a:latin typeface="+mn-ea"/>
              </a:rPr>
              <a:t>僱主</a:t>
            </a:r>
            <a:r>
              <a:rPr lang="zh-TW" altLang="en-US" sz="2200" dirty="0">
                <a:latin typeface="+mn-ea"/>
              </a:rPr>
              <a:t>如有意根據「補充勞工優化計劃」輸入勞工，可</a:t>
            </a:r>
            <a:r>
              <a:rPr lang="zh-TW" altLang="en-US" sz="2200" dirty="0" smtClean="0">
                <a:latin typeface="+mn-ea"/>
              </a:rPr>
              <a:t>親臨勞工</a:t>
            </a:r>
            <a:r>
              <a:rPr lang="zh-TW" altLang="en-US" sz="2200" dirty="0">
                <a:latin typeface="+mn-ea"/>
              </a:rPr>
              <a:t>處補充勞工</a:t>
            </a:r>
            <a:r>
              <a:rPr lang="zh-TW" altLang="en-US" sz="2200" dirty="0" smtClean="0">
                <a:latin typeface="+mn-ea"/>
              </a:rPr>
              <a:t>科索取</a:t>
            </a:r>
            <a:r>
              <a:rPr lang="zh-TW" altLang="en-US" sz="2200" dirty="0">
                <a:latin typeface="+mn-ea"/>
              </a:rPr>
              <a:t>申請表格 （表格編號 </a:t>
            </a:r>
            <a:r>
              <a:rPr lang="en-US" altLang="zh-TW" sz="2200" dirty="0">
                <a:latin typeface="+mn-ea"/>
              </a:rPr>
              <a:t>ESLS-1</a:t>
            </a:r>
            <a:r>
              <a:rPr lang="zh-TW" altLang="en-US" sz="2200" dirty="0" smtClean="0">
                <a:latin typeface="+mn-ea"/>
              </a:rPr>
              <a:t>）及附頁。</a:t>
            </a:r>
            <a:endParaRPr lang="en-US" altLang="zh-TW" sz="2200" dirty="0" smtClean="0">
              <a:latin typeface="+mn-ea"/>
            </a:endParaRPr>
          </a:p>
          <a:p>
            <a:pPr lvl="1">
              <a:buFont typeface="Wingdings" panose="05000000000000000000" pitchFamily="2" charset="2"/>
              <a:buChar char="l"/>
            </a:pPr>
            <a:r>
              <a:rPr lang="zh-TW" altLang="en-US" sz="2200" dirty="0" smtClean="0">
                <a:latin typeface="+mn-ea"/>
              </a:rPr>
              <a:t>僱主</a:t>
            </a:r>
            <a:r>
              <a:rPr lang="zh-TW" altLang="en-US" sz="2200" dirty="0">
                <a:latin typeface="+mn-ea"/>
              </a:rPr>
              <a:t>亦可透過勞工</a:t>
            </a:r>
            <a:r>
              <a:rPr lang="zh-TW" altLang="en-US" sz="2200" dirty="0" smtClean="0">
                <a:latin typeface="+mn-ea"/>
              </a:rPr>
              <a:t>處</a:t>
            </a:r>
            <a:r>
              <a:rPr lang="zh-TW" altLang="en-US" sz="2200" dirty="0">
                <a:latin typeface="+mn-ea"/>
              </a:rPr>
              <a:t>「補充勞工優化計劃」</a:t>
            </a:r>
            <a:r>
              <a:rPr lang="zh-TW" altLang="en-US" sz="2200" dirty="0" smtClean="0">
                <a:latin typeface="+mn-ea"/>
              </a:rPr>
              <a:t>網頁（</a:t>
            </a:r>
            <a:r>
              <a:rPr lang="en-US" altLang="zh-TW" sz="2200" dirty="0">
                <a:latin typeface="+mn-ea"/>
              </a:rPr>
              <a:t>https://www.labour.gov.hk/tc/plan/iwESLS.htm</a:t>
            </a:r>
            <a:r>
              <a:rPr lang="zh-TW" altLang="en-US" sz="2200" dirty="0" smtClean="0">
                <a:latin typeface="+mn-ea"/>
              </a:rPr>
              <a:t>）</a:t>
            </a:r>
            <a:r>
              <a:rPr lang="zh-TW" altLang="en-US" sz="2200" dirty="0">
                <a:latin typeface="+mn-ea"/>
              </a:rPr>
              <a:t>下載表格。 </a:t>
            </a:r>
            <a:endParaRPr lang="en-US" altLang="zh-TW" sz="2200" dirty="0" smtClean="0">
              <a:latin typeface="+mn-ea"/>
            </a:endParaRPr>
          </a:p>
          <a:p>
            <a:pPr lvl="1">
              <a:buFont typeface="Wingdings" panose="05000000000000000000" pitchFamily="2" charset="2"/>
              <a:buChar char="l"/>
            </a:pPr>
            <a:r>
              <a:rPr lang="zh-TW" altLang="en-US" sz="2200" dirty="0" smtClean="0">
                <a:latin typeface="+mn-ea"/>
              </a:rPr>
              <a:t>僱主</a:t>
            </a:r>
            <a:r>
              <a:rPr lang="zh-TW" altLang="en-US" sz="2200" dirty="0">
                <a:latin typeface="+mn-ea"/>
              </a:rPr>
              <a:t>可將填妥的申請表連同所需文件，以郵遞方式或親臨補充勞工科遞交</a:t>
            </a:r>
            <a:r>
              <a:rPr lang="zh-TW" altLang="en-US" sz="2200" dirty="0" smtClean="0">
                <a:latin typeface="+mn-ea"/>
              </a:rPr>
              <a:t>申請 </a:t>
            </a:r>
            <a:r>
              <a:rPr lang="zh-TW" altLang="en-US" sz="2200" dirty="0">
                <a:latin typeface="+mn-ea"/>
              </a:rPr>
              <a:t>。 </a:t>
            </a:r>
            <a:endParaRPr lang="en-US" altLang="zh-TW" sz="2200" dirty="0" smtClean="0">
              <a:latin typeface="+mn-ea"/>
            </a:endParaRPr>
          </a:p>
          <a:p>
            <a:pPr lvl="1">
              <a:buFont typeface="Wingdings" panose="05000000000000000000" pitchFamily="2" charset="2"/>
              <a:buChar char="l"/>
            </a:pPr>
            <a:r>
              <a:rPr lang="zh-TW" altLang="en-US" sz="2200" dirty="0" smtClean="0">
                <a:latin typeface="+mn-ea"/>
              </a:rPr>
              <a:t>僱主</a:t>
            </a:r>
            <a:r>
              <a:rPr lang="zh-TW" altLang="en-US" sz="2200" dirty="0">
                <a:latin typeface="+mn-ea"/>
              </a:rPr>
              <a:t>亦可將已加上數碼簽署的電子表格及所需文件</a:t>
            </a:r>
            <a:r>
              <a:rPr lang="zh-TW" altLang="en-US" sz="2200" dirty="0" smtClean="0">
                <a:latin typeface="+mn-ea"/>
              </a:rPr>
              <a:t>，電</a:t>
            </a:r>
            <a:r>
              <a:rPr lang="zh-TW" altLang="en-US" sz="2200" dirty="0">
                <a:latin typeface="+mn-ea"/>
              </a:rPr>
              <a:t>郵至 </a:t>
            </a:r>
            <a:r>
              <a:rPr lang="en-US" altLang="zh-TW" sz="2200" dirty="0">
                <a:latin typeface="+mn-ea"/>
              </a:rPr>
              <a:t>eform@labour.gov.hk</a:t>
            </a:r>
            <a:r>
              <a:rPr lang="zh-TW" altLang="en-US" sz="2200" dirty="0">
                <a:latin typeface="+mn-ea"/>
              </a:rPr>
              <a:t>。</a:t>
            </a:r>
            <a:endParaRPr lang="zh-HK" altLang="en-US" sz="2200" dirty="0">
              <a:latin typeface="+mn-ea"/>
            </a:endParaRPr>
          </a:p>
        </p:txBody>
      </p:sp>
      <p:sp>
        <p:nvSpPr>
          <p:cNvPr id="4" name="投影片編號版面配置區 3"/>
          <p:cNvSpPr>
            <a:spLocks noGrp="1"/>
          </p:cNvSpPr>
          <p:nvPr>
            <p:ph type="sldNum" sz="quarter" idx="12"/>
          </p:nvPr>
        </p:nvSpPr>
        <p:spPr/>
        <p:txBody>
          <a:bodyPr/>
          <a:lstStyle/>
          <a:p>
            <a:fld id="{B21C0A18-93C4-410B-B4EE-B5924265EC4C}" type="slidenum">
              <a:rPr lang="en-GB" smtClean="0"/>
              <a:t>8</a:t>
            </a:fld>
            <a:endParaRPr lang="en-GB"/>
          </a:p>
        </p:txBody>
      </p:sp>
    </p:spTree>
    <p:extLst>
      <p:ext uri="{BB962C8B-B14F-4D97-AF65-F5344CB8AC3E}">
        <p14:creationId xmlns:p14="http://schemas.microsoft.com/office/powerpoint/2010/main" val="73030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278738" cy="653935"/>
          </a:xfrm>
        </p:spPr>
        <p:txBody>
          <a:bodyPr>
            <a:normAutofit fontScale="90000"/>
          </a:bodyPr>
          <a:lstStyle/>
          <a:p>
            <a:r>
              <a:rPr lang="zh-TW" altLang="en-US" dirty="0"/>
              <a:t>補充</a:t>
            </a:r>
            <a:r>
              <a:rPr lang="zh-TW" altLang="en-US" dirty="0" smtClean="0"/>
              <a:t>勞工優化計劃 </a:t>
            </a:r>
            <a:r>
              <a:rPr lang="en-US" altLang="zh-TW" dirty="0" smtClean="0"/>
              <a:t>(ESLS) – </a:t>
            </a:r>
            <a:r>
              <a:rPr lang="zh-TW" altLang="en-US" dirty="0" smtClean="0"/>
              <a:t>申請流程</a:t>
            </a:r>
            <a:endParaRPr lang="en-GB" dirty="0"/>
          </a:p>
        </p:txBody>
      </p:sp>
      <p:sp>
        <p:nvSpPr>
          <p:cNvPr id="7" name="圓角矩形 6"/>
          <p:cNvSpPr/>
          <p:nvPr/>
        </p:nvSpPr>
        <p:spPr>
          <a:xfrm>
            <a:off x="415197" y="1762299"/>
            <a:ext cx="1862051" cy="4838006"/>
          </a:xfrm>
          <a:prstGeom prst="roundRect">
            <a:avLst/>
          </a:prstGeom>
          <a:solidFill>
            <a:srgbClr val="FBE1DD">
              <a:alpha val="50196"/>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圓角矩形 7"/>
          <p:cNvSpPr/>
          <p:nvPr/>
        </p:nvSpPr>
        <p:spPr>
          <a:xfrm>
            <a:off x="2285560" y="1321723"/>
            <a:ext cx="1862051" cy="5278581"/>
          </a:xfrm>
          <a:prstGeom prst="roundRect">
            <a:avLst/>
          </a:prstGeom>
          <a:solidFill>
            <a:srgbClr val="FF9966">
              <a:alpha val="43137"/>
            </a:srgbClr>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圓角矩形 8"/>
          <p:cNvSpPr/>
          <p:nvPr/>
        </p:nvSpPr>
        <p:spPr>
          <a:xfrm>
            <a:off x="4139299" y="1321723"/>
            <a:ext cx="1862051" cy="5278582"/>
          </a:xfrm>
          <a:prstGeom prst="roundRect">
            <a:avLst/>
          </a:prstGeom>
          <a:solidFill>
            <a:srgbClr val="CC9900">
              <a:alpha val="4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圓角矩形 9"/>
          <p:cNvSpPr/>
          <p:nvPr/>
        </p:nvSpPr>
        <p:spPr>
          <a:xfrm>
            <a:off x="6009662" y="1321723"/>
            <a:ext cx="1862051" cy="5278582"/>
          </a:xfrm>
          <a:prstGeom prst="roundRect">
            <a:avLst/>
          </a:prstGeom>
          <a:solidFill>
            <a:srgbClr val="92D050">
              <a:alpha val="41961"/>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五邊形 10"/>
          <p:cNvSpPr/>
          <p:nvPr/>
        </p:nvSpPr>
        <p:spPr>
          <a:xfrm>
            <a:off x="423509" y="1762299"/>
            <a:ext cx="1837113" cy="656706"/>
          </a:xfrm>
          <a:prstGeom prst="homePlate">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1.</a:t>
            </a:r>
            <a:r>
              <a:rPr lang="zh-TW" altLang="en-US" b="1" dirty="0" smtClean="0">
                <a:ln>
                  <a:solidFill>
                    <a:schemeClr val="bg1"/>
                  </a:solidFill>
                </a:ln>
                <a:solidFill>
                  <a:schemeClr val="bg1"/>
                </a:solidFill>
                <a:effectLst>
                  <a:innerShdw blurRad="63500" dist="50800" dir="16200000">
                    <a:prstClr val="black">
                      <a:alpha val="50000"/>
                    </a:prstClr>
                  </a:innerShdw>
                </a:effectLst>
              </a:rPr>
              <a:t>初步甄別</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12" name="燕尾形向右箭號 11"/>
          <p:cNvSpPr/>
          <p:nvPr/>
        </p:nvSpPr>
        <p:spPr>
          <a:xfrm>
            <a:off x="2277248" y="1616825"/>
            <a:ext cx="1862051" cy="970316"/>
          </a:xfrm>
          <a:prstGeom prst="notchedRightArrow">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2.</a:t>
            </a:r>
            <a:r>
              <a:rPr lang="zh-TW" altLang="en-US" b="1" dirty="0" smtClean="0">
                <a:ln>
                  <a:solidFill>
                    <a:schemeClr val="bg1"/>
                  </a:solidFill>
                </a:ln>
                <a:solidFill>
                  <a:schemeClr val="bg1"/>
                </a:solidFill>
                <a:effectLst>
                  <a:innerShdw blurRad="63500" dist="50800" dir="16200000">
                    <a:prstClr val="black">
                      <a:alpha val="50000"/>
                    </a:prstClr>
                  </a:innerShdw>
                </a:effectLst>
              </a:rPr>
              <a:t>本地招聘</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15" name="燕尾形向右箭號 14"/>
          <p:cNvSpPr/>
          <p:nvPr/>
        </p:nvSpPr>
        <p:spPr>
          <a:xfrm>
            <a:off x="4155923" y="1616825"/>
            <a:ext cx="1862051" cy="970316"/>
          </a:xfrm>
          <a:prstGeom prst="notchedRightArrow">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3.</a:t>
            </a:r>
            <a:r>
              <a:rPr lang="zh-TW" altLang="en-US" b="1" dirty="0" smtClean="0">
                <a:ln>
                  <a:solidFill>
                    <a:schemeClr val="bg1"/>
                  </a:solidFill>
                </a:ln>
                <a:solidFill>
                  <a:schemeClr val="bg1"/>
                </a:solidFill>
                <a:effectLst>
                  <a:innerShdw blurRad="63500" dist="50800" dir="16200000">
                    <a:prstClr val="black">
                      <a:alpha val="50000"/>
                    </a:prstClr>
                  </a:innerShdw>
                </a:effectLst>
              </a:rPr>
              <a:t>評估</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16" name="燕尾形向右箭號 15"/>
          <p:cNvSpPr/>
          <p:nvPr/>
        </p:nvSpPr>
        <p:spPr>
          <a:xfrm>
            <a:off x="6026286" y="1616825"/>
            <a:ext cx="1862051" cy="970316"/>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bg1"/>
                  </a:solidFill>
                </a:ln>
                <a:solidFill>
                  <a:schemeClr val="bg1"/>
                </a:solidFill>
                <a:effectLst>
                  <a:innerShdw blurRad="63500" dist="50800" dir="16200000">
                    <a:prstClr val="black">
                      <a:alpha val="50000"/>
                    </a:prstClr>
                  </a:innerShdw>
                </a:effectLst>
              </a:rPr>
              <a:t>4.</a:t>
            </a:r>
            <a:r>
              <a:rPr lang="zh-TW" altLang="en-US" b="1" dirty="0" smtClean="0">
                <a:ln>
                  <a:solidFill>
                    <a:schemeClr val="bg1"/>
                  </a:solidFill>
                </a:ln>
                <a:solidFill>
                  <a:schemeClr val="bg1"/>
                </a:solidFill>
                <a:effectLst>
                  <a:innerShdw blurRad="63500" dist="50800" dir="16200000">
                    <a:prstClr val="black">
                      <a:alpha val="50000"/>
                    </a:prstClr>
                  </a:innerShdw>
                </a:effectLst>
              </a:rPr>
              <a:t>結果</a:t>
            </a:r>
            <a:endParaRPr lang="en-GB" b="1" dirty="0">
              <a:ln>
                <a:solidFill>
                  <a:schemeClr val="bg1"/>
                </a:solidFill>
              </a:ln>
              <a:solidFill>
                <a:schemeClr val="bg1"/>
              </a:solidFill>
              <a:effectLst>
                <a:innerShdw blurRad="63500" dist="50800" dir="16200000">
                  <a:prstClr val="black">
                    <a:alpha val="50000"/>
                  </a:prstClr>
                </a:innerShdw>
              </a:effectLst>
            </a:endParaRPr>
          </a:p>
        </p:txBody>
      </p:sp>
      <p:sp>
        <p:nvSpPr>
          <p:cNvPr id="17" name="橢圓 16"/>
          <p:cNvSpPr/>
          <p:nvPr/>
        </p:nvSpPr>
        <p:spPr>
          <a:xfrm>
            <a:off x="568985" y="2467496"/>
            <a:ext cx="1457284" cy="520930"/>
          </a:xfrm>
          <a:prstGeom prst="ellipse">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僱主</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簡介會</a:t>
            </a:r>
            <a:r>
              <a:rPr lang="en-US" altLang="zh-TW" sz="1600" dirty="0" smtClean="0">
                <a:ln>
                  <a:solidFill>
                    <a:schemeClr val="bg1"/>
                  </a:solidFill>
                </a:ln>
                <a:solidFill>
                  <a:schemeClr val="bg1"/>
                </a:solidFill>
              </a:rPr>
              <a:t>*</a:t>
            </a:r>
            <a:endParaRPr lang="en-GB" sz="1600" dirty="0">
              <a:ln>
                <a:solidFill>
                  <a:schemeClr val="bg1"/>
                </a:solidFill>
              </a:ln>
              <a:solidFill>
                <a:schemeClr val="bg1"/>
              </a:solidFill>
            </a:endParaRPr>
          </a:p>
        </p:txBody>
      </p:sp>
      <p:sp>
        <p:nvSpPr>
          <p:cNvPr id="19" name="流程圖: 替代程序 18"/>
          <p:cNvSpPr/>
          <p:nvPr/>
        </p:nvSpPr>
        <p:spPr>
          <a:xfrm>
            <a:off x="568985" y="3175227"/>
            <a:ext cx="1457284" cy="520930"/>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僱主</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遞交申請</a:t>
            </a:r>
            <a:endParaRPr lang="en-GB" sz="1600" dirty="0">
              <a:ln>
                <a:solidFill>
                  <a:schemeClr val="bg1"/>
                </a:solidFill>
              </a:ln>
              <a:solidFill>
                <a:schemeClr val="bg1"/>
              </a:solidFill>
            </a:endParaRPr>
          </a:p>
        </p:txBody>
      </p:sp>
      <p:sp>
        <p:nvSpPr>
          <p:cNvPr id="20" name="流程圖: 替代程序 19"/>
          <p:cNvSpPr/>
          <p:nvPr/>
        </p:nvSpPr>
        <p:spPr>
          <a:xfrm>
            <a:off x="568985" y="3882958"/>
            <a:ext cx="1457284" cy="520930"/>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提交補充資料</a:t>
            </a:r>
            <a:endParaRPr lang="en-GB" sz="1600" dirty="0">
              <a:ln>
                <a:solidFill>
                  <a:schemeClr val="bg1"/>
                </a:solidFill>
              </a:ln>
              <a:solidFill>
                <a:schemeClr val="bg1"/>
              </a:solidFill>
            </a:endParaRPr>
          </a:p>
        </p:txBody>
      </p:sp>
      <p:sp>
        <p:nvSpPr>
          <p:cNvPr id="21" name="流程圖: 替代程序 20"/>
          <p:cNvSpPr/>
          <p:nvPr/>
        </p:nvSpPr>
        <p:spPr>
          <a:xfrm>
            <a:off x="568985" y="4590689"/>
            <a:ext cx="1457284" cy="645743"/>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諮詢專業意見 </a:t>
            </a:r>
            <a:r>
              <a:rPr lang="en-US" altLang="zh-TW" sz="1600" dirty="0" smtClean="0">
                <a:ln>
                  <a:solidFill>
                    <a:schemeClr val="bg1"/>
                  </a:solidFill>
                </a:ln>
                <a:solidFill>
                  <a:schemeClr val="bg1"/>
                </a:solidFill>
              </a:rPr>
              <a:t>(</a:t>
            </a:r>
            <a:r>
              <a:rPr lang="zh-TW" altLang="en-US" sz="1600" dirty="0" smtClean="0">
                <a:ln>
                  <a:solidFill>
                    <a:schemeClr val="bg1"/>
                  </a:solidFill>
                </a:ln>
                <a:solidFill>
                  <a:schemeClr val="bg1"/>
                </a:solidFill>
              </a:rPr>
              <a:t>有需要時</a:t>
            </a:r>
            <a:r>
              <a:rPr lang="en-US" altLang="zh-TW" sz="1600" dirty="0" smtClean="0">
                <a:ln>
                  <a:solidFill>
                    <a:schemeClr val="bg1"/>
                  </a:solidFill>
                </a:ln>
                <a:solidFill>
                  <a:schemeClr val="bg1"/>
                </a:solidFill>
              </a:rPr>
              <a:t>)</a:t>
            </a:r>
            <a:endParaRPr lang="en-GB" sz="1600" dirty="0">
              <a:ln>
                <a:solidFill>
                  <a:schemeClr val="bg1"/>
                </a:solidFill>
              </a:ln>
              <a:solidFill>
                <a:schemeClr val="bg1"/>
              </a:solidFill>
            </a:endParaRPr>
          </a:p>
        </p:txBody>
      </p:sp>
      <p:sp>
        <p:nvSpPr>
          <p:cNvPr id="22" name="流程圖: 替代程序 21"/>
          <p:cNvSpPr/>
          <p:nvPr/>
        </p:nvSpPr>
        <p:spPr>
          <a:xfrm>
            <a:off x="579862" y="5543146"/>
            <a:ext cx="1457284" cy="820965"/>
          </a:xfrm>
          <a:prstGeom prst="flowChartAlternateProcess">
            <a:avLst/>
          </a:prstGeom>
          <a:solidFill>
            <a:srgbClr val="C42F1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n>
                  <a:solidFill>
                    <a:schemeClr val="bg1"/>
                  </a:solidFill>
                </a:ln>
                <a:solidFill>
                  <a:schemeClr val="bg1"/>
                </a:solidFill>
              </a:rPr>
              <a:t>確定每月</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中位工資及</a:t>
            </a:r>
            <a:endParaRPr lang="en-US" altLang="zh-TW" sz="1600" dirty="0" smtClean="0">
              <a:ln>
                <a:solidFill>
                  <a:schemeClr val="bg1"/>
                </a:solidFill>
              </a:ln>
              <a:solidFill>
                <a:schemeClr val="bg1"/>
              </a:solidFill>
            </a:endParaRPr>
          </a:p>
          <a:p>
            <a:pPr algn="ctr"/>
            <a:r>
              <a:rPr lang="zh-TW" altLang="en-US" sz="1600" dirty="0" smtClean="0">
                <a:ln>
                  <a:solidFill>
                    <a:schemeClr val="bg1"/>
                  </a:solidFill>
                </a:ln>
                <a:solidFill>
                  <a:schemeClr val="bg1"/>
                </a:solidFill>
              </a:rPr>
              <a:t>招聘條件</a:t>
            </a:r>
            <a:endParaRPr lang="en-GB" sz="1600" dirty="0">
              <a:ln>
                <a:solidFill>
                  <a:schemeClr val="bg1"/>
                </a:solidFill>
              </a:ln>
              <a:solidFill>
                <a:schemeClr val="bg1"/>
              </a:solidFill>
            </a:endParaRPr>
          </a:p>
        </p:txBody>
      </p:sp>
      <p:sp>
        <p:nvSpPr>
          <p:cNvPr id="23" name="圓角矩形 22"/>
          <p:cNvSpPr/>
          <p:nvPr/>
        </p:nvSpPr>
        <p:spPr>
          <a:xfrm>
            <a:off x="2447662" y="2540697"/>
            <a:ext cx="1483241" cy="1314078"/>
          </a:xfrm>
          <a:prstGeom prst="roundRect">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僱主進行</a:t>
            </a:r>
          </a:p>
          <a:p>
            <a:pPr algn="ctr"/>
            <a:r>
              <a:rPr lang="zh-TW" altLang="en-US" b="1" dirty="0" smtClean="0"/>
              <a:t>四星期本地</a:t>
            </a:r>
          </a:p>
          <a:p>
            <a:pPr algn="ctr"/>
            <a:r>
              <a:rPr lang="zh-TW" altLang="en-US" b="1" dirty="0" smtClean="0"/>
              <a:t>公開招聘</a:t>
            </a:r>
          </a:p>
        </p:txBody>
      </p:sp>
      <p:sp>
        <p:nvSpPr>
          <p:cNvPr id="24" name="圓角矩形 23"/>
          <p:cNvSpPr/>
          <p:nvPr/>
        </p:nvSpPr>
        <p:spPr>
          <a:xfrm>
            <a:off x="2457830" y="4447861"/>
            <a:ext cx="1483241" cy="1314078"/>
          </a:xfrm>
          <a:prstGeom prst="roundRect">
            <a:avLst/>
          </a:prstGeom>
          <a:solidFill>
            <a:srgbClr val="FF9966"/>
          </a:solidFill>
          <a:ln>
            <a:solidFill>
              <a:srgbClr val="FF9966">
                <a:alpha val="9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僱主提交</a:t>
            </a:r>
            <a:endParaRPr lang="en-US" altLang="zh-TW" b="1" dirty="0" smtClean="0"/>
          </a:p>
          <a:p>
            <a:pPr algn="ctr"/>
            <a:r>
              <a:rPr lang="zh-TW" altLang="en-US" b="1" dirty="0" smtClean="0"/>
              <a:t>招聘結果</a:t>
            </a:r>
          </a:p>
        </p:txBody>
      </p:sp>
      <p:sp>
        <p:nvSpPr>
          <p:cNvPr id="25" name="圓角矩形 24"/>
          <p:cNvSpPr/>
          <p:nvPr/>
        </p:nvSpPr>
        <p:spPr>
          <a:xfrm>
            <a:off x="4337526" y="2587140"/>
            <a:ext cx="1465596" cy="688273"/>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僱主</a:t>
            </a:r>
          </a:p>
          <a:p>
            <a:pPr algn="ctr"/>
            <a:r>
              <a:rPr lang="zh-TW" altLang="en-US" sz="1400" b="1" dirty="0" smtClean="0"/>
              <a:t>提交補充資料</a:t>
            </a:r>
          </a:p>
        </p:txBody>
      </p:sp>
      <p:cxnSp>
        <p:nvCxnSpPr>
          <p:cNvPr id="5" name="直線單箭頭接點 4"/>
          <p:cNvCxnSpPr/>
          <p:nvPr/>
        </p:nvCxnSpPr>
        <p:spPr>
          <a:xfrm>
            <a:off x="1303927" y="2988426"/>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圓角矩形 25"/>
          <p:cNvSpPr/>
          <p:nvPr/>
        </p:nvSpPr>
        <p:spPr>
          <a:xfrm>
            <a:off x="4337526" y="3624242"/>
            <a:ext cx="1465596" cy="706588"/>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smtClean="0"/>
              <a:t>核實招聘結果及</a:t>
            </a:r>
            <a:r>
              <a:rPr lang="zh-TW" altLang="en-US" sz="1350" b="1" dirty="0"/>
              <a:t>評</a:t>
            </a:r>
            <a:r>
              <a:rPr lang="zh-TW" altLang="en-US" sz="1350" b="1" dirty="0" smtClean="0"/>
              <a:t>核招聘誠意</a:t>
            </a:r>
            <a:endParaRPr lang="zh-TW" altLang="en-US" sz="1350" b="1" dirty="0"/>
          </a:p>
        </p:txBody>
      </p:sp>
      <p:sp>
        <p:nvSpPr>
          <p:cNvPr id="27" name="圓角矩形 26"/>
          <p:cNvSpPr/>
          <p:nvPr/>
        </p:nvSpPr>
        <p:spPr>
          <a:xfrm>
            <a:off x="4337526" y="4679659"/>
            <a:ext cx="1465596" cy="657417"/>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勞工處評估及建議</a:t>
            </a:r>
          </a:p>
        </p:txBody>
      </p:sp>
      <p:sp>
        <p:nvSpPr>
          <p:cNvPr id="28" name="圓角矩形 27"/>
          <p:cNvSpPr/>
          <p:nvPr/>
        </p:nvSpPr>
        <p:spPr>
          <a:xfrm>
            <a:off x="4329214" y="5685905"/>
            <a:ext cx="1465596" cy="627634"/>
          </a:xfrm>
          <a:prstGeom prst="round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t>諮詢</a:t>
            </a:r>
          </a:p>
          <a:p>
            <a:pPr algn="ctr"/>
            <a:r>
              <a:rPr lang="zh-TW" altLang="en-US" sz="1400" b="1" dirty="0" smtClean="0"/>
              <a:t>勞顧會</a:t>
            </a:r>
          </a:p>
        </p:txBody>
      </p:sp>
      <p:sp>
        <p:nvSpPr>
          <p:cNvPr id="29" name="圓角矩形 28"/>
          <p:cNvSpPr/>
          <p:nvPr/>
        </p:nvSpPr>
        <p:spPr>
          <a:xfrm>
            <a:off x="6554874" y="2847441"/>
            <a:ext cx="1199909" cy="124128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ym typeface="Wingdings" panose="05000000000000000000" pitchFamily="2" charset="2"/>
              </a:rPr>
              <a:t> </a:t>
            </a:r>
            <a:endParaRPr lang="en-US" altLang="zh-TW" b="1" dirty="0" smtClean="0">
              <a:sym typeface="Wingdings" panose="05000000000000000000" pitchFamily="2" charset="2"/>
            </a:endParaRPr>
          </a:p>
          <a:p>
            <a:pPr algn="ctr"/>
            <a:r>
              <a:rPr lang="zh-TW" altLang="en-US" b="1" dirty="0" smtClean="0"/>
              <a:t>批准</a:t>
            </a:r>
            <a:endParaRPr lang="en-GB" b="1" dirty="0"/>
          </a:p>
        </p:txBody>
      </p:sp>
      <p:sp>
        <p:nvSpPr>
          <p:cNvPr id="30" name="圓角矩形 29"/>
          <p:cNvSpPr/>
          <p:nvPr/>
        </p:nvSpPr>
        <p:spPr>
          <a:xfrm>
            <a:off x="6590503" y="4927837"/>
            <a:ext cx="1128649" cy="123061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ym typeface="Wingdings" panose="05000000000000000000" pitchFamily="2" charset="2"/>
              </a:rPr>
              <a:t> </a:t>
            </a:r>
            <a:endParaRPr lang="en-US" altLang="zh-TW" b="1" dirty="0" smtClean="0">
              <a:sym typeface="Wingdings" panose="05000000000000000000" pitchFamily="2" charset="2"/>
            </a:endParaRPr>
          </a:p>
          <a:p>
            <a:pPr algn="ctr"/>
            <a:r>
              <a:rPr lang="zh-TW" altLang="en-US" b="1" dirty="0" smtClean="0"/>
              <a:t>拒絕</a:t>
            </a:r>
            <a:endParaRPr lang="en-GB" b="1" dirty="0"/>
          </a:p>
        </p:txBody>
      </p:sp>
      <p:cxnSp>
        <p:nvCxnSpPr>
          <p:cNvPr id="55" name="直線接點 54"/>
          <p:cNvCxnSpPr/>
          <p:nvPr/>
        </p:nvCxnSpPr>
        <p:spPr>
          <a:xfrm>
            <a:off x="2207560" y="3294799"/>
            <a:ext cx="240102"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直線接點 58"/>
          <p:cNvCxnSpPr/>
          <p:nvPr/>
        </p:nvCxnSpPr>
        <p:spPr>
          <a:xfrm>
            <a:off x="2026269" y="6057396"/>
            <a:ext cx="240102"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直線單箭頭接點 62"/>
          <p:cNvCxnSpPr/>
          <p:nvPr/>
        </p:nvCxnSpPr>
        <p:spPr>
          <a:xfrm>
            <a:off x="3159147" y="5761940"/>
            <a:ext cx="0" cy="31457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直線單箭頭接點 66"/>
          <p:cNvCxnSpPr/>
          <p:nvPr/>
        </p:nvCxnSpPr>
        <p:spPr>
          <a:xfrm>
            <a:off x="3184297" y="3854775"/>
            <a:ext cx="0" cy="59308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直線單箭頭接點 67"/>
          <p:cNvCxnSpPr/>
          <p:nvPr/>
        </p:nvCxnSpPr>
        <p:spPr>
          <a:xfrm>
            <a:off x="5062153" y="3175227"/>
            <a:ext cx="0" cy="4621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直線單箭頭接點 68"/>
          <p:cNvCxnSpPr/>
          <p:nvPr/>
        </p:nvCxnSpPr>
        <p:spPr>
          <a:xfrm>
            <a:off x="5044529" y="4276194"/>
            <a:ext cx="0" cy="38546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直線單箭頭接點 69"/>
          <p:cNvCxnSpPr/>
          <p:nvPr/>
        </p:nvCxnSpPr>
        <p:spPr>
          <a:xfrm>
            <a:off x="5046824" y="5300439"/>
            <a:ext cx="0" cy="38546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直線接點 71"/>
          <p:cNvCxnSpPr/>
          <p:nvPr/>
        </p:nvCxnSpPr>
        <p:spPr>
          <a:xfrm>
            <a:off x="5794810" y="6104868"/>
            <a:ext cx="347928"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直線單箭頭接點 73"/>
          <p:cNvCxnSpPr/>
          <p:nvPr/>
        </p:nvCxnSpPr>
        <p:spPr>
          <a:xfrm>
            <a:off x="6109176" y="4590689"/>
            <a:ext cx="0" cy="1514179"/>
          </a:xfrm>
          <a:prstGeom prst="straightConnector1">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直線接點 77"/>
          <p:cNvCxnSpPr/>
          <p:nvPr/>
        </p:nvCxnSpPr>
        <p:spPr>
          <a:xfrm>
            <a:off x="4147611" y="2865210"/>
            <a:ext cx="181603" cy="132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直線接點 81"/>
          <p:cNvCxnSpPr/>
          <p:nvPr/>
        </p:nvCxnSpPr>
        <p:spPr>
          <a:xfrm>
            <a:off x="3184297" y="6057396"/>
            <a:ext cx="955002" cy="19122"/>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直線接點 85"/>
          <p:cNvCxnSpPr/>
          <p:nvPr/>
        </p:nvCxnSpPr>
        <p:spPr>
          <a:xfrm>
            <a:off x="4147611" y="2878423"/>
            <a:ext cx="8312" cy="3226445"/>
          </a:xfrm>
          <a:prstGeom prst="line">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7" name="右彎箭號 86"/>
          <p:cNvSpPr/>
          <p:nvPr/>
        </p:nvSpPr>
        <p:spPr>
          <a:xfrm>
            <a:off x="6374150" y="3449948"/>
            <a:ext cx="346986" cy="11740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右彎箭號 87"/>
          <p:cNvSpPr/>
          <p:nvPr/>
        </p:nvSpPr>
        <p:spPr>
          <a:xfrm flipV="1">
            <a:off x="6382464" y="4623981"/>
            <a:ext cx="313844" cy="9975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2" name="直線接點 91"/>
          <p:cNvCxnSpPr>
            <a:endCxn id="88" idx="2"/>
          </p:cNvCxnSpPr>
          <p:nvPr/>
        </p:nvCxnSpPr>
        <p:spPr>
          <a:xfrm>
            <a:off x="6109176" y="4623981"/>
            <a:ext cx="312519"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6" name="直線單箭頭接點 95"/>
          <p:cNvCxnSpPr/>
          <p:nvPr/>
        </p:nvCxnSpPr>
        <p:spPr>
          <a:xfrm>
            <a:off x="1288901" y="3696157"/>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7" name="直線單箭頭接點 96"/>
          <p:cNvCxnSpPr/>
          <p:nvPr/>
        </p:nvCxnSpPr>
        <p:spPr>
          <a:xfrm>
            <a:off x="1288901" y="4379477"/>
            <a:ext cx="0" cy="21121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直線單箭頭接點 97"/>
          <p:cNvCxnSpPr/>
          <p:nvPr/>
        </p:nvCxnSpPr>
        <p:spPr>
          <a:xfrm flipH="1">
            <a:off x="1282188" y="5236432"/>
            <a:ext cx="6713" cy="28530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1" name="直線單箭頭接點 100"/>
          <p:cNvCxnSpPr/>
          <p:nvPr/>
        </p:nvCxnSpPr>
        <p:spPr>
          <a:xfrm>
            <a:off x="2260622" y="3275414"/>
            <a:ext cx="0" cy="2835328"/>
          </a:xfrm>
          <a:prstGeom prst="straightConnector1">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 name="圓角矩形 102"/>
          <p:cNvSpPr/>
          <p:nvPr/>
        </p:nvSpPr>
        <p:spPr>
          <a:xfrm>
            <a:off x="7913310" y="1428359"/>
            <a:ext cx="1199909" cy="1241286"/>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u="sng" dirty="0" smtClean="0">
                <a:sym typeface="Wingdings" panose="05000000000000000000" pitchFamily="2" charset="2"/>
              </a:rPr>
              <a:t>入境處</a:t>
            </a:r>
            <a:endParaRPr lang="en-US" altLang="zh-TW" b="1" u="sng" dirty="0" smtClean="0">
              <a:sym typeface="Wingdings" panose="05000000000000000000" pitchFamily="2" charset="2"/>
            </a:endParaRPr>
          </a:p>
          <a:p>
            <a:pPr algn="ctr"/>
            <a:r>
              <a:rPr lang="zh-TW" altLang="en-US" sz="1400" b="1" dirty="0" smtClean="0">
                <a:sym typeface="Wingdings" panose="05000000000000000000" pitchFamily="2" charset="2"/>
              </a:rPr>
              <a:t>申請簽証</a:t>
            </a:r>
            <a:endParaRPr lang="en-GB" sz="1400" b="1" dirty="0"/>
          </a:p>
        </p:txBody>
      </p:sp>
      <p:sp>
        <p:nvSpPr>
          <p:cNvPr id="106" name="向右箭號 105"/>
          <p:cNvSpPr/>
          <p:nvPr/>
        </p:nvSpPr>
        <p:spPr>
          <a:xfrm>
            <a:off x="2277248" y="1046757"/>
            <a:ext cx="5586153" cy="763205"/>
          </a:xfrm>
          <a:prstGeom prst="stripedRightArrow">
            <a:avLst>
              <a:gd name="adj1" fmla="val 50000"/>
              <a:gd name="adj2" fmla="val 73165"/>
            </a:avLst>
          </a:prstGeom>
          <a:gradFill>
            <a:gsLst>
              <a:gs pos="0">
                <a:srgbClr val="FF9966"/>
              </a:gs>
              <a:gs pos="50000">
                <a:srgbClr val="CC9900"/>
              </a:gs>
              <a:gs pos="100000">
                <a:schemeClr val="accent2">
                  <a:lumMod val="20000"/>
                  <a:lumOff val="80000"/>
                </a:schemeClr>
              </a:gs>
            </a:gsLst>
            <a:lin ang="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bg1"/>
                </a:solidFill>
              </a:rPr>
              <a:t>~ </a:t>
            </a:r>
            <a:r>
              <a:rPr lang="zh-TW" altLang="en-US" b="1" dirty="0" smtClean="0">
                <a:solidFill>
                  <a:schemeClr val="bg1"/>
                </a:solidFill>
              </a:rPr>
              <a:t>處理時間</a:t>
            </a:r>
            <a:r>
              <a:rPr lang="en-US" altLang="zh-TW" b="1" dirty="0" smtClean="0">
                <a:solidFill>
                  <a:schemeClr val="bg1"/>
                </a:solidFill>
              </a:rPr>
              <a:t>: </a:t>
            </a:r>
            <a:r>
              <a:rPr lang="zh-TW" altLang="en-US" b="1" dirty="0" smtClean="0">
                <a:solidFill>
                  <a:schemeClr val="bg1"/>
                </a:solidFill>
              </a:rPr>
              <a:t>約三個月 </a:t>
            </a:r>
            <a:r>
              <a:rPr lang="en-US" altLang="zh-TW" b="1" dirty="0">
                <a:solidFill>
                  <a:schemeClr val="bg1"/>
                </a:solidFill>
              </a:rPr>
              <a:t>~</a:t>
            </a:r>
            <a:endParaRPr lang="en-GB" b="1" dirty="0">
              <a:solidFill>
                <a:schemeClr val="bg1"/>
              </a:solidFill>
            </a:endParaRPr>
          </a:p>
        </p:txBody>
      </p:sp>
      <p:sp>
        <p:nvSpPr>
          <p:cNvPr id="109" name="上彎箭號 108"/>
          <p:cNvSpPr/>
          <p:nvPr/>
        </p:nvSpPr>
        <p:spPr>
          <a:xfrm>
            <a:off x="7888337" y="2669645"/>
            <a:ext cx="848337" cy="766047"/>
          </a:xfrm>
          <a:prstGeom prst="bentUpArrow">
            <a:avLst>
              <a:gd name="adj1" fmla="val 5468"/>
              <a:gd name="adj2" fmla="val 24457"/>
              <a:gd name="adj3" fmla="val 25000"/>
            </a:avLst>
          </a:prstGeom>
          <a:gradFill flip="none" rotWithShape="1">
            <a:gsLst>
              <a:gs pos="0">
                <a:srgbClr val="A4A4A4">
                  <a:tint val="66000"/>
                  <a:satMod val="160000"/>
                </a:srgbClr>
              </a:gs>
              <a:gs pos="22000">
                <a:schemeClr val="bg1">
                  <a:lumMod val="65000"/>
                </a:schemeClr>
              </a:gs>
              <a:gs pos="100000">
                <a:srgbClr val="A4A4A4">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投影片編號版面配置區 2"/>
          <p:cNvSpPr>
            <a:spLocks noGrp="1"/>
          </p:cNvSpPr>
          <p:nvPr>
            <p:ph type="sldNum" sz="quarter" idx="12"/>
          </p:nvPr>
        </p:nvSpPr>
        <p:spPr/>
        <p:txBody>
          <a:bodyPr/>
          <a:lstStyle/>
          <a:p>
            <a:fld id="{B21C0A18-93C4-410B-B4EE-B5924265EC4C}" type="slidenum">
              <a:rPr lang="en-GB" smtClean="0"/>
              <a:t>9</a:t>
            </a:fld>
            <a:endParaRPr lang="en-GB"/>
          </a:p>
        </p:txBody>
      </p:sp>
    </p:spTree>
    <p:extLst>
      <p:ext uri="{BB962C8B-B14F-4D97-AF65-F5344CB8AC3E}">
        <p14:creationId xmlns:p14="http://schemas.microsoft.com/office/powerpoint/2010/main" val="3319585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lnDef>
      <a:spPr>
        <a:ln w="9525" cap="flat" cmpd="sng" algn="ctr">
          <a:solidFill>
            <a:schemeClr val="dk1"/>
          </a:solidFill>
          <a:prstDash val="solid"/>
          <a:round/>
          <a:headEnd type="none" w="med" len="med"/>
          <a:tailEnd type="arrow" w="med" len="med"/>
        </a:ln>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1836</TotalTime>
  <Words>4126</Words>
  <Application>Microsoft Office PowerPoint</Application>
  <PresentationFormat>如螢幕大小 (4:3)</PresentationFormat>
  <Paragraphs>423</Paragraphs>
  <Slides>38</Slides>
  <Notes>2</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50" baseType="lpstr">
      <vt:lpstr>Arial Unicode MS</vt:lpstr>
      <vt:lpstr>微軟正黑體</vt:lpstr>
      <vt:lpstr>微軟正黑體 Light</vt:lpstr>
      <vt:lpstr>新細明體</vt:lpstr>
      <vt:lpstr>Arial</vt:lpstr>
      <vt:lpstr>Calibri</vt:lpstr>
      <vt:lpstr>Times New Roman</vt:lpstr>
      <vt:lpstr>Trebuchet MS</vt:lpstr>
      <vt:lpstr>Wingdings</vt:lpstr>
      <vt:lpstr>Wingdings 3</vt:lpstr>
      <vt:lpstr>多面向</vt:lpstr>
      <vt:lpstr>Acrobat Document</vt:lpstr>
      <vt:lpstr>補充勞工優化計劃 Enhanced Supplementary Labour Scheme (ESLS)</vt:lpstr>
      <vt:lpstr>補充勞工優化計劃 (ESLS)</vt:lpstr>
      <vt:lpstr>補充勞工優化計劃 (ESLS)</vt:lpstr>
      <vt:lpstr>PowerPoint 簡報</vt:lpstr>
      <vt:lpstr>PowerPoint 簡報</vt:lpstr>
      <vt:lpstr>補充勞工優化計劃 (ESLS)  「補充勞工計劃」下26個職位類別及非技術／低技術職位</vt:lpstr>
      <vt:lpstr>補充勞工優化計劃 (ESLS)</vt:lpstr>
      <vt:lpstr>補充勞工優化計劃 (ESLS)</vt:lpstr>
      <vt:lpstr>補充勞工優化計劃 (ESLS) – 申請流程</vt:lpstr>
      <vt:lpstr>補充勞工優化計劃 (ESLS) 初步甄別</vt:lpstr>
      <vt:lpstr>補充勞工優化計劃 (ESLS) </vt:lpstr>
      <vt:lpstr>補充勞工優化計劃 (ESLS) </vt:lpstr>
      <vt:lpstr>補充勞工優化計劃 (ESLS) </vt:lpstr>
      <vt:lpstr>PowerPoint 簡報</vt:lpstr>
      <vt:lpstr>補充勞工優化計劃 (ESLS)</vt:lpstr>
      <vt:lpstr>補充勞工優化計劃 (ESLS)</vt:lpstr>
      <vt:lpstr>補充勞工優化計劃 (ESLS)</vt:lpstr>
      <vt:lpstr>補充勞工優化計劃 (ESLS)</vt:lpstr>
      <vt:lpstr>補充勞工優化計劃 (ESLS)</vt:lpstr>
      <vt:lpstr>補充勞工優化計劃 (ESLS)</vt:lpstr>
      <vt:lpstr>PowerPoint 簡報</vt:lpstr>
      <vt:lpstr>補充勞工優化計劃 (ESLS)</vt:lpstr>
      <vt:lpstr>PowerPoint 簡報</vt:lpstr>
      <vt:lpstr>補充勞工優化計劃 (ESLS) </vt:lpstr>
      <vt:lpstr>PowerPoint 簡報</vt:lpstr>
      <vt:lpstr>補充勞工優化計劃 (ESLS) </vt:lpstr>
      <vt:lpstr>補充勞工優化計劃 (ESLS) </vt:lpstr>
      <vt:lpstr>補充勞工優化計劃 (ESLS) </vt:lpstr>
      <vt:lpstr>補充勞工優化計劃 (ESLS) </vt:lpstr>
      <vt:lpstr>補充勞工優化計劃 (ESLS) </vt:lpstr>
      <vt:lpstr>僱傭權益簡介會最新資訊</vt:lpstr>
      <vt:lpstr>補充勞工優化計劃 (ESLS) </vt:lpstr>
      <vt:lpstr>補充勞工優化計劃 (ESLS) </vt:lpstr>
      <vt:lpstr>補充勞工優化計劃 (ESLS) </vt:lpstr>
      <vt:lpstr>補充勞工優化計劃 (ESLS) </vt:lpstr>
      <vt:lpstr>PowerPoint 簡報</vt:lpstr>
      <vt:lpstr>「補充勞工優化計劃」 查詢熱線</vt:lpstr>
      <vt:lpstr>PowerPoint 簡報</vt:lpstr>
    </vt:vector>
  </TitlesOfParts>
  <Company>Labour Department of HKSAR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補充勞工優化計劃 Enhanced Supplementary Labour Scheme</dc:title>
  <dc:creator>SLD</dc:creator>
  <cp:lastModifiedBy>ALOSLD2</cp:lastModifiedBy>
  <cp:revision>96</cp:revision>
  <cp:lastPrinted>2023-08-30T06:34:50Z</cp:lastPrinted>
  <dcterms:created xsi:type="dcterms:W3CDTF">2023-08-18T08:28:32Z</dcterms:created>
  <dcterms:modified xsi:type="dcterms:W3CDTF">2023-08-30T08:04:12Z</dcterms:modified>
</cp:coreProperties>
</file>